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6" r:id="rId3"/>
    <p:sldId id="297" r:id="rId4"/>
    <p:sldId id="299" r:id="rId5"/>
    <p:sldId id="298" r:id="rId6"/>
    <p:sldId id="258" r:id="rId7"/>
    <p:sldId id="259" r:id="rId8"/>
    <p:sldId id="260" r:id="rId9"/>
    <p:sldId id="257" r:id="rId10"/>
    <p:sldId id="291" r:id="rId11"/>
    <p:sldId id="263" r:id="rId12"/>
    <p:sldId id="264" r:id="rId13"/>
    <p:sldId id="265" r:id="rId14"/>
    <p:sldId id="272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80" r:id="rId25"/>
    <p:sldId id="277" r:id="rId26"/>
    <p:sldId id="279" r:id="rId27"/>
    <p:sldId id="278" r:id="rId28"/>
    <p:sldId id="282" r:id="rId29"/>
    <p:sldId id="281" r:id="rId30"/>
    <p:sldId id="283" r:id="rId31"/>
    <p:sldId id="284" r:id="rId32"/>
    <p:sldId id="285" r:id="rId33"/>
    <p:sldId id="286" r:id="rId34"/>
    <p:sldId id="288" r:id="rId35"/>
    <p:sldId id="287" r:id="rId36"/>
    <p:sldId id="289" r:id="rId37"/>
    <p:sldId id="293" r:id="rId38"/>
    <p:sldId id="294" r:id="rId39"/>
    <p:sldId id="295" r:id="rId40"/>
    <p:sldId id="292" r:id="rId41"/>
    <p:sldId id="300" r:id="rId42"/>
    <p:sldId id="2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96"/>
            <p14:sldId id="297"/>
            <p14:sldId id="299"/>
            <p14:sldId id="298"/>
            <p14:sldId id="258"/>
            <p14:sldId id="259"/>
            <p14:sldId id="260"/>
            <p14:sldId id="257"/>
            <p14:sldId id="291"/>
            <p14:sldId id="263"/>
            <p14:sldId id="264"/>
            <p14:sldId id="265"/>
            <p14:sldId id="272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276"/>
            <p14:sldId id="280"/>
            <p14:sldId id="277"/>
            <p14:sldId id="279"/>
            <p14:sldId id="278"/>
            <p14:sldId id="282"/>
            <p14:sldId id="281"/>
            <p14:sldId id="283"/>
            <p14:sldId id="284"/>
            <p14:sldId id="285"/>
            <p14:sldId id="286"/>
            <p14:sldId id="288"/>
            <p14:sldId id="287"/>
            <p14:sldId id="289"/>
            <p14:sldId id="293"/>
            <p14:sldId id="294"/>
            <p14:sldId id="295"/>
            <p14:sldId id="292"/>
            <p14:sldId id="300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/>
    <p:restoredTop sz="94663"/>
  </p:normalViewPr>
  <p:slideViewPr>
    <p:cSldViewPr snapToGrid="0" snapToObjects="1">
      <p:cViewPr varScale="1">
        <p:scale>
          <a:sx n="108" d="100"/>
          <a:sy n="108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7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56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13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88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79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65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FFBA9-D061-0049-8265-18789A95AE0C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unmemorial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1UY7eDRXr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kels8h2i9pi2nv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as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verge.com/2018/12/18/18146210/charter-spectrum-174-million-settlement-new-york-state-attorney-general-internet-speeds" TargetMode="External"/><Relationship Id="rId4" Type="http://schemas.openxmlformats.org/officeDocument/2006/relationships/hyperlink" Target="https://speedtest.net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1: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/>
              <a:t>Steve Tarzia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7190" y="6086395"/>
            <a:ext cx="64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Many diagrams &amp; slides </a:t>
            </a:r>
            <a:r>
              <a:rPr lang="en-US" i="1" dirty="0"/>
              <a:t>are adapted from those by J.F Kurose and K.W. Ross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3A86-45C0-174C-9194-ED1B7970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B4DD3-9A55-B549-A889-1B72609C3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Build an HTTP (web) server.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a reliable transport protocol (simplified version of TCP).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distributed routing algorithms (BGP, etc.)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All will be in Python.</a:t>
            </a:r>
          </a:p>
          <a:p>
            <a:r>
              <a:rPr lang="en-US" dirty="0"/>
              <a:t>Will develop on your machine and test on a shared Linux server.</a:t>
            </a:r>
          </a:p>
          <a:p>
            <a:r>
              <a:rPr lang="en-US" dirty="0"/>
              <a:t>Will work in pairs or individually</a:t>
            </a:r>
          </a:p>
          <a:p>
            <a:pPr lvl="1"/>
            <a:r>
              <a:rPr lang="en-US" dirty="0"/>
              <a:t>Groups of three are not allowed.  Just take turns working in different pairs.</a:t>
            </a:r>
          </a:p>
        </p:txBody>
      </p:sp>
    </p:spTree>
    <p:extLst>
      <p:ext uri="{BB962C8B-B14F-4D97-AF65-F5344CB8AC3E}">
        <p14:creationId xmlns:p14="http://schemas.microsoft.com/office/powerpoint/2010/main" val="403756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&amp; cheating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Helping each other is OK, but you should not do anything that allows another student skip the learning process.</a:t>
            </a:r>
          </a:p>
          <a:p>
            <a:r>
              <a:rPr lang="en-US" dirty="0"/>
              <a:t>You may talk to other students about the homework and projects</a:t>
            </a:r>
          </a:p>
          <a:p>
            <a:r>
              <a:rPr lang="en-US" dirty="0"/>
              <a:t>You may </a:t>
            </a:r>
            <a:r>
              <a:rPr lang="en-US" b="1" dirty="0">
                <a:solidFill>
                  <a:schemeClr val="accent6"/>
                </a:solidFill>
              </a:rPr>
              <a:t>look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at </a:t>
            </a:r>
            <a:r>
              <a:rPr lang="en-US" b="1" dirty="0">
                <a:solidFill>
                  <a:schemeClr val="accent6"/>
                </a:solidFill>
              </a:rPr>
              <a:t>small parts </a:t>
            </a:r>
            <a:r>
              <a:rPr lang="en-US" dirty="0"/>
              <a:t>of each other’s code (on the screen)</a:t>
            </a:r>
          </a:p>
          <a:p>
            <a:r>
              <a:rPr lang="en-US" dirty="0"/>
              <a:t>You </a:t>
            </a:r>
            <a:r>
              <a:rPr lang="en-US" b="1" dirty="0">
                <a:solidFill>
                  <a:schemeClr val="accent6"/>
                </a:solidFill>
              </a:rPr>
              <a:t>may not </a:t>
            </a:r>
            <a:r>
              <a:rPr lang="en-US" dirty="0"/>
              <a:t>send a </a:t>
            </a:r>
            <a:r>
              <a:rPr lang="en-US" i="1" dirty="0"/>
              <a:t>copy </a:t>
            </a:r>
            <a:r>
              <a:rPr lang="en-US" dirty="0"/>
              <a:t>of your code to friends</a:t>
            </a:r>
          </a:p>
          <a:p>
            <a:r>
              <a:rPr lang="en-US" dirty="0"/>
              <a:t>If you copy code from the Internet, you must add a comment explaining the source.</a:t>
            </a:r>
          </a:p>
          <a:p>
            <a:r>
              <a:rPr lang="en-US" dirty="0"/>
              <a:t>You must understand what your code does</a:t>
            </a:r>
          </a:p>
          <a:p>
            <a:r>
              <a:rPr lang="en-US" dirty="0"/>
              <a:t>I will use </a:t>
            </a:r>
            <a:r>
              <a:rPr lang="en-US" i="1" dirty="0">
                <a:solidFill>
                  <a:schemeClr val="accent6"/>
                </a:solidFill>
              </a:rPr>
              <a:t>MOSS</a:t>
            </a:r>
            <a:r>
              <a:rPr lang="en-US" dirty="0"/>
              <a:t> to compare your code to everyone else’s code </a:t>
            </a:r>
            <a:r>
              <a:rPr lang="en-US" dirty="0">
                <a:solidFill>
                  <a:schemeClr val="accent6"/>
                </a:solidFill>
              </a:rPr>
              <a:t>and prior years’ code</a:t>
            </a:r>
            <a:r>
              <a:rPr lang="en-US" dirty="0"/>
              <a:t>.</a:t>
            </a:r>
          </a:p>
          <a:p>
            <a:r>
              <a:rPr lang="en-US" dirty="0"/>
              <a:t>If you spent fewer than 6 hours on a project, then you probably cheated!</a:t>
            </a:r>
          </a:p>
          <a:p>
            <a:r>
              <a:rPr lang="en-US" dirty="0"/>
              <a:t>I will notify the Dean of blatant cheating and you may be expelled from Northwestern.</a:t>
            </a:r>
          </a:p>
          <a:p>
            <a:r>
              <a:rPr lang="en-US" dirty="0"/>
              <a:t>If you’re unsure about this policy, please ask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3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9559" y="1084882"/>
            <a:ext cx="6763139" cy="56258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Computer Networking: A Top-Down Approach (7th Edition),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by Kurose and Ross.</a:t>
            </a:r>
            <a:endParaRPr lang="en-US" sz="32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864 page textbook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Well-written and eas</a:t>
            </a:r>
            <a:r>
              <a:rPr lang="en-US" dirty="0"/>
              <a:t>y to read.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Chapt</a:t>
            </a:r>
            <a:r>
              <a:rPr lang="en-US" dirty="0"/>
              <a:t>er 1-6, 8, part of 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To </a:t>
            </a:r>
            <a:r>
              <a:rPr lang="en-US" dirty="0"/>
              <a:t>do well on exams you must read it!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Kind of expensive: $155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Feel free to buy 6</a:t>
            </a:r>
            <a:r>
              <a:rPr lang="en-US" sz="2800" baseline="30000" dirty="0"/>
              <a:t>th</a:t>
            </a:r>
            <a:r>
              <a:rPr lang="en-US" sz="2800" dirty="0"/>
              <a:t> or older edition or “global edition”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Repeats &amp; reinforces lectures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Exams are open-book, so please buy a paper copy of the book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02" y="1084882"/>
            <a:ext cx="454588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Steve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Fourth year teaching at Northwestern.  “Assistant professor of instruction”</a:t>
            </a:r>
          </a:p>
          <a:p>
            <a:r>
              <a:rPr lang="en-US" dirty="0"/>
              <a:t>PhD from Northwestern in 2011, BS from Columbia in 2005,</a:t>
            </a:r>
            <a:br>
              <a:rPr lang="en-US" dirty="0"/>
            </a:br>
            <a:r>
              <a:rPr lang="en-US" dirty="0"/>
              <a:t>both in Computer Engineering</a:t>
            </a:r>
          </a:p>
          <a:p>
            <a:r>
              <a:rPr lang="en-US" dirty="0"/>
              <a:t>Research expertise was acoustic sensing on mobile systems.</a:t>
            </a:r>
          </a:p>
          <a:p>
            <a:r>
              <a:rPr lang="en-US" dirty="0"/>
              <a:t>Worked at a few Chicago area software startups</a:t>
            </a:r>
            <a:br>
              <a:rPr lang="en-US" dirty="0"/>
            </a:br>
            <a:r>
              <a:rPr lang="en-US" dirty="0"/>
              <a:t>	First as a software engineer, later as VP of Engineering</a:t>
            </a:r>
          </a:p>
          <a:p>
            <a:r>
              <a:rPr lang="en-US" dirty="0"/>
              <a:t>Have published about ten iOS apps in the app store</a:t>
            </a:r>
          </a:p>
          <a:p>
            <a:r>
              <a:rPr lang="en-US" dirty="0"/>
              <a:t>Fan of Linux, AWS, Java, Python, Objective-C</a:t>
            </a:r>
          </a:p>
          <a:p>
            <a:r>
              <a:rPr lang="en-US" dirty="0"/>
              <a:t>Founded nonprofit National Gun Violence Memorial (</a:t>
            </a:r>
            <a:r>
              <a:rPr lang="en-US" dirty="0">
                <a:hlinkClick r:id="rId2"/>
              </a:rPr>
              <a:t>GunMemorial.org</a:t>
            </a:r>
            <a:r>
              <a:rPr lang="en-US" dirty="0"/>
              <a:t>).</a:t>
            </a:r>
          </a:p>
          <a:p>
            <a:r>
              <a:rPr lang="en-US" dirty="0"/>
              <a:t>Enjoys playing music (guitar, drums, trumpet), cooking, repairing things, exercise, opera, walking around Evanston.</a:t>
            </a:r>
          </a:p>
          <a:p>
            <a:r>
              <a:rPr lang="en-US" dirty="0"/>
              <a:t>Married 15 years &amp; has lived in Evanston for the past 9 years.</a:t>
            </a:r>
          </a:p>
        </p:txBody>
      </p:sp>
    </p:spTree>
    <p:extLst>
      <p:ext uri="{BB962C8B-B14F-4D97-AF65-F5344CB8AC3E}">
        <p14:creationId xmlns:p14="http://schemas.microsoft.com/office/powerpoint/2010/main" val="178886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Overview of the Internet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get started, I’ll described the entire Internet’s operation very briefly.</a:t>
            </a:r>
          </a:p>
          <a:p>
            <a:r>
              <a:rPr lang="en-US" dirty="0"/>
              <a:t>Then for the remainder of the course, we’ll study it in more detail, starting at the “top” with the application layer, and moving “down” toward the physical media.</a:t>
            </a:r>
          </a:p>
        </p:txBody>
      </p:sp>
    </p:spTree>
    <p:extLst>
      <p:ext uri="{BB962C8B-B14F-4D97-AF65-F5344CB8AC3E}">
        <p14:creationId xmlns:p14="http://schemas.microsoft.com/office/powerpoint/2010/main" val="112105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Internet work?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086655"/>
          </a:xfrm>
        </p:spPr>
        <p:txBody>
          <a:bodyPr/>
          <a:lstStyle/>
          <a:p>
            <a:r>
              <a:rPr lang="en-US" dirty="0"/>
              <a:t>What steps are involved when you visit a website on your laptop?</a:t>
            </a:r>
          </a:p>
          <a:p>
            <a:r>
              <a:rPr lang="en-US" dirty="0"/>
              <a:t>How is the process different on your smartphone?</a:t>
            </a:r>
          </a:p>
          <a:p>
            <a:r>
              <a:rPr lang="en-US" dirty="0"/>
              <a:t>What’s the difference between the “world wide web” and the Internet?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1315F6-5000-4F49-A066-B1ED9CF464F7}"/>
              </a:ext>
            </a:extLst>
          </p:cNvPr>
          <p:cNvGrpSpPr/>
          <p:nvPr/>
        </p:nvGrpSpPr>
        <p:grpSpPr>
          <a:xfrm>
            <a:off x="10998631" y="3701270"/>
            <a:ext cx="929898" cy="884264"/>
            <a:chOff x="10763181" y="2345404"/>
            <a:chExt cx="1139517" cy="1083596"/>
          </a:xfrm>
        </p:grpSpPr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9E95AA72-A604-714F-B4FB-F39721B0770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ctagon 7">
              <a:extLst>
                <a:ext uri="{FF2B5EF4-FFF2-40B4-BE49-F238E27FC236}">
                  <a16:creationId xmlns:a16="http://schemas.microsoft.com/office/drawing/2014/main" id="{2A4F80B2-6CF8-4D44-AE62-C4A44A2FF49D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CBE71A-AC5C-914F-B3AB-2171950AFF6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44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Internet?</a:t>
            </a:r>
          </a:p>
        </p:txBody>
      </p:sp>
      <p:sp>
        <p:nvSpPr>
          <p:cNvPr id="362" name="Content Placeholder 361"/>
          <p:cNvSpPr>
            <a:spLocks noGrp="1"/>
          </p:cNvSpPr>
          <p:nvPr>
            <p:ph idx="1"/>
          </p:nvPr>
        </p:nvSpPr>
        <p:spPr>
          <a:xfrm>
            <a:off x="263471" y="1146875"/>
            <a:ext cx="6472826" cy="5594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network</a:t>
            </a:r>
            <a:r>
              <a:rPr lang="en-US" dirty="0"/>
              <a:t> of billions of computing devices, called </a:t>
            </a:r>
            <a:r>
              <a:rPr lang="en-US" i="1" dirty="0">
                <a:solidFill>
                  <a:schemeClr val="accent6"/>
                </a:solidFill>
              </a:rPr>
              <a:t>hosts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chemeClr val="accent6"/>
                </a:solidFill>
              </a:rPr>
              <a:t>end systems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From thermostats to servers</a:t>
            </a:r>
          </a:p>
          <a:p>
            <a:pPr lvl="1"/>
            <a:r>
              <a:rPr lang="en-US" dirty="0"/>
              <a:t>Each has a unique, numeric</a:t>
            </a:r>
            <a:br>
              <a:rPr lang="en-US" dirty="0"/>
            </a:br>
            <a:r>
              <a:rPr lang="en-US" i="1" dirty="0">
                <a:solidFill>
                  <a:schemeClr val="accent6"/>
                </a:solidFill>
              </a:rPr>
              <a:t>Internet Protocol (IP) address</a:t>
            </a:r>
            <a:endParaRPr lang="en-US" dirty="0"/>
          </a:p>
          <a:p>
            <a:r>
              <a:rPr lang="en-US" dirty="0"/>
              <a:t>Many communication links</a:t>
            </a:r>
          </a:p>
          <a:p>
            <a:pPr lvl="1"/>
            <a:r>
              <a:rPr lang="en-US" dirty="0"/>
              <a:t>copper wire, fiber optic, or radio</a:t>
            </a:r>
          </a:p>
          <a:p>
            <a:r>
              <a:rPr lang="en-US" dirty="0"/>
              <a:t>Hosts send data </a:t>
            </a:r>
            <a:r>
              <a:rPr lang="en-US" i="1" dirty="0">
                <a:solidFill>
                  <a:schemeClr val="accent6"/>
                </a:solidFill>
              </a:rPr>
              <a:t>packets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to other hosts</a:t>
            </a:r>
          </a:p>
          <a:p>
            <a:pPr lvl="1"/>
            <a:r>
              <a:rPr lang="en-US" dirty="0"/>
              <a:t>Packets are labeled with IP address of sender and receiver</a:t>
            </a:r>
          </a:p>
          <a:p>
            <a:r>
              <a:rPr lang="en-US" i="1" dirty="0">
                <a:solidFill>
                  <a:schemeClr val="accent6"/>
                </a:solidFill>
              </a:rPr>
              <a:t>Routers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6"/>
                </a:solidFill>
              </a:rPr>
              <a:t>switches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direct traffic using addresses on the packets.</a:t>
            </a:r>
          </a:p>
        </p:txBody>
      </p:sp>
      <p:grpSp>
        <p:nvGrpSpPr>
          <p:cNvPr id="363" name="Group 362"/>
          <p:cNvGrpSpPr>
            <a:grpSpLocks/>
          </p:cNvGrpSpPr>
          <p:nvPr/>
        </p:nvGrpSpPr>
        <p:grpSpPr bwMode="auto">
          <a:xfrm>
            <a:off x="6255835" y="669073"/>
            <a:ext cx="4119670" cy="5494021"/>
            <a:chOff x="5146678" y="1221922"/>
            <a:chExt cx="3606797" cy="4905828"/>
          </a:xfrm>
        </p:grpSpPr>
        <p:sp>
          <p:nvSpPr>
            <p:cNvPr id="364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65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66" name="Freeform 417"/>
            <p:cNvSpPr>
              <a:spLocks/>
            </p:cNvSpPr>
            <p:nvPr/>
          </p:nvSpPr>
          <p:spPr bwMode="auto">
            <a:xfrm>
              <a:off x="5146678" y="1523010"/>
              <a:ext cx="1785936" cy="125829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367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717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18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68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69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0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1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2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3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4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5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76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77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78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9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0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1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2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3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4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5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6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7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8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9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90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91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92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93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94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95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96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397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715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6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398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713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4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399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711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2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400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709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pic>
          <p:nvPicPr>
            <p:cNvPr id="401" name="Picture 603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913" y="1578764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2" name="Group 652"/>
            <p:cNvGrpSpPr>
              <a:grpSpLocks/>
            </p:cNvGrpSpPr>
            <p:nvPr/>
          </p:nvGrpSpPr>
          <p:grpSpPr bwMode="auto">
            <a:xfrm>
              <a:off x="5623303" y="1729424"/>
              <a:ext cx="415925" cy="355903"/>
              <a:chOff x="2762" y="2078"/>
              <a:chExt cx="462" cy="441"/>
            </a:xfrm>
          </p:grpSpPr>
          <p:pic>
            <p:nvPicPr>
              <p:cNvPr id="707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" y="211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8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2" y="2078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3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69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70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70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702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05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706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703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04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04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69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9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9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94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97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98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95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96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05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68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8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8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86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89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90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87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88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06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67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7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7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78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81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82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79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80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407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408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66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6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6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70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73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74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71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72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09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65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6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6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62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65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66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63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64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10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65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5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5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54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57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58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55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56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11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64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4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4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46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49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50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47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48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12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63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3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3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38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41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42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39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40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13" name="Group 748"/>
            <p:cNvGrpSpPr>
              <a:grpSpLocks/>
            </p:cNvGrpSpPr>
            <p:nvPr/>
          </p:nvGrpSpPr>
          <p:grpSpPr bwMode="auto">
            <a:xfrm>
              <a:off x="6246813" y="4848237"/>
              <a:ext cx="619125" cy="242889"/>
              <a:chOff x="4650" y="1129"/>
              <a:chExt cx="246" cy="95"/>
            </a:xfrm>
          </p:grpSpPr>
          <p:sp>
            <p:nvSpPr>
              <p:cNvPr id="62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2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2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30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33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34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31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32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14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61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2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2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22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25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26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23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4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15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61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1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61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614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617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18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615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6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16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609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0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7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607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8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8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58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59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59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59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59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59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59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59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60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60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60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60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60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60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60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pic>
            <p:nvPicPr>
              <p:cNvPr id="59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sp>
          <p:nvSpPr>
            <p:cNvPr id="419" name="Text Box 580"/>
            <p:cNvSpPr txBox="1">
              <a:spLocks noChangeArrowheads="1"/>
            </p:cNvSpPr>
            <p:nvPr/>
          </p:nvSpPr>
          <p:spPr bwMode="auto">
            <a:xfrm>
              <a:off x="5916573" y="1221922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mobile network</a:t>
              </a:r>
            </a:p>
          </p:txBody>
        </p:sp>
        <p:sp>
          <p:nvSpPr>
            <p:cNvPr id="420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global ISP</a:t>
              </a:r>
            </a:p>
          </p:txBody>
        </p:sp>
        <p:sp>
          <p:nvSpPr>
            <p:cNvPr id="421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regional ISP</a:t>
              </a:r>
            </a:p>
          </p:txBody>
        </p:sp>
        <p:sp>
          <p:nvSpPr>
            <p:cNvPr id="422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800" dirty="0"/>
                <a:t>network</a:t>
              </a:r>
            </a:p>
          </p:txBody>
        </p:sp>
        <p:sp>
          <p:nvSpPr>
            <p:cNvPr id="423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800" dirty="0"/>
                <a:t>       network</a:t>
              </a:r>
            </a:p>
          </p:txBody>
        </p:sp>
        <p:grpSp>
          <p:nvGrpSpPr>
            <p:cNvPr id="424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55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5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5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6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6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56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8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58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56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56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8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58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56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6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56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8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58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56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6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8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58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57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7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7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7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7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7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7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57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8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grpSp>
          <p:nvGrpSpPr>
            <p:cNvPr id="425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525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6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27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8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9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530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55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556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531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532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53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554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533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34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535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51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552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536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37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49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550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538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39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0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1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42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3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44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45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46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547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548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grpSp>
          <p:nvGrpSpPr>
            <p:cNvPr id="426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502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4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505" name="Picture 1020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6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7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8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09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0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1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12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19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0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1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2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3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24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513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4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5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6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7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18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27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79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482" name="Picture 106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3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4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5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6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7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88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489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6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97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98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99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00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501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490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1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2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3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4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95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28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56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8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459" name="Picture 1118" descr="screen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0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1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2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3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4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5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466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73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74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75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76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77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78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467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8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69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0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1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72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29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54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5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430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31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3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434" name="Picture 114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5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6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7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8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39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0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441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48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49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50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51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52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53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442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3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4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5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6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447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</p:grpSp>
      <p:grpSp>
        <p:nvGrpSpPr>
          <p:cNvPr id="719" name="Group 842"/>
          <p:cNvGrpSpPr>
            <a:grpSpLocks/>
          </p:cNvGrpSpPr>
          <p:nvPr/>
        </p:nvGrpSpPr>
        <p:grpSpPr bwMode="auto">
          <a:xfrm>
            <a:off x="10405729" y="3381649"/>
            <a:ext cx="1796917" cy="1187595"/>
            <a:chOff x="98" y="2320"/>
            <a:chExt cx="991" cy="668"/>
          </a:xfrm>
        </p:grpSpPr>
        <p:sp>
          <p:nvSpPr>
            <p:cNvPr id="720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3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600"/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600"/>
                <a:t>links</a:t>
              </a:r>
            </a:p>
          </p:txBody>
        </p:sp>
        <p:sp>
          <p:nvSpPr>
            <p:cNvPr id="721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6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600"/>
                <a:t>links</a:t>
              </a:r>
            </a:p>
          </p:txBody>
        </p:sp>
        <p:grpSp>
          <p:nvGrpSpPr>
            <p:cNvPr id="722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727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3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3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4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4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4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4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74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pic>
            <p:nvPicPr>
              <p:cNvPr id="728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9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grpSp>
          <p:nvGrpSpPr>
            <p:cNvPr id="723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725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24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745" name="Group 852"/>
          <p:cNvGrpSpPr>
            <a:grpSpLocks/>
          </p:cNvGrpSpPr>
          <p:nvPr/>
        </p:nvGrpSpPr>
        <p:grpSpPr bwMode="auto">
          <a:xfrm>
            <a:off x="10832834" y="5454928"/>
            <a:ext cx="737987" cy="535129"/>
            <a:chOff x="293" y="3440"/>
            <a:chExt cx="407" cy="301"/>
          </a:xfrm>
        </p:grpSpPr>
        <p:sp>
          <p:nvSpPr>
            <p:cNvPr id="746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4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router</a:t>
              </a:r>
            </a:p>
          </p:txBody>
        </p:sp>
        <p:grpSp>
          <p:nvGrpSpPr>
            <p:cNvPr id="747" name="Group 843"/>
            <p:cNvGrpSpPr>
              <a:grpSpLocks/>
            </p:cNvGrpSpPr>
            <p:nvPr/>
          </p:nvGrpSpPr>
          <p:grpSpPr bwMode="auto">
            <a:xfrm>
              <a:off x="337" y="3440"/>
              <a:ext cx="306" cy="128"/>
              <a:chOff x="4650" y="1129"/>
              <a:chExt cx="246" cy="95"/>
            </a:xfrm>
          </p:grpSpPr>
          <p:sp>
            <p:nvSpPr>
              <p:cNvPr id="7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7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7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751" name="Group 84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754" name="Freeform 8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755" name="Freeform 8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752" name="Line 85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53" name="Line 85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</p:grpSp>
      <p:grpSp>
        <p:nvGrpSpPr>
          <p:cNvPr id="756" name="Group 1201"/>
          <p:cNvGrpSpPr>
            <a:grpSpLocks/>
          </p:cNvGrpSpPr>
          <p:nvPr/>
        </p:nvGrpSpPr>
        <p:grpSpPr bwMode="auto">
          <a:xfrm>
            <a:off x="10403449" y="1182258"/>
            <a:ext cx="1776972" cy="1816949"/>
            <a:chOff x="210" y="833"/>
            <a:chExt cx="980" cy="1022"/>
          </a:xfrm>
        </p:grpSpPr>
        <p:sp>
          <p:nvSpPr>
            <p:cNvPr id="757" name="Text Box 667"/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600"/>
                <a:t>smartphone</a:t>
              </a:r>
            </a:p>
          </p:txBody>
        </p:sp>
        <p:sp>
          <p:nvSpPr>
            <p:cNvPr id="758" name="Text Box 663"/>
            <p:cNvSpPr txBox="1">
              <a:spLocks noChangeArrowheads="1"/>
            </p:cNvSpPr>
            <p:nvPr/>
          </p:nvSpPr>
          <p:spPr bwMode="auto">
            <a:xfrm>
              <a:off x="487" y="872"/>
              <a:ext cx="25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PC</a:t>
              </a:r>
            </a:p>
          </p:txBody>
        </p:sp>
        <p:sp>
          <p:nvSpPr>
            <p:cNvPr id="759" name="Text Box 664"/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600"/>
                <a:t>server</a:t>
              </a:r>
            </a:p>
          </p:txBody>
        </p:sp>
        <p:sp>
          <p:nvSpPr>
            <p:cNvPr id="760" name="Text Box 665"/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16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altLang="en-US" sz="1600"/>
                <a:t>laptop</a:t>
              </a:r>
            </a:p>
          </p:txBody>
        </p:sp>
        <p:grpSp>
          <p:nvGrpSpPr>
            <p:cNvPr id="761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822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762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820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3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797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8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9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800" name="Picture 1092" descr="screen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1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02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03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04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05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06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807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814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15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16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17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18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19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808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09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10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11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12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13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764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765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66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67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68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69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770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5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796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771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772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3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794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773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74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775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1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792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776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777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89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790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778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79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80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81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82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83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84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85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86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787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788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</p:grpSp>
      <p:cxnSp>
        <p:nvCxnSpPr>
          <p:cNvPr id="825" name="Straight Connector 824"/>
          <p:cNvCxnSpPr/>
          <p:nvPr/>
        </p:nvCxnSpPr>
        <p:spPr>
          <a:xfrm>
            <a:off x="10408957" y="802919"/>
            <a:ext cx="0" cy="536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4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63472" y="3179537"/>
            <a:ext cx="11791626" cy="3488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It’s a loose confederation of interconnected networks.</a:t>
            </a:r>
          </a:p>
          <a:p>
            <a:pPr lvl="1"/>
            <a:r>
              <a:rPr lang="en-US" dirty="0"/>
              <a:t>A “network of networks”</a:t>
            </a:r>
          </a:p>
          <a:p>
            <a:r>
              <a:rPr lang="en-US" dirty="0"/>
              <a:t>ICANN (Internet Corporation for Assigned Names and Numbers):</a:t>
            </a:r>
          </a:p>
          <a:p>
            <a:pPr lvl="1"/>
            <a:r>
              <a:rPr lang="en-US" dirty="0"/>
              <a:t>Assigns </a:t>
            </a:r>
            <a:r>
              <a:rPr lang="en-US" dirty="0">
                <a:solidFill>
                  <a:schemeClr val="accent6"/>
                </a:solidFill>
              </a:rPr>
              <a:t>IP addresses </a:t>
            </a:r>
            <a:r>
              <a:rPr lang="en-US" dirty="0"/>
              <a:t>and assigns DNS </a:t>
            </a:r>
            <a:r>
              <a:rPr lang="en-US" dirty="0">
                <a:solidFill>
                  <a:schemeClr val="accent6"/>
                </a:solidFill>
              </a:rPr>
              <a:t>top-level domains.</a:t>
            </a:r>
          </a:p>
          <a:p>
            <a:pPr lvl="1"/>
            <a:r>
              <a:rPr lang="en-US" dirty="0"/>
              <a:t>Operates 13 root DNS servers.</a:t>
            </a:r>
          </a:p>
          <a:p>
            <a:r>
              <a:rPr lang="en-US" dirty="0"/>
              <a:t>IETF (Internet Engineering Task Force):</a:t>
            </a:r>
          </a:p>
          <a:p>
            <a:pPr lvl="1"/>
            <a:r>
              <a:rPr lang="en-US" dirty="0"/>
              <a:t>Develops </a:t>
            </a:r>
            <a:r>
              <a:rPr lang="en-US" dirty="0">
                <a:solidFill>
                  <a:schemeClr val="accent6"/>
                </a:solidFill>
              </a:rPr>
              <a:t>protocols</a:t>
            </a:r>
            <a:r>
              <a:rPr lang="en-US" dirty="0"/>
              <a:t> that define how Internet devices interact.</a:t>
            </a:r>
          </a:p>
          <a:p>
            <a:pPr lvl="1"/>
            <a:r>
              <a:rPr lang="en-US" dirty="0"/>
              <a:t>RFCs (Request For Comments) are its documents defining Internet standards.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3" y="2297947"/>
            <a:ext cx="11791626" cy="883403"/>
          </a:xfrm>
        </p:spPr>
        <p:txBody>
          <a:bodyPr/>
          <a:lstStyle/>
          <a:p>
            <a:r>
              <a:rPr lang="en-US" dirty="0"/>
              <a:t>Who controls the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9071028" cy="9716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Internet grew out of ARPANET, a US-military-funded academic research project (in 1970s).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3181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334500" y="3181350"/>
            <a:ext cx="28575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U.S. President Clinton and Vice President Gore installing Ethernet cabling in 1996.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473" y="307383"/>
            <a:ext cx="11791626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Who invented the Internet?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9334500" y="195870"/>
            <a:ext cx="2857500" cy="2748051"/>
          </a:xfrm>
          <a:prstGeom prst="noSmoking">
            <a:avLst>
              <a:gd name="adj" fmla="val 130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500" y="3045"/>
            <a:ext cx="2857499" cy="415498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Al Gore did not create the Internet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4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19" y="0"/>
            <a:ext cx="9578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2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!=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Internet</a:t>
            </a:r>
            <a:r>
              <a:rPr lang="en-US" dirty="0"/>
              <a:t> is a worldwide network of interconnected </a:t>
            </a:r>
            <a:r>
              <a:rPr lang="en-US" dirty="0">
                <a:solidFill>
                  <a:schemeClr val="accent6"/>
                </a:solidFill>
              </a:rPr>
              <a:t>computers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ARPANET adopted TCP/IP protocol in 1983 (birth of the modern Internet)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Web</a:t>
            </a:r>
            <a:r>
              <a:rPr lang="en-US" dirty="0"/>
              <a:t> is a worldwide network of interconnected hypertext </a:t>
            </a:r>
            <a:r>
              <a:rPr lang="en-US" dirty="0">
                <a:solidFill>
                  <a:schemeClr val="accent6"/>
                </a:solidFill>
              </a:rPr>
              <a:t>pages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Web browser app connects to web server apps.</a:t>
            </a:r>
          </a:p>
          <a:p>
            <a:pPr lvl="1"/>
            <a:r>
              <a:rPr lang="en-US" dirty="0"/>
              <a:t>Web is just one of many applications built on top of the Internet and DNS.</a:t>
            </a:r>
          </a:p>
          <a:p>
            <a:pPr lvl="1"/>
            <a:r>
              <a:rPr lang="en-US" dirty="0"/>
              <a:t>Uses HTTP protocol (first version, 0.9, was released in 1991)</a:t>
            </a:r>
          </a:p>
          <a:p>
            <a:pPr lvl="1"/>
            <a:r>
              <a:rPr lang="en-US" dirty="0"/>
              <a:t>Invented at CERN on the France/Switzerland border.</a:t>
            </a:r>
          </a:p>
          <a:p>
            <a:r>
              <a:rPr lang="en-US" dirty="0"/>
              <a:t>Apart from the Web, many other </a:t>
            </a:r>
            <a:r>
              <a:rPr lang="en-US" dirty="0">
                <a:solidFill>
                  <a:schemeClr val="accent6"/>
                </a:solidFill>
              </a:rPr>
              <a:t>applications</a:t>
            </a:r>
            <a:r>
              <a:rPr lang="en-US" dirty="0"/>
              <a:t> use the Internet:</a:t>
            </a:r>
          </a:p>
          <a:p>
            <a:pPr lvl="1"/>
            <a:r>
              <a:rPr lang="en-US" dirty="0"/>
              <a:t>Email, SSH, </a:t>
            </a:r>
            <a:r>
              <a:rPr lang="en-US" dirty="0" err="1"/>
              <a:t>BitTorrent</a:t>
            </a:r>
            <a:r>
              <a:rPr lang="en-US" dirty="0"/>
              <a:t>, Voice-over-IP telephony, FTP, Remote Desktop, VNC, Skype, Telnet, Snapchat, FaceTime, Netflix </a:t>
            </a:r>
            <a:r>
              <a:rPr lang="mr-IN" dirty="0"/>
              <a:t>…</a:t>
            </a:r>
            <a:r>
              <a:rPr lang="en-US" dirty="0"/>
              <a:t> you name it!</a:t>
            </a:r>
          </a:p>
          <a:p>
            <a:pPr lvl="1"/>
            <a:r>
              <a:rPr lang="en-US" dirty="0"/>
              <a:t>Any smartphone app that communicate with a backend service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6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What will you learn from this class?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How will this course be operated?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Are you ready to take this class?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Overview of </a:t>
            </a:r>
            <a:r>
              <a:rPr lang="en-US" sz="3600"/>
              <a:t>the Internet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398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</a:t>
            </a:r>
            <a:r>
              <a:rPr lang="en-US" b="1" dirty="0"/>
              <a:t>distributed</a:t>
            </a:r>
            <a:r>
              <a:rPr lang="en-US" dirty="0"/>
              <a:t> and </a:t>
            </a:r>
            <a:r>
              <a:rPr lang="en-US" b="1" dirty="0"/>
              <a:t>loosely coupled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one entity is manages all the hosts, routers, and links on the Internet.</a:t>
            </a:r>
          </a:p>
          <a:p>
            <a:r>
              <a:rPr lang="en-US" dirty="0"/>
              <a:t>Hosts join by building a physical connection to an existing host.</a:t>
            </a:r>
          </a:p>
          <a:p>
            <a:r>
              <a:rPr lang="en-US" dirty="0"/>
              <a:t>Hardware and software come from many different vendors.</a:t>
            </a:r>
          </a:p>
          <a:p>
            <a:r>
              <a:rPr lang="en-US" dirty="0"/>
              <a:t>Standard Internet </a:t>
            </a:r>
            <a:r>
              <a:rPr lang="en-US" dirty="0">
                <a:solidFill>
                  <a:schemeClr val="accent6"/>
                </a:solidFill>
              </a:rPr>
              <a:t>protocols</a:t>
            </a:r>
            <a:r>
              <a:rPr lang="en-US" dirty="0"/>
              <a:t> define how devices should interoperate.</a:t>
            </a:r>
          </a:p>
          <a:p>
            <a:endParaRPr lang="en-US" dirty="0"/>
          </a:p>
          <a:p>
            <a:r>
              <a:rPr lang="en-US" dirty="0"/>
              <a:t>A network </a:t>
            </a:r>
            <a:r>
              <a:rPr lang="en-US" b="1" dirty="0">
                <a:solidFill>
                  <a:schemeClr val="accent6"/>
                </a:solidFill>
              </a:rPr>
              <a:t>protocol</a:t>
            </a:r>
            <a:r>
              <a:rPr lang="en-US" dirty="0"/>
              <a:t> defines proper communication patterns between devices:</a:t>
            </a:r>
          </a:p>
          <a:p>
            <a:pPr lvl="1"/>
            <a:r>
              <a:rPr lang="en-US" dirty="0"/>
              <a:t>types of messages that can be sent,</a:t>
            </a:r>
          </a:p>
          <a:p>
            <a:pPr lvl="1"/>
            <a:r>
              <a:rPr lang="en-US" dirty="0"/>
              <a:t>structure of the messages (bit-level representation),</a:t>
            </a:r>
          </a:p>
          <a:p>
            <a:pPr lvl="1"/>
            <a:r>
              <a:rPr lang="en-US" dirty="0"/>
              <a:t>possible responses and actions to take.</a:t>
            </a:r>
          </a:p>
          <a:p>
            <a:r>
              <a:rPr lang="en-US" dirty="0"/>
              <a:t>Clearly-defined protocols allow us to create new devices that are compatible with the existing ones, and thus expand the Internet </a:t>
            </a:r>
            <a:r>
              <a:rPr lang="en-US" i="1" dirty="0"/>
              <a:t>ad-hoc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038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Human societies also have widely known protocols (etiquette) to allow</a:t>
            </a:r>
            <a:br>
              <a:rPr lang="en-US" dirty="0"/>
            </a:br>
            <a:r>
              <a:rPr lang="en-US" dirty="0"/>
              <a:t>millions of strangers to live harmoniously together.</a:t>
            </a:r>
          </a:p>
          <a:p>
            <a:r>
              <a:rPr lang="en-US" dirty="0"/>
              <a:t>It would be very inefficient for each pair of people to establish their</a:t>
            </a:r>
            <a:br>
              <a:rPr lang="en-US" dirty="0"/>
            </a:br>
            <a:r>
              <a:rPr lang="en-US" dirty="0"/>
              <a:t>own rules of interaction, so we follow certain standards:</a:t>
            </a:r>
          </a:p>
          <a:p>
            <a:pPr lvl="1"/>
            <a:r>
              <a:rPr lang="en-US" dirty="0"/>
              <a:t>Shake hands when meeting to signal friendliness.</a:t>
            </a:r>
          </a:p>
          <a:p>
            <a:pPr lvl="1"/>
            <a:r>
              <a:rPr lang="en-US" dirty="0"/>
              <a:t>Stand at the end of the checkout line at a grocery store to make a purchase.</a:t>
            </a:r>
          </a:p>
          <a:p>
            <a:pPr lvl="1"/>
            <a:r>
              <a:rPr lang="en-US" dirty="0"/>
              <a:t>Drive on the right side of the road, stop at stop signs, green means go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Ask a person to see a movie or go to dinner to signal romantic interest.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but do not ask a third person along on the date.</a:t>
            </a:r>
          </a:p>
          <a:p>
            <a:pPr lvl="1"/>
            <a:r>
              <a:rPr lang="en-US" dirty="0"/>
              <a:t>Do not say “hello” to passing strangers in a big city.</a:t>
            </a:r>
          </a:p>
          <a:p>
            <a:pPr lvl="1"/>
            <a:r>
              <a:rPr lang="en-US" dirty="0"/>
              <a:t>Do say “hello” to passing strangers in rural areas.</a:t>
            </a:r>
          </a:p>
          <a:p>
            <a:r>
              <a:rPr lang="en-US" dirty="0"/>
              <a:t>Humans are intelligent and adaptable, so human protocols can be flexible.</a:t>
            </a:r>
          </a:p>
          <a:p>
            <a:r>
              <a:rPr lang="en-US" dirty="0">
                <a:solidFill>
                  <a:schemeClr val="accent6"/>
                </a:solidFill>
              </a:rPr>
              <a:t>Computers need very </a:t>
            </a:r>
            <a:r>
              <a:rPr lang="en-US" b="1" dirty="0">
                <a:solidFill>
                  <a:schemeClr val="accent6"/>
                </a:solidFill>
              </a:rPr>
              <a:t>strict</a:t>
            </a:r>
            <a:r>
              <a:rPr lang="en-US" dirty="0">
                <a:solidFill>
                  <a:schemeClr val="accent6"/>
                </a:solidFill>
              </a:rPr>
              <a:t> protocols </a:t>
            </a:r>
            <a:r>
              <a:rPr lang="en-US" dirty="0"/>
              <a:t>to allow “strangers” to interact.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914" y="34776"/>
            <a:ext cx="2709250" cy="4610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4820" y="154983"/>
            <a:ext cx="602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Uncle Owen: "You, I suppose you're programmed for etiquette and protocol."</a:t>
            </a:r>
            <a:br>
              <a:rPr lang="en-US" i="1" dirty="0"/>
            </a:br>
            <a:r>
              <a:rPr lang="en-US" i="1" dirty="0"/>
              <a:t>C-3PO: "Protocol? Why, it's my primary function, sir. </a:t>
            </a:r>
            <a:r>
              <a:rPr lang="mr-IN" i="1" dirty="0"/>
              <a:t>…</a:t>
            </a:r>
            <a:r>
              <a:rPr lang="en-US" i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84742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</a:t>
            </a:r>
            <a:r>
              <a:rPr lang="mr-IN" dirty="0"/>
              <a:t>–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7286320" cy="5594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machines on the Internet can send and receive messages, but there are two distinct categories of participants:</a:t>
            </a:r>
          </a:p>
          <a:p>
            <a:r>
              <a:rPr lang="en-US" dirty="0"/>
              <a:t>Network </a:t>
            </a:r>
            <a:r>
              <a:rPr lang="en-US" dirty="0">
                <a:solidFill>
                  <a:schemeClr val="accent6"/>
                </a:solidFill>
              </a:rPr>
              <a:t>edge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Hosts</a:t>
            </a:r>
            <a:r>
              <a:rPr lang="en-US" dirty="0"/>
              <a:t>: clients and servers</a:t>
            </a:r>
          </a:p>
          <a:p>
            <a:pPr lvl="1"/>
            <a:r>
              <a:rPr lang="en-US" dirty="0"/>
              <a:t>Have only one link to the Internet</a:t>
            </a:r>
          </a:p>
          <a:p>
            <a:r>
              <a:rPr lang="en-US" dirty="0"/>
              <a:t>Network </a:t>
            </a:r>
            <a:r>
              <a:rPr lang="en-US" dirty="0">
                <a:solidFill>
                  <a:schemeClr val="accent6"/>
                </a:solidFill>
              </a:rPr>
              <a:t>core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Routers</a:t>
            </a:r>
            <a:r>
              <a:rPr lang="en-US" dirty="0"/>
              <a:t> connecting various Internet parts</a:t>
            </a:r>
          </a:p>
          <a:p>
            <a:pPr lvl="1"/>
            <a:r>
              <a:rPr lang="en-US" dirty="0"/>
              <a:t>These are like hosts with multiple links and living only to relay others’ packets.</a:t>
            </a:r>
          </a:p>
          <a:p>
            <a:pPr marL="0" indent="0">
              <a:buNone/>
            </a:pPr>
            <a:r>
              <a:rPr lang="en-US" dirty="0"/>
              <a:t>Machines are connected by </a:t>
            </a:r>
            <a:r>
              <a:rPr lang="en-US" dirty="0">
                <a:solidFill>
                  <a:schemeClr val="accent6"/>
                </a:solidFill>
              </a:rPr>
              <a:t>physical media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Wired and wireless communication links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83028" y="1038386"/>
            <a:ext cx="4119670" cy="5494021"/>
            <a:chOff x="5146678" y="1221922"/>
            <a:chExt cx="3606797" cy="4905828"/>
          </a:xfrm>
        </p:grpSpPr>
        <p:sp>
          <p:nvSpPr>
            <p:cNvPr id="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7" name="Freeform 417"/>
            <p:cNvSpPr>
              <a:spLocks/>
            </p:cNvSpPr>
            <p:nvPr/>
          </p:nvSpPr>
          <p:spPr bwMode="auto">
            <a:xfrm>
              <a:off x="5146678" y="1523010"/>
              <a:ext cx="1785936" cy="125829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35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3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3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4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4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pic>
          <p:nvPicPr>
            <p:cNvPr id="42" name="Picture 603" descr="car_icon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913" y="1578764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652"/>
            <p:cNvGrpSpPr>
              <a:grpSpLocks/>
            </p:cNvGrpSpPr>
            <p:nvPr/>
          </p:nvGrpSpPr>
          <p:grpSpPr bwMode="auto">
            <a:xfrm>
              <a:off x="5623303" y="1729424"/>
              <a:ext cx="415925" cy="355903"/>
              <a:chOff x="2762" y="2078"/>
              <a:chExt cx="462" cy="441"/>
            </a:xfrm>
          </p:grpSpPr>
          <p:pic>
            <p:nvPicPr>
              <p:cNvPr id="34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" y="211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2" y="2078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34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4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4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34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4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33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3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3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33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32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3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3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32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4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31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2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2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32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4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4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31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1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1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31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0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0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30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30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0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30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30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29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9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9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29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9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9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9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9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28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8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8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28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9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9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8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27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7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7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27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8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8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8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4" name="Group 748"/>
            <p:cNvGrpSpPr>
              <a:grpSpLocks/>
            </p:cNvGrpSpPr>
            <p:nvPr/>
          </p:nvGrpSpPr>
          <p:grpSpPr bwMode="auto">
            <a:xfrm>
              <a:off x="6246813" y="4848237"/>
              <a:ext cx="619125" cy="242889"/>
              <a:chOff x="4650" y="1129"/>
              <a:chExt cx="246" cy="95"/>
            </a:xfrm>
          </p:grpSpPr>
          <p:sp>
            <p:nvSpPr>
              <p:cNvPr id="26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6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7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27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7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7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7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26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6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6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26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6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6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6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>
                  <a:latin typeface="Times New Roman" charset="0"/>
                </a:endParaRPr>
              </a:p>
            </p:txBody>
          </p:sp>
          <p:sp>
            <p:nvSpPr>
              <p:cNvPr id="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>
                  <a:latin typeface="Times New Roman" charset="0"/>
                </a:endParaRPr>
              </a:p>
            </p:txBody>
          </p:sp>
          <p:grpSp>
            <p:nvGrpSpPr>
              <p:cNvPr id="25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5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5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5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25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24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23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23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3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3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3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3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3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3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4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4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4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4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4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4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4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sp>
              <p:nvSpPr>
                <p:cNvPr id="24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pic>
            <p:nvPicPr>
              <p:cNvPr id="23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sp>
          <p:nvSpPr>
            <p:cNvPr id="60" name="Text Box 580"/>
            <p:cNvSpPr txBox="1">
              <a:spLocks noChangeArrowheads="1"/>
            </p:cNvSpPr>
            <p:nvPr/>
          </p:nvSpPr>
          <p:spPr bwMode="auto">
            <a:xfrm>
              <a:off x="5916573" y="1221922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mobile network</a:t>
              </a:r>
            </a:p>
          </p:txBody>
        </p:sp>
        <p:sp>
          <p:nvSpPr>
            <p:cNvPr id="6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/>
                <a:t>global ISP</a:t>
              </a:r>
            </a:p>
          </p:txBody>
        </p:sp>
        <p:sp>
          <p:nvSpPr>
            <p:cNvPr id="6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regional ISP</a:t>
              </a:r>
            </a:p>
          </p:txBody>
        </p:sp>
        <p:sp>
          <p:nvSpPr>
            <p:cNvPr id="6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 dirty="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800" dirty="0"/>
                <a:t>network</a:t>
              </a:r>
            </a:p>
          </p:txBody>
        </p:sp>
        <p:sp>
          <p:nvSpPr>
            <p:cNvPr id="6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8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800" dirty="0"/>
                <a:t>       network</a:t>
              </a:r>
            </a:p>
          </p:txBody>
        </p:sp>
        <p:grpSp>
          <p:nvGrpSpPr>
            <p:cNvPr id="6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19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20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20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2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2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20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20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2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2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20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20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20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2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2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20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1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2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22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21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21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21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21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21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21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22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grpSp>
          <p:nvGrpSpPr>
            <p:cNvPr id="6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16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6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7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17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9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17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17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9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9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17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7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grpSp>
            <p:nvGrpSpPr>
              <p:cNvPr id="17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9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9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17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7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  <p:sp>
              <p:nvSpPr>
                <p:cNvPr id="19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/>
                </a:p>
              </p:txBody>
            </p:sp>
          </p:grpSp>
          <p:sp>
            <p:nvSpPr>
              <p:cNvPr id="17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8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8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8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8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8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8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 sz="2800"/>
              </a:p>
            </p:txBody>
          </p:sp>
        </p:grpSp>
        <p:grpSp>
          <p:nvGrpSpPr>
            <p:cNvPr id="6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14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146" name="Picture 1020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5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6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6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5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6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12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123" name="Picture 1068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3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4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3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6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9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100" name="Picture 1118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0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0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7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9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7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7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75" name="Picture 1146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8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8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9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9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9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9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9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8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27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Title 9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networks and local-area networks</a:t>
            </a:r>
          </a:p>
        </p:txBody>
      </p:sp>
      <p:sp>
        <p:nvSpPr>
          <p:cNvPr id="904" name="Content Placeholder 903"/>
          <p:cNvSpPr>
            <a:spLocks noGrp="1"/>
          </p:cNvSpPr>
          <p:nvPr>
            <p:ph idx="1"/>
          </p:nvPr>
        </p:nvSpPr>
        <p:spPr>
          <a:xfrm>
            <a:off x="263471" y="1146875"/>
            <a:ext cx="7465904" cy="5594888"/>
          </a:xfrm>
        </p:spPr>
        <p:txBody>
          <a:bodyPr/>
          <a:lstStyle/>
          <a:p>
            <a:r>
              <a:rPr lang="en-US" dirty="0"/>
              <a:t>Many different technologies are used to connect devices at the edge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Ethernet, Cellular</a:t>
            </a:r>
          </a:p>
          <a:p>
            <a:pPr lvl="1"/>
            <a:r>
              <a:rPr lang="en-US" dirty="0"/>
              <a:t>Speed varies depending on the link technology</a:t>
            </a:r>
          </a:p>
          <a:p>
            <a:pPr lvl="1"/>
            <a:r>
              <a:rPr lang="en-US" dirty="0"/>
              <a:t>Links may be shared or dedicated</a:t>
            </a:r>
          </a:p>
          <a:p>
            <a:r>
              <a:rPr lang="en-US" dirty="0"/>
              <a:t>Some access networks assign public IP addresses to hosts, and others use private IP addresses and network address translation (NAT).</a:t>
            </a:r>
          </a:p>
        </p:txBody>
      </p:sp>
      <p:grpSp>
        <p:nvGrpSpPr>
          <p:cNvPr id="905" name="Group 904"/>
          <p:cNvGrpSpPr/>
          <p:nvPr/>
        </p:nvGrpSpPr>
        <p:grpSpPr>
          <a:xfrm>
            <a:off x="7850458" y="1151465"/>
            <a:ext cx="4341541" cy="5564238"/>
            <a:chOff x="5202238" y="1539875"/>
            <a:chExt cx="3551237" cy="4551363"/>
          </a:xfrm>
        </p:grpSpPr>
        <p:sp>
          <p:nvSpPr>
            <p:cNvPr id="906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7" name="Group 666"/>
            <p:cNvGrpSpPr>
              <a:grpSpLocks/>
            </p:cNvGrpSpPr>
            <p:nvPr/>
          </p:nvGrpSpPr>
          <p:grpSpPr bwMode="auto">
            <a:xfrm>
              <a:off x="5370513" y="3048000"/>
              <a:ext cx="1458912" cy="933450"/>
              <a:chOff x="2889" y="1631"/>
              <a:chExt cx="980" cy="743"/>
            </a:xfrm>
          </p:grpSpPr>
          <p:sp>
            <p:nvSpPr>
              <p:cNvPr id="1351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352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908" name="Freeform 669"/>
            <p:cNvSpPr>
              <a:spLocks/>
            </p:cNvSpPr>
            <p:nvPr/>
          </p:nvSpPr>
          <p:spPr bwMode="auto">
            <a:xfrm>
              <a:off x="5364163" y="4425950"/>
              <a:ext cx="3225800" cy="1665288"/>
            </a:xfrm>
            <a:custGeom>
              <a:avLst/>
              <a:gdLst>
                <a:gd name="T0" fmla="*/ 2147483646 w 2032"/>
                <a:gd name="T1" fmla="*/ 2147483646 h 1049"/>
                <a:gd name="T2" fmla="*/ 2147483646 w 2032"/>
                <a:gd name="T3" fmla="*/ 2147483646 h 1049"/>
                <a:gd name="T4" fmla="*/ 2147483646 w 2032"/>
                <a:gd name="T5" fmla="*/ 2147483646 h 1049"/>
                <a:gd name="T6" fmla="*/ 2147483646 w 2032"/>
                <a:gd name="T7" fmla="*/ 2147483646 h 1049"/>
                <a:gd name="T8" fmla="*/ 2147483646 w 2032"/>
                <a:gd name="T9" fmla="*/ 2147483646 h 1049"/>
                <a:gd name="T10" fmla="*/ 2147483646 w 2032"/>
                <a:gd name="T11" fmla="*/ 2147483646 h 1049"/>
                <a:gd name="T12" fmla="*/ 2147483646 w 2032"/>
                <a:gd name="T13" fmla="*/ 2147483646 h 1049"/>
                <a:gd name="T14" fmla="*/ 2147483646 w 2032"/>
                <a:gd name="T15" fmla="*/ 2147483646 h 1049"/>
                <a:gd name="T16" fmla="*/ 2147483646 w 2032"/>
                <a:gd name="T17" fmla="*/ 2147483646 h 1049"/>
                <a:gd name="T18" fmla="*/ 2147483646 w 2032"/>
                <a:gd name="T19" fmla="*/ 2147483646 h 1049"/>
                <a:gd name="T20" fmla="*/ 2147483646 w 2032"/>
                <a:gd name="T21" fmla="*/ 2147483646 h 1049"/>
                <a:gd name="T22" fmla="*/ 2147483646 w 2032"/>
                <a:gd name="T23" fmla="*/ 2147483646 h 1049"/>
                <a:gd name="T24" fmla="*/ 2147483646 w 2032"/>
                <a:gd name="T25" fmla="*/ 2147483646 h 1049"/>
                <a:gd name="T26" fmla="*/ 2147483646 w 2032"/>
                <a:gd name="T27" fmla="*/ 2147483646 h 1049"/>
                <a:gd name="T28" fmla="*/ 2147483646 w 2032"/>
                <a:gd name="T29" fmla="*/ 2147483646 h 1049"/>
                <a:gd name="T30" fmla="*/ 2147483646 w 2032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Line 670"/>
            <p:cNvSpPr>
              <a:spLocks noChangeShapeType="1"/>
            </p:cNvSpPr>
            <p:nvPr/>
          </p:nvSpPr>
          <p:spPr bwMode="auto">
            <a:xfrm rot="16200000">
              <a:off x="7845425" y="5162551"/>
              <a:ext cx="523875" cy="139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" name="Line 672"/>
            <p:cNvSpPr>
              <a:spLocks noChangeShapeType="1"/>
            </p:cNvSpPr>
            <p:nvPr/>
          </p:nvSpPr>
          <p:spPr bwMode="auto">
            <a:xfrm rot="16200000">
              <a:off x="8177213" y="5116513"/>
              <a:ext cx="0" cy="114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9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0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2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" name="Freeform 709"/>
            <p:cNvSpPr>
              <a:spLocks/>
            </p:cNvSpPr>
            <p:nvPr/>
          </p:nvSpPr>
          <p:spPr bwMode="auto">
            <a:xfrm>
              <a:off x="7015163" y="3530600"/>
              <a:ext cx="1314450" cy="674688"/>
            </a:xfrm>
            <a:custGeom>
              <a:avLst/>
              <a:gdLst>
                <a:gd name="T0" fmla="*/ 2147483646 w 828"/>
                <a:gd name="T1" fmla="*/ 2147483646 h 425"/>
                <a:gd name="T2" fmla="*/ 2147483646 w 828"/>
                <a:gd name="T3" fmla="*/ 2147483646 h 425"/>
                <a:gd name="T4" fmla="*/ 2147483646 w 828"/>
                <a:gd name="T5" fmla="*/ 2147483646 h 425"/>
                <a:gd name="T6" fmla="*/ 2147483646 w 828"/>
                <a:gd name="T7" fmla="*/ 2147483646 h 425"/>
                <a:gd name="T8" fmla="*/ 2147483646 w 828"/>
                <a:gd name="T9" fmla="*/ 2147483646 h 425"/>
                <a:gd name="T10" fmla="*/ 2147483646 w 828"/>
                <a:gd name="T11" fmla="*/ 2147483646 h 425"/>
                <a:gd name="T12" fmla="*/ 2147483646 w 828"/>
                <a:gd name="T13" fmla="*/ 2147483646 h 425"/>
                <a:gd name="T14" fmla="*/ 2147483646 w 828"/>
                <a:gd name="T15" fmla="*/ 2147483646 h 425"/>
                <a:gd name="T16" fmla="*/ 2147483646 w 828"/>
                <a:gd name="T17" fmla="*/ 2147483646 h 425"/>
                <a:gd name="T18" fmla="*/ 2147483646 w 828"/>
                <a:gd name="T19" fmla="*/ 2147483646 h 425"/>
                <a:gd name="T20" fmla="*/ 2147483646 w 828"/>
                <a:gd name="T21" fmla="*/ 2147483646 h 425"/>
                <a:gd name="T22" fmla="*/ 2147483646 w 828"/>
                <a:gd name="T23" fmla="*/ 2147483646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710"/>
            <p:cNvSpPr>
              <a:spLocks/>
            </p:cNvSpPr>
            <p:nvPr/>
          </p:nvSpPr>
          <p:spPr bwMode="auto">
            <a:xfrm>
              <a:off x="7023100" y="2005013"/>
              <a:ext cx="1730375" cy="1125537"/>
            </a:xfrm>
            <a:custGeom>
              <a:avLst/>
              <a:gdLst>
                <a:gd name="T0" fmla="*/ 2147483646 w 765"/>
                <a:gd name="T1" fmla="*/ 2147483646 h 459"/>
                <a:gd name="T2" fmla="*/ 2147483646 w 765"/>
                <a:gd name="T3" fmla="*/ 2147483646 h 459"/>
                <a:gd name="T4" fmla="*/ 2147483646 w 765"/>
                <a:gd name="T5" fmla="*/ 2147483646 h 459"/>
                <a:gd name="T6" fmla="*/ 2147483646 w 765"/>
                <a:gd name="T7" fmla="*/ 2147483646 h 459"/>
                <a:gd name="T8" fmla="*/ 2147483646 w 765"/>
                <a:gd name="T9" fmla="*/ 2147483646 h 459"/>
                <a:gd name="T10" fmla="*/ 2147483646 w 765"/>
                <a:gd name="T11" fmla="*/ 2147483646 h 459"/>
                <a:gd name="T12" fmla="*/ 2147483646 w 765"/>
                <a:gd name="T13" fmla="*/ 2147483646 h 459"/>
                <a:gd name="T14" fmla="*/ 2147483646 w 765"/>
                <a:gd name="T15" fmla="*/ 2147483646 h 459"/>
                <a:gd name="T16" fmla="*/ 2147483646 w 765"/>
                <a:gd name="T17" fmla="*/ 2147483646 h 459"/>
                <a:gd name="T18" fmla="*/ 2147483646 w 765"/>
                <a:gd name="T19" fmla="*/ 2147483646 h 459"/>
                <a:gd name="T20" fmla="*/ 2147483646 w 765"/>
                <a:gd name="T21" fmla="*/ 2147483646 h 459"/>
                <a:gd name="T22" fmla="*/ 2147483646 w 765"/>
                <a:gd name="T23" fmla="*/ 2147483646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944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945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946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1349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7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9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13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344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47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45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0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13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336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39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7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1" name="Group 755"/>
            <p:cNvGrpSpPr>
              <a:grpSpLocks/>
            </p:cNvGrpSpPr>
            <p:nvPr/>
          </p:nvGrpSpPr>
          <p:grpSpPr bwMode="auto">
            <a:xfrm>
              <a:off x="7762875" y="2759075"/>
              <a:ext cx="390525" cy="174625"/>
              <a:chOff x="4334" y="1470"/>
              <a:chExt cx="246" cy="107"/>
            </a:xfrm>
          </p:grpSpPr>
          <p:sp>
            <p:nvSpPr>
              <p:cNvPr id="13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328" name="Group 7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31" name="Freeform 7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" name="Freeform 7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29" name="Line 7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7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2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13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320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23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4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21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3" name="Group 773"/>
            <p:cNvGrpSpPr>
              <a:grpSpLocks/>
            </p:cNvGrpSpPr>
            <p:nvPr/>
          </p:nvGrpSpPr>
          <p:grpSpPr bwMode="auto">
            <a:xfrm>
              <a:off x="7737475" y="3644900"/>
              <a:ext cx="492125" cy="206375"/>
              <a:chOff x="4334" y="1470"/>
              <a:chExt cx="246" cy="107"/>
            </a:xfrm>
          </p:grpSpPr>
          <p:sp>
            <p:nvSpPr>
              <p:cNvPr id="13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312" name="Group 7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15" name="Freeform 7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6" name="Freeform 7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13" name="Line 7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7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5" name="Group 783"/>
            <p:cNvGrpSpPr>
              <a:grpSpLocks/>
            </p:cNvGrpSpPr>
            <p:nvPr/>
          </p:nvGrpSpPr>
          <p:grpSpPr bwMode="auto">
            <a:xfrm>
              <a:off x="7086600" y="3632200"/>
              <a:ext cx="492125" cy="206375"/>
              <a:chOff x="4334" y="1470"/>
              <a:chExt cx="246" cy="107"/>
            </a:xfrm>
          </p:grpSpPr>
          <p:sp>
            <p:nvSpPr>
              <p:cNvPr id="13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304" name="Group 7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307" name="Freeform 7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Freeform 7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5" name="Line 7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7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6" name="Group 792"/>
            <p:cNvGrpSpPr>
              <a:grpSpLocks/>
            </p:cNvGrpSpPr>
            <p:nvPr/>
          </p:nvGrpSpPr>
          <p:grpSpPr bwMode="auto">
            <a:xfrm>
              <a:off x="7397750" y="3911600"/>
              <a:ext cx="492125" cy="206375"/>
              <a:chOff x="4334" y="1470"/>
              <a:chExt cx="246" cy="107"/>
            </a:xfrm>
          </p:grpSpPr>
          <p:sp>
            <p:nvSpPr>
              <p:cNvPr id="12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296" name="Group 7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99" name="Freeform 7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Freeform 7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7" name="Line 7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8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7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128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8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8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288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91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9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8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127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7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7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280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83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1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9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126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7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7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272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75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3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0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126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6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26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264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67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5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1" name="Group 837"/>
            <p:cNvGrpSpPr>
              <a:grpSpLocks/>
            </p:cNvGrpSpPr>
            <p:nvPr/>
          </p:nvGrpSpPr>
          <p:grpSpPr bwMode="auto">
            <a:xfrm>
              <a:off x="6024563" y="1744663"/>
              <a:ext cx="517525" cy="508000"/>
              <a:chOff x="2922" y="1424"/>
              <a:chExt cx="326" cy="320"/>
            </a:xfrm>
          </p:grpSpPr>
          <p:sp>
            <p:nvSpPr>
              <p:cNvPr id="1253" name="Oval 838"/>
              <p:cNvSpPr>
                <a:spLocks noChangeArrowheads="1"/>
              </p:cNvSpPr>
              <p:nvPr/>
            </p:nvSpPr>
            <p:spPr bwMode="auto">
              <a:xfrm>
                <a:off x="2922" y="1445"/>
                <a:ext cx="326" cy="28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254" name="Group 839"/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1256" name="Oval 840"/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257" name="Oval 841"/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258" name="Oval 842"/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259" name="Oval 843"/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260" name="Freeform 844"/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80"/>
                    <a:gd name="T31" fmla="*/ 0 h 956"/>
                    <a:gd name="T32" fmla="*/ 1180 w 1180"/>
                    <a:gd name="T33" fmla="*/ 956 h 9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33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5" name="Freeform 845"/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2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1237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8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0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1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2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3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4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5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6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7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8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9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0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1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2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</p:grpSp>
        <p:grpSp>
          <p:nvGrpSpPr>
            <p:cNvPr id="963" name="Group 863"/>
            <p:cNvGrpSpPr>
              <a:grpSpLocks/>
            </p:cNvGrpSpPr>
            <p:nvPr/>
          </p:nvGrpSpPr>
          <p:grpSpPr bwMode="auto">
            <a:xfrm>
              <a:off x="5318125" y="1997075"/>
              <a:ext cx="519113" cy="128588"/>
              <a:chOff x="2199" y="955"/>
              <a:chExt cx="2547" cy="506"/>
            </a:xfrm>
          </p:grpSpPr>
          <p:sp>
            <p:nvSpPr>
              <p:cNvPr id="1231" name="Freeform 864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865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866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867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868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34 w 646"/>
                  <a:gd name="T1" fmla="*/ 1044 h 300"/>
                  <a:gd name="T2" fmla="*/ 618 w 646"/>
                  <a:gd name="T3" fmla="*/ 881 h 300"/>
                  <a:gd name="T4" fmla="*/ 768 w 646"/>
                  <a:gd name="T5" fmla="*/ 665 h 300"/>
                  <a:gd name="T6" fmla="*/ 793 w 646"/>
                  <a:gd name="T7" fmla="*/ 372 h 300"/>
                  <a:gd name="T8" fmla="*/ 581 w 646"/>
                  <a:gd name="T9" fmla="*/ 20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869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" name="Group 870"/>
            <p:cNvGrpSpPr>
              <a:grpSpLocks/>
            </p:cNvGrpSpPr>
            <p:nvPr/>
          </p:nvGrpSpPr>
          <p:grpSpPr bwMode="auto">
            <a:xfrm>
              <a:off x="5541963" y="1539875"/>
              <a:ext cx="519112" cy="128588"/>
              <a:chOff x="2199" y="955"/>
              <a:chExt cx="2547" cy="506"/>
            </a:xfrm>
          </p:grpSpPr>
          <p:sp>
            <p:nvSpPr>
              <p:cNvPr id="1225" name="Freeform 87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87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87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87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87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34 w 646"/>
                  <a:gd name="T1" fmla="*/ 1044 h 300"/>
                  <a:gd name="T2" fmla="*/ 618 w 646"/>
                  <a:gd name="T3" fmla="*/ 881 h 300"/>
                  <a:gd name="T4" fmla="*/ 768 w 646"/>
                  <a:gd name="T5" fmla="*/ 665 h 300"/>
                  <a:gd name="T6" fmla="*/ 793 w 646"/>
                  <a:gd name="T7" fmla="*/ 372 h 300"/>
                  <a:gd name="T8" fmla="*/ 581 w 646"/>
                  <a:gd name="T9" fmla="*/ 20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87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5" name="Line 877"/>
            <p:cNvSpPr>
              <a:spLocks noChangeShapeType="1"/>
            </p:cNvSpPr>
            <p:nvPr/>
          </p:nvSpPr>
          <p:spPr bwMode="auto">
            <a:xfrm flipH="1" flipV="1">
              <a:off x="5626100" y="2027238"/>
              <a:ext cx="39688" cy="63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6" name="Group 885"/>
            <p:cNvGrpSpPr>
              <a:grpSpLocks/>
            </p:cNvGrpSpPr>
            <p:nvPr/>
          </p:nvGrpSpPr>
          <p:grpSpPr bwMode="auto">
            <a:xfrm>
              <a:off x="5392738" y="3527425"/>
              <a:ext cx="519112" cy="128588"/>
              <a:chOff x="2199" y="955"/>
              <a:chExt cx="2547" cy="506"/>
            </a:xfrm>
          </p:grpSpPr>
          <p:sp>
            <p:nvSpPr>
              <p:cNvPr id="1219" name="Freeform 886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887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888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889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890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34 w 646"/>
                  <a:gd name="T1" fmla="*/ 1044 h 300"/>
                  <a:gd name="T2" fmla="*/ 618 w 646"/>
                  <a:gd name="T3" fmla="*/ 881 h 300"/>
                  <a:gd name="T4" fmla="*/ 768 w 646"/>
                  <a:gd name="T5" fmla="*/ 665 h 300"/>
                  <a:gd name="T6" fmla="*/ 793 w 646"/>
                  <a:gd name="T7" fmla="*/ 372 h 300"/>
                  <a:gd name="T8" fmla="*/ 581 w 646"/>
                  <a:gd name="T9" fmla="*/ 20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891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7" name="Line 892"/>
            <p:cNvSpPr>
              <a:spLocks noChangeShapeType="1"/>
            </p:cNvSpPr>
            <p:nvPr/>
          </p:nvSpPr>
          <p:spPr bwMode="auto">
            <a:xfrm>
              <a:off x="5778500" y="3119438"/>
              <a:ext cx="20638" cy="55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8" name="Group 893"/>
            <p:cNvGrpSpPr>
              <a:grpSpLocks/>
            </p:cNvGrpSpPr>
            <p:nvPr/>
          </p:nvGrpSpPr>
          <p:grpSpPr bwMode="auto">
            <a:xfrm>
              <a:off x="7007225" y="5005388"/>
              <a:ext cx="519113" cy="128587"/>
              <a:chOff x="2199" y="955"/>
              <a:chExt cx="2547" cy="506"/>
            </a:xfrm>
          </p:grpSpPr>
          <p:sp>
            <p:nvSpPr>
              <p:cNvPr id="1213" name="Freeform 894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895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896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897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898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34 w 646"/>
                  <a:gd name="T1" fmla="*/ 1044 h 300"/>
                  <a:gd name="T2" fmla="*/ 618 w 646"/>
                  <a:gd name="T3" fmla="*/ 881 h 300"/>
                  <a:gd name="T4" fmla="*/ 768 w 646"/>
                  <a:gd name="T5" fmla="*/ 665 h 300"/>
                  <a:gd name="T6" fmla="*/ 793 w 646"/>
                  <a:gd name="T7" fmla="*/ 372 h 300"/>
                  <a:gd name="T8" fmla="*/ 581 w 646"/>
                  <a:gd name="T9" fmla="*/ 20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899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9" name="Group 900"/>
            <p:cNvGrpSpPr>
              <a:grpSpLocks/>
            </p:cNvGrpSpPr>
            <p:nvPr/>
          </p:nvGrpSpPr>
          <p:grpSpPr bwMode="auto">
            <a:xfrm>
              <a:off x="7245350" y="5429250"/>
              <a:ext cx="519113" cy="128588"/>
              <a:chOff x="2199" y="955"/>
              <a:chExt cx="2547" cy="506"/>
            </a:xfrm>
          </p:grpSpPr>
          <p:sp>
            <p:nvSpPr>
              <p:cNvPr id="1207" name="Freeform 901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902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903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904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905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34 w 646"/>
                  <a:gd name="T1" fmla="*/ 1044 h 300"/>
                  <a:gd name="T2" fmla="*/ 618 w 646"/>
                  <a:gd name="T3" fmla="*/ 881 h 300"/>
                  <a:gd name="T4" fmla="*/ 768 w 646"/>
                  <a:gd name="T5" fmla="*/ 665 h 300"/>
                  <a:gd name="T6" fmla="*/ 793 w 646"/>
                  <a:gd name="T7" fmla="*/ 372 h 300"/>
                  <a:gd name="T8" fmla="*/ 581 w 646"/>
                  <a:gd name="T9" fmla="*/ 20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906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0" name="Group 907"/>
            <p:cNvGrpSpPr>
              <a:grpSpLocks/>
            </p:cNvGrpSpPr>
            <p:nvPr/>
          </p:nvGrpSpPr>
          <p:grpSpPr bwMode="auto">
            <a:xfrm>
              <a:off x="6821488" y="5408613"/>
              <a:ext cx="519112" cy="128587"/>
              <a:chOff x="2199" y="955"/>
              <a:chExt cx="2547" cy="506"/>
            </a:xfrm>
          </p:grpSpPr>
          <p:sp>
            <p:nvSpPr>
              <p:cNvPr id="1201" name="Freeform 90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90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91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91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91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34 w 646"/>
                  <a:gd name="T1" fmla="*/ 1044 h 300"/>
                  <a:gd name="T2" fmla="*/ 618 w 646"/>
                  <a:gd name="T3" fmla="*/ 881 h 300"/>
                  <a:gd name="T4" fmla="*/ 768 w 646"/>
                  <a:gd name="T5" fmla="*/ 665 h 300"/>
                  <a:gd name="T6" fmla="*/ 793 w 646"/>
                  <a:gd name="T7" fmla="*/ 372 h 300"/>
                  <a:gd name="T8" fmla="*/ 581 w 646"/>
                  <a:gd name="T9" fmla="*/ 20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91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71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1199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0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4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1197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8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5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1195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6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6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1193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4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977" name="Picture 931" descr="car_icon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8" name="Group 932"/>
            <p:cNvGrpSpPr>
              <a:grpSpLocks/>
            </p:cNvGrpSpPr>
            <p:nvPr/>
          </p:nvGrpSpPr>
          <p:grpSpPr bwMode="auto">
            <a:xfrm>
              <a:off x="5618163" y="1558925"/>
              <a:ext cx="415925" cy="373063"/>
              <a:chOff x="2756" y="1866"/>
              <a:chExt cx="462" cy="463"/>
            </a:xfrm>
          </p:grpSpPr>
          <p:pic>
            <p:nvPicPr>
              <p:cNvPr id="1191" name="Picture 933" descr="iphone_stylized_smal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2" name="Picture 934" descr="antenna_radiation_stylize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6" y="1866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79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0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1159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61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164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89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190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165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166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87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188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167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68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169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85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186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170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1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8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184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172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73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76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78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79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80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181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82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</p:grpSp>
        <p:grpSp>
          <p:nvGrpSpPr>
            <p:cNvPr id="981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1127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29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132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57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158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133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134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55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156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135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36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grpSp>
            <p:nvGrpSpPr>
              <p:cNvPr id="1137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53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154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138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9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51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  <p:sp>
              <p:nvSpPr>
                <p:cNvPr id="1152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Arial" charset="0"/>
                  </a:endParaRPr>
                </a:p>
              </p:txBody>
            </p:sp>
          </p:grpSp>
          <p:sp>
            <p:nvSpPr>
              <p:cNvPr id="1140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41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44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46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47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48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149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  <p:sp>
            <p:nvSpPr>
              <p:cNvPr id="1150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charset="0"/>
                </a:endParaRPr>
              </a:p>
            </p:txBody>
          </p:sp>
        </p:grpSp>
        <p:grpSp>
          <p:nvGrpSpPr>
            <p:cNvPr id="982" name="Group 1004"/>
            <p:cNvGrpSpPr>
              <a:grpSpLocks/>
            </p:cNvGrpSpPr>
            <p:nvPr/>
          </p:nvGrpSpPr>
          <p:grpSpPr bwMode="auto">
            <a:xfrm>
              <a:off x="5302250" y="2043113"/>
              <a:ext cx="534988" cy="407987"/>
              <a:chOff x="877" y="1008"/>
              <a:chExt cx="2747" cy="2591"/>
            </a:xfrm>
          </p:grpSpPr>
          <p:pic>
            <p:nvPicPr>
              <p:cNvPr id="1104" name="Picture 1005" descr="antenna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5" name="Picture 1006" descr="laptop_keyboar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6" name="Freeform 100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 w 2982"/>
                  <a:gd name="T1" fmla="*/ 0 h 2442"/>
                  <a:gd name="T2" fmla="*/ 0 w 2982"/>
                  <a:gd name="T3" fmla="*/ 2 h 2442"/>
                  <a:gd name="T4" fmla="*/ 10 w 2982"/>
                  <a:gd name="T5" fmla="*/ 3 h 2442"/>
                  <a:gd name="T6" fmla="*/ 12 w 2982"/>
                  <a:gd name="T7" fmla="*/ 1 h 2442"/>
                  <a:gd name="T8" fmla="*/ 2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07" name="Picture 1008" descr="screen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8" name="Freeform 100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0 w 2528"/>
                  <a:gd name="T3" fmla="*/ 1 h 455"/>
                  <a:gd name="T4" fmla="*/ 10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101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 w 702"/>
                  <a:gd name="T1" fmla="*/ 0 h 1893"/>
                  <a:gd name="T2" fmla="*/ 0 w 702"/>
                  <a:gd name="T3" fmla="*/ 2 h 1893"/>
                  <a:gd name="T4" fmla="*/ 1 w 702"/>
                  <a:gd name="T5" fmla="*/ 2 h 1893"/>
                  <a:gd name="T6" fmla="*/ 3 w 702"/>
                  <a:gd name="T7" fmla="*/ 1 h 1893"/>
                  <a:gd name="T8" fmla="*/ 2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101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 w 756"/>
                  <a:gd name="T1" fmla="*/ 0 h 2184"/>
                  <a:gd name="T2" fmla="*/ 1 w 756"/>
                  <a:gd name="T3" fmla="*/ 3 h 2184"/>
                  <a:gd name="T4" fmla="*/ 0 w 756"/>
                  <a:gd name="T5" fmla="*/ 3 h 2184"/>
                  <a:gd name="T6" fmla="*/ 2 w 756"/>
                  <a:gd name="T7" fmla="*/ 1 h 2184"/>
                  <a:gd name="T8" fmla="*/ 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101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0 w 2773"/>
                  <a:gd name="T5" fmla="*/ 1 h 738"/>
                  <a:gd name="T6" fmla="*/ 10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101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8 w 637"/>
                  <a:gd name="T1" fmla="*/ 0 h 1659"/>
                  <a:gd name="T2" fmla="*/ 8 w 637"/>
                  <a:gd name="T3" fmla="*/ 0 h 1659"/>
                  <a:gd name="T4" fmla="*/ 1 w 637"/>
                  <a:gd name="T5" fmla="*/ 42 h 1659"/>
                  <a:gd name="T6" fmla="*/ 0 w 637"/>
                  <a:gd name="T7" fmla="*/ 41 h 1659"/>
                  <a:gd name="T8" fmla="*/ 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101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28 w 2216"/>
                  <a:gd name="T5" fmla="*/ 14 h 550"/>
                  <a:gd name="T6" fmla="*/ 28 w 2216"/>
                  <a:gd name="T7" fmla="*/ 1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14" name="Group 101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21" name="Freeform 101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Freeform 101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Freeform 101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Freeform 101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Freeform 102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Freeform 102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15" name="Freeform 102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6 h 792"/>
                  <a:gd name="T2" fmla="*/ 6 w 990"/>
                  <a:gd name="T3" fmla="*/ 0 h 792"/>
                  <a:gd name="T4" fmla="*/ 6 w 990"/>
                  <a:gd name="T5" fmla="*/ 1 h 792"/>
                  <a:gd name="T6" fmla="*/ 0 w 990"/>
                  <a:gd name="T7" fmla="*/ 6 h 792"/>
                  <a:gd name="T8" fmla="*/ 1 w 990"/>
                  <a:gd name="T9" fmla="*/ 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102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4 w 2532"/>
                  <a:gd name="T5" fmla="*/ 6 h 723"/>
                  <a:gd name="T6" fmla="*/ 14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102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102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 w 1176"/>
                  <a:gd name="T1" fmla="*/ 0 h 606"/>
                  <a:gd name="T2" fmla="*/ 0 w 1176"/>
                  <a:gd name="T3" fmla="*/ 5 h 606"/>
                  <a:gd name="T4" fmla="*/ 1 w 1176"/>
                  <a:gd name="T5" fmla="*/ 5 h 606"/>
                  <a:gd name="T6" fmla="*/ 6 w 1176"/>
                  <a:gd name="T7" fmla="*/ 1 h 606"/>
                  <a:gd name="T8" fmla="*/ 6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102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7 w 2532"/>
                  <a:gd name="T5" fmla="*/ 4 h 723"/>
                  <a:gd name="T6" fmla="*/ 7 w 2532"/>
                  <a:gd name="T7" fmla="*/ 4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102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6 h 723"/>
                  <a:gd name="T6" fmla="*/ 0 w 2532"/>
                  <a:gd name="T7" fmla="*/ 6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83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4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6 w 2982"/>
                <a:gd name="T1" fmla="*/ 0 h 2442"/>
                <a:gd name="T2" fmla="*/ 0 w 2982"/>
                <a:gd name="T3" fmla="*/ 2147483646 h 2442"/>
                <a:gd name="T4" fmla="*/ 2147483646 w 2982"/>
                <a:gd name="T5" fmla="*/ 2147483646 h 2442"/>
                <a:gd name="T6" fmla="*/ 2147483646 w 2982"/>
                <a:gd name="T7" fmla="*/ 2147483646 h 2442"/>
                <a:gd name="T8" fmla="*/ 214748364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85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6 w 2528"/>
                <a:gd name="T1" fmla="*/ 0 h 455"/>
                <a:gd name="T2" fmla="*/ 2147483646 w 2528"/>
                <a:gd name="T3" fmla="*/ 2147483646 h 455"/>
                <a:gd name="T4" fmla="*/ 2147483646 w 2528"/>
                <a:gd name="T5" fmla="*/ 2147483646 h 455"/>
                <a:gd name="T6" fmla="*/ 0 w 2528"/>
                <a:gd name="T7" fmla="*/ 2147483646 h 455"/>
                <a:gd name="T8" fmla="*/ 2147483646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6 w 702"/>
                <a:gd name="T1" fmla="*/ 0 h 1893"/>
                <a:gd name="T2" fmla="*/ 0 w 702"/>
                <a:gd name="T3" fmla="*/ 2147483646 h 1893"/>
                <a:gd name="T4" fmla="*/ 2147483646 w 702"/>
                <a:gd name="T5" fmla="*/ 2147483646 h 1893"/>
                <a:gd name="T6" fmla="*/ 2147483646 w 702"/>
                <a:gd name="T7" fmla="*/ 2147483646 h 1893"/>
                <a:gd name="T8" fmla="*/ 214748364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6 w 756"/>
                <a:gd name="T1" fmla="*/ 0 h 2184"/>
                <a:gd name="T2" fmla="*/ 2147483646 w 756"/>
                <a:gd name="T3" fmla="*/ 2147483646 h 2184"/>
                <a:gd name="T4" fmla="*/ 0 w 756"/>
                <a:gd name="T5" fmla="*/ 2147483646 h 2184"/>
                <a:gd name="T6" fmla="*/ 2147483646 w 756"/>
                <a:gd name="T7" fmla="*/ 2147483646 h 2184"/>
                <a:gd name="T8" fmla="*/ 2147483646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6 w 2773"/>
                <a:gd name="T1" fmla="*/ 0 h 738"/>
                <a:gd name="T2" fmla="*/ 0 w 2773"/>
                <a:gd name="T3" fmla="*/ 2147483646 h 738"/>
                <a:gd name="T4" fmla="*/ 2147483646 w 2773"/>
                <a:gd name="T5" fmla="*/ 2147483646 h 738"/>
                <a:gd name="T6" fmla="*/ 2147483646 w 2773"/>
                <a:gd name="T7" fmla="*/ 2147483646 h 738"/>
                <a:gd name="T8" fmla="*/ 2147483646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147483646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6 w 2216"/>
                <a:gd name="T3" fmla="*/ 2147483646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2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1098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6 w 990"/>
                <a:gd name="T1" fmla="*/ 2147483646 h 792"/>
                <a:gd name="T2" fmla="*/ 2147483646 w 990"/>
                <a:gd name="T3" fmla="*/ 0 h 792"/>
                <a:gd name="T4" fmla="*/ 2147483646 w 990"/>
                <a:gd name="T5" fmla="*/ 2147483646 h 792"/>
                <a:gd name="T6" fmla="*/ 0 w 990"/>
                <a:gd name="T7" fmla="*/ 2147483646 h 792"/>
                <a:gd name="T8" fmla="*/ 2147483646 w 990"/>
                <a:gd name="T9" fmla="*/ 214748364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6 w 26"/>
                <a:gd name="T1" fmla="*/ 2147483646 h 147"/>
                <a:gd name="T2" fmla="*/ 2147483646 w 26"/>
                <a:gd name="T3" fmla="*/ 2147483646 h 147"/>
                <a:gd name="T4" fmla="*/ 0 w 26"/>
                <a:gd name="T5" fmla="*/ 2147483646 h 147"/>
                <a:gd name="T6" fmla="*/ 2147483646 w 26"/>
                <a:gd name="T7" fmla="*/ 0 h 147"/>
                <a:gd name="T8" fmla="*/ 2147483646 w 26"/>
                <a:gd name="T9" fmla="*/ 21474836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6 w 1176"/>
                <a:gd name="T1" fmla="*/ 0 h 606"/>
                <a:gd name="T2" fmla="*/ 0 w 1176"/>
                <a:gd name="T3" fmla="*/ 2147483646 h 606"/>
                <a:gd name="T4" fmla="*/ 2147483646 w 1176"/>
                <a:gd name="T5" fmla="*/ 2147483646 h 606"/>
                <a:gd name="T6" fmla="*/ 2147483646 w 1176"/>
                <a:gd name="T7" fmla="*/ 2147483646 h 606"/>
                <a:gd name="T8" fmla="*/ 214748364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99" name="Picture 1054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581650" y="3290888"/>
              <a:ext cx="363538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0" name="Freeform 1055"/>
            <p:cNvSpPr>
              <a:spLocks/>
            </p:cNvSpPr>
            <p:nvPr/>
          </p:nvSpPr>
          <p:spPr bwMode="auto">
            <a:xfrm>
              <a:off x="5702300" y="3135313"/>
              <a:ext cx="292100" cy="207962"/>
            </a:xfrm>
            <a:custGeom>
              <a:avLst/>
              <a:gdLst>
                <a:gd name="T0" fmla="*/ 2147483646 w 2982"/>
                <a:gd name="T1" fmla="*/ 0 h 2442"/>
                <a:gd name="T2" fmla="*/ 0 w 2982"/>
                <a:gd name="T3" fmla="*/ 2147483646 h 2442"/>
                <a:gd name="T4" fmla="*/ 2147483646 w 2982"/>
                <a:gd name="T5" fmla="*/ 2147483646 h 2442"/>
                <a:gd name="T6" fmla="*/ 2147483646 w 2982"/>
                <a:gd name="T7" fmla="*/ 2147483646 h 2442"/>
                <a:gd name="T8" fmla="*/ 214748364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01" name="Picture 1056" descr="scree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88" y="3140075"/>
              <a:ext cx="2667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2" name="Freeform 1057"/>
            <p:cNvSpPr>
              <a:spLocks/>
            </p:cNvSpPr>
            <p:nvPr/>
          </p:nvSpPr>
          <p:spPr bwMode="auto">
            <a:xfrm>
              <a:off x="5756275" y="3128963"/>
              <a:ext cx="247650" cy="39687"/>
            </a:xfrm>
            <a:custGeom>
              <a:avLst/>
              <a:gdLst>
                <a:gd name="T0" fmla="*/ 2147483646 w 2528"/>
                <a:gd name="T1" fmla="*/ 0 h 455"/>
                <a:gd name="T2" fmla="*/ 2147483646 w 2528"/>
                <a:gd name="T3" fmla="*/ 2147483646 h 455"/>
                <a:gd name="T4" fmla="*/ 2147483646 w 2528"/>
                <a:gd name="T5" fmla="*/ 2147483646 h 455"/>
                <a:gd name="T6" fmla="*/ 0 w 2528"/>
                <a:gd name="T7" fmla="*/ 2147483646 h 455"/>
                <a:gd name="T8" fmla="*/ 2147483646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Freeform 1058"/>
            <p:cNvSpPr>
              <a:spLocks/>
            </p:cNvSpPr>
            <p:nvPr/>
          </p:nvSpPr>
          <p:spPr bwMode="auto">
            <a:xfrm>
              <a:off x="5700713" y="3128963"/>
              <a:ext cx="68262" cy="161925"/>
            </a:xfrm>
            <a:custGeom>
              <a:avLst/>
              <a:gdLst>
                <a:gd name="T0" fmla="*/ 2147483646 w 702"/>
                <a:gd name="T1" fmla="*/ 0 h 1893"/>
                <a:gd name="T2" fmla="*/ 0 w 702"/>
                <a:gd name="T3" fmla="*/ 2147483646 h 1893"/>
                <a:gd name="T4" fmla="*/ 2147483646 w 702"/>
                <a:gd name="T5" fmla="*/ 2147483646 h 1893"/>
                <a:gd name="T6" fmla="*/ 2147483646 w 702"/>
                <a:gd name="T7" fmla="*/ 2147483646 h 1893"/>
                <a:gd name="T8" fmla="*/ 214748364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 1059"/>
            <p:cNvSpPr>
              <a:spLocks/>
            </p:cNvSpPr>
            <p:nvPr/>
          </p:nvSpPr>
          <p:spPr bwMode="auto">
            <a:xfrm>
              <a:off x="5927725" y="3157538"/>
              <a:ext cx="74613" cy="185737"/>
            </a:xfrm>
            <a:custGeom>
              <a:avLst/>
              <a:gdLst>
                <a:gd name="T0" fmla="*/ 2147483646 w 756"/>
                <a:gd name="T1" fmla="*/ 0 h 2184"/>
                <a:gd name="T2" fmla="*/ 2147483646 w 756"/>
                <a:gd name="T3" fmla="*/ 2147483646 h 2184"/>
                <a:gd name="T4" fmla="*/ 0 w 756"/>
                <a:gd name="T5" fmla="*/ 2147483646 h 2184"/>
                <a:gd name="T6" fmla="*/ 2147483646 w 756"/>
                <a:gd name="T7" fmla="*/ 2147483646 h 2184"/>
                <a:gd name="T8" fmla="*/ 2147483646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1060"/>
            <p:cNvSpPr>
              <a:spLocks/>
            </p:cNvSpPr>
            <p:nvPr/>
          </p:nvSpPr>
          <p:spPr bwMode="auto">
            <a:xfrm>
              <a:off x="5699125" y="3281363"/>
              <a:ext cx="271463" cy="63500"/>
            </a:xfrm>
            <a:custGeom>
              <a:avLst/>
              <a:gdLst>
                <a:gd name="T0" fmla="*/ 2147483646 w 2773"/>
                <a:gd name="T1" fmla="*/ 0 h 738"/>
                <a:gd name="T2" fmla="*/ 0 w 2773"/>
                <a:gd name="T3" fmla="*/ 2147483646 h 738"/>
                <a:gd name="T4" fmla="*/ 2147483646 w 2773"/>
                <a:gd name="T5" fmla="*/ 2147483646 h 738"/>
                <a:gd name="T6" fmla="*/ 2147483646 w 2773"/>
                <a:gd name="T7" fmla="*/ 2147483646 h 738"/>
                <a:gd name="T8" fmla="*/ 2147483646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1061"/>
            <p:cNvSpPr>
              <a:spLocks/>
            </p:cNvSpPr>
            <p:nvPr/>
          </p:nvSpPr>
          <p:spPr bwMode="auto">
            <a:xfrm>
              <a:off x="5935663" y="3159125"/>
              <a:ext cx="69850" cy="187325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147483646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1062"/>
            <p:cNvSpPr>
              <a:spLocks/>
            </p:cNvSpPr>
            <p:nvPr/>
          </p:nvSpPr>
          <p:spPr bwMode="auto">
            <a:xfrm>
              <a:off x="5699125" y="3290888"/>
              <a:ext cx="242888" cy="61912"/>
            </a:xfrm>
            <a:custGeom>
              <a:avLst/>
              <a:gdLst>
                <a:gd name="T0" fmla="*/ 0 w 2216"/>
                <a:gd name="T1" fmla="*/ 0 h 550"/>
                <a:gd name="T2" fmla="*/ 2147483646 w 2216"/>
                <a:gd name="T3" fmla="*/ 2147483646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8" name="Group 1063"/>
            <p:cNvGrpSpPr>
              <a:grpSpLocks/>
            </p:cNvGrpSpPr>
            <p:nvPr/>
          </p:nvGrpSpPr>
          <p:grpSpPr bwMode="auto">
            <a:xfrm>
              <a:off x="5695950" y="3355975"/>
              <a:ext cx="80963" cy="38100"/>
              <a:chOff x="1740" y="2642"/>
              <a:chExt cx="752" cy="327"/>
            </a:xfrm>
          </p:grpSpPr>
          <p:sp>
            <p:nvSpPr>
              <p:cNvPr id="1092" name="Freeform 10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10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10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10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10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10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9" name="Freeform 1070"/>
            <p:cNvSpPr>
              <a:spLocks/>
            </p:cNvSpPr>
            <p:nvPr/>
          </p:nvSpPr>
          <p:spPr bwMode="auto">
            <a:xfrm>
              <a:off x="5835650" y="3362325"/>
              <a:ext cx="100013" cy="80963"/>
            </a:xfrm>
            <a:custGeom>
              <a:avLst/>
              <a:gdLst>
                <a:gd name="T0" fmla="*/ 2147483646 w 990"/>
                <a:gd name="T1" fmla="*/ 2147483646 h 792"/>
                <a:gd name="T2" fmla="*/ 2147483646 w 990"/>
                <a:gd name="T3" fmla="*/ 0 h 792"/>
                <a:gd name="T4" fmla="*/ 2147483646 w 990"/>
                <a:gd name="T5" fmla="*/ 2147483646 h 792"/>
                <a:gd name="T6" fmla="*/ 0 w 990"/>
                <a:gd name="T7" fmla="*/ 2147483646 h 792"/>
                <a:gd name="T8" fmla="*/ 2147483646 w 990"/>
                <a:gd name="T9" fmla="*/ 214748364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1071"/>
            <p:cNvSpPr>
              <a:spLocks/>
            </p:cNvSpPr>
            <p:nvPr/>
          </p:nvSpPr>
          <p:spPr bwMode="auto">
            <a:xfrm>
              <a:off x="5583238" y="3368675"/>
              <a:ext cx="254000" cy="73025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1072"/>
            <p:cNvSpPr>
              <a:spLocks/>
            </p:cNvSpPr>
            <p:nvPr/>
          </p:nvSpPr>
          <p:spPr bwMode="auto">
            <a:xfrm>
              <a:off x="5583238" y="3354388"/>
              <a:ext cx="1587" cy="15875"/>
            </a:xfrm>
            <a:custGeom>
              <a:avLst/>
              <a:gdLst>
                <a:gd name="T0" fmla="*/ 2147483646 w 26"/>
                <a:gd name="T1" fmla="*/ 2147483646 h 147"/>
                <a:gd name="T2" fmla="*/ 2147483646 w 26"/>
                <a:gd name="T3" fmla="*/ 2147483646 h 147"/>
                <a:gd name="T4" fmla="*/ 0 w 26"/>
                <a:gd name="T5" fmla="*/ 2147483646 h 147"/>
                <a:gd name="T6" fmla="*/ 2147483646 w 26"/>
                <a:gd name="T7" fmla="*/ 0 h 147"/>
                <a:gd name="T8" fmla="*/ 2147483646 w 26"/>
                <a:gd name="T9" fmla="*/ 21474836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1073"/>
            <p:cNvSpPr>
              <a:spLocks/>
            </p:cNvSpPr>
            <p:nvPr/>
          </p:nvSpPr>
          <p:spPr bwMode="auto">
            <a:xfrm>
              <a:off x="5583238" y="3294063"/>
              <a:ext cx="117475" cy="61912"/>
            </a:xfrm>
            <a:custGeom>
              <a:avLst/>
              <a:gdLst>
                <a:gd name="T0" fmla="*/ 2147483646 w 1176"/>
                <a:gd name="T1" fmla="*/ 0 h 606"/>
                <a:gd name="T2" fmla="*/ 0 w 1176"/>
                <a:gd name="T3" fmla="*/ 2147483646 h 606"/>
                <a:gd name="T4" fmla="*/ 2147483646 w 1176"/>
                <a:gd name="T5" fmla="*/ 2147483646 h 606"/>
                <a:gd name="T6" fmla="*/ 2147483646 w 1176"/>
                <a:gd name="T7" fmla="*/ 2147483646 h 606"/>
                <a:gd name="T8" fmla="*/ 214748364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1074"/>
            <p:cNvSpPr>
              <a:spLocks/>
            </p:cNvSpPr>
            <p:nvPr/>
          </p:nvSpPr>
          <p:spPr bwMode="auto">
            <a:xfrm>
              <a:off x="5591175" y="3357563"/>
              <a:ext cx="241300" cy="71437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1075"/>
            <p:cNvSpPr>
              <a:spLocks/>
            </p:cNvSpPr>
            <p:nvPr/>
          </p:nvSpPr>
          <p:spPr bwMode="auto">
            <a:xfrm flipV="1">
              <a:off x="5830888" y="3352800"/>
              <a:ext cx="98425" cy="74613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5" name="Group 1076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8" cy="373063"/>
              <a:chOff x="2839" y="3501"/>
              <a:chExt cx="755" cy="803"/>
            </a:xfrm>
          </p:grpSpPr>
          <p:pic>
            <p:nvPicPr>
              <p:cNvPr id="1090" name="Picture 10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1" name="Freeform 10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016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7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6 w 2982"/>
                <a:gd name="T1" fmla="*/ 0 h 2442"/>
                <a:gd name="T2" fmla="*/ 0 w 2982"/>
                <a:gd name="T3" fmla="*/ 2147483646 h 2442"/>
                <a:gd name="T4" fmla="*/ 2147483646 w 2982"/>
                <a:gd name="T5" fmla="*/ 2147483646 h 2442"/>
                <a:gd name="T6" fmla="*/ 2147483646 w 2982"/>
                <a:gd name="T7" fmla="*/ 2147483646 h 2442"/>
                <a:gd name="T8" fmla="*/ 214748364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18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9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6 w 2528"/>
                <a:gd name="T1" fmla="*/ 0 h 455"/>
                <a:gd name="T2" fmla="*/ 2147483646 w 2528"/>
                <a:gd name="T3" fmla="*/ 2147483646 h 455"/>
                <a:gd name="T4" fmla="*/ 2147483646 w 2528"/>
                <a:gd name="T5" fmla="*/ 2147483646 h 455"/>
                <a:gd name="T6" fmla="*/ 0 w 2528"/>
                <a:gd name="T7" fmla="*/ 2147483646 h 455"/>
                <a:gd name="T8" fmla="*/ 2147483646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6 w 702"/>
                <a:gd name="T1" fmla="*/ 0 h 1893"/>
                <a:gd name="T2" fmla="*/ 0 w 702"/>
                <a:gd name="T3" fmla="*/ 2147483646 h 1893"/>
                <a:gd name="T4" fmla="*/ 2147483646 w 702"/>
                <a:gd name="T5" fmla="*/ 2147483646 h 1893"/>
                <a:gd name="T6" fmla="*/ 2147483646 w 702"/>
                <a:gd name="T7" fmla="*/ 2147483646 h 1893"/>
                <a:gd name="T8" fmla="*/ 214748364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6 w 756"/>
                <a:gd name="T1" fmla="*/ 0 h 2184"/>
                <a:gd name="T2" fmla="*/ 2147483646 w 756"/>
                <a:gd name="T3" fmla="*/ 2147483646 h 2184"/>
                <a:gd name="T4" fmla="*/ 0 w 756"/>
                <a:gd name="T5" fmla="*/ 2147483646 h 2184"/>
                <a:gd name="T6" fmla="*/ 2147483646 w 756"/>
                <a:gd name="T7" fmla="*/ 2147483646 h 2184"/>
                <a:gd name="T8" fmla="*/ 2147483646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6 w 2773"/>
                <a:gd name="T1" fmla="*/ 0 h 738"/>
                <a:gd name="T2" fmla="*/ 0 w 2773"/>
                <a:gd name="T3" fmla="*/ 2147483646 h 738"/>
                <a:gd name="T4" fmla="*/ 2147483646 w 2773"/>
                <a:gd name="T5" fmla="*/ 2147483646 h 738"/>
                <a:gd name="T6" fmla="*/ 2147483646 w 2773"/>
                <a:gd name="T7" fmla="*/ 2147483646 h 738"/>
                <a:gd name="T8" fmla="*/ 2147483646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147483646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6 w 2216"/>
                <a:gd name="T3" fmla="*/ 2147483646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1084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6 w 990"/>
                <a:gd name="T1" fmla="*/ 2147483646 h 792"/>
                <a:gd name="T2" fmla="*/ 2147483646 w 990"/>
                <a:gd name="T3" fmla="*/ 0 h 792"/>
                <a:gd name="T4" fmla="*/ 2147483646 w 990"/>
                <a:gd name="T5" fmla="*/ 2147483646 h 792"/>
                <a:gd name="T6" fmla="*/ 0 w 990"/>
                <a:gd name="T7" fmla="*/ 2147483646 h 792"/>
                <a:gd name="T8" fmla="*/ 2147483646 w 990"/>
                <a:gd name="T9" fmla="*/ 214748364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6 w 26"/>
                <a:gd name="T1" fmla="*/ 2147483646 h 147"/>
                <a:gd name="T2" fmla="*/ 2147483646 w 26"/>
                <a:gd name="T3" fmla="*/ 2147483646 h 147"/>
                <a:gd name="T4" fmla="*/ 0 w 26"/>
                <a:gd name="T5" fmla="*/ 2147483646 h 147"/>
                <a:gd name="T6" fmla="*/ 2147483646 w 26"/>
                <a:gd name="T7" fmla="*/ 0 h 147"/>
                <a:gd name="T8" fmla="*/ 2147483646 w 26"/>
                <a:gd name="T9" fmla="*/ 21474836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6 w 1176"/>
                <a:gd name="T1" fmla="*/ 0 h 606"/>
                <a:gd name="T2" fmla="*/ 0 w 1176"/>
                <a:gd name="T3" fmla="*/ 2147483646 h 606"/>
                <a:gd name="T4" fmla="*/ 2147483646 w 1176"/>
                <a:gd name="T5" fmla="*/ 2147483646 h 606"/>
                <a:gd name="T6" fmla="*/ 2147483646 w 1176"/>
                <a:gd name="T7" fmla="*/ 2147483646 h 606"/>
                <a:gd name="T8" fmla="*/ 214748364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6 w 2532"/>
                <a:gd name="T1" fmla="*/ 0 h 723"/>
                <a:gd name="T2" fmla="*/ 2147483646 w 2532"/>
                <a:gd name="T3" fmla="*/ 0 h 723"/>
                <a:gd name="T4" fmla="*/ 2147483646 w 2532"/>
                <a:gd name="T5" fmla="*/ 2147483646 h 723"/>
                <a:gd name="T6" fmla="*/ 2147483646 w 2532"/>
                <a:gd name="T7" fmla="*/ 2147483646 h 723"/>
                <a:gd name="T8" fmla="*/ 0 w 2532"/>
                <a:gd name="T9" fmla="*/ 2147483646 h 723"/>
                <a:gd name="T10" fmla="*/ 214748364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2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107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7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7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079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082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0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106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6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7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071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074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2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" name="Group 878"/>
            <p:cNvGrpSpPr>
              <a:grpSpLocks/>
            </p:cNvGrpSpPr>
            <p:nvPr/>
          </p:nvGrpSpPr>
          <p:grpSpPr bwMode="auto">
            <a:xfrm>
              <a:off x="5529263" y="3016250"/>
              <a:ext cx="519112" cy="128588"/>
              <a:chOff x="2199" y="955"/>
              <a:chExt cx="2547" cy="506"/>
            </a:xfrm>
          </p:grpSpPr>
          <p:sp>
            <p:nvSpPr>
              <p:cNvPr id="1062" name="Freeform 879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880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881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882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883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34 w 646"/>
                  <a:gd name="T1" fmla="*/ 1044 h 300"/>
                  <a:gd name="T2" fmla="*/ 618 w 646"/>
                  <a:gd name="T3" fmla="*/ 881 h 300"/>
                  <a:gd name="T4" fmla="*/ 768 w 646"/>
                  <a:gd name="T5" fmla="*/ 665 h 300"/>
                  <a:gd name="T6" fmla="*/ 793 w 646"/>
                  <a:gd name="T7" fmla="*/ 372 h 300"/>
                  <a:gd name="T8" fmla="*/ 581 w 646"/>
                  <a:gd name="T9" fmla="*/ 20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884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5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10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057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60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8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10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049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52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0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10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0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1041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2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53" name="Text Box 580"/>
          <p:cNvSpPr txBox="1">
            <a:spLocks noChangeArrowheads="1"/>
          </p:cNvSpPr>
          <p:nvPr/>
        </p:nvSpPr>
        <p:spPr bwMode="auto">
          <a:xfrm>
            <a:off x="9033912" y="1026879"/>
            <a:ext cx="1869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mobile network</a:t>
            </a:r>
          </a:p>
        </p:txBody>
      </p:sp>
      <p:sp>
        <p:nvSpPr>
          <p:cNvPr id="1354" name="Text Box 580"/>
          <p:cNvSpPr txBox="1">
            <a:spLocks noChangeArrowheads="1"/>
          </p:cNvSpPr>
          <p:nvPr/>
        </p:nvSpPr>
        <p:spPr bwMode="auto">
          <a:xfrm>
            <a:off x="9183267" y="2900085"/>
            <a:ext cx="108027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dirty="0"/>
              <a:t>home 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network</a:t>
            </a:r>
          </a:p>
        </p:txBody>
      </p:sp>
      <p:sp>
        <p:nvSpPr>
          <p:cNvPr id="1355" name="Text Box 580"/>
          <p:cNvSpPr txBox="1">
            <a:spLocks noChangeArrowheads="1"/>
          </p:cNvSpPr>
          <p:nvPr/>
        </p:nvSpPr>
        <p:spPr bwMode="auto">
          <a:xfrm>
            <a:off x="8278195" y="6137644"/>
            <a:ext cx="156294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/>
              <a:t>institutional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       network</a:t>
            </a:r>
          </a:p>
        </p:txBody>
      </p:sp>
    </p:spTree>
    <p:extLst>
      <p:ext uri="{BB962C8B-B14F-4D97-AF65-F5344CB8AC3E}">
        <p14:creationId xmlns:p14="http://schemas.microsoft.com/office/powerpoint/2010/main" val="44935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Switched Telephone Network (PSTN)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4665367" cy="5594888"/>
          </a:xfrm>
        </p:spPr>
        <p:txBody>
          <a:bodyPr/>
          <a:lstStyle/>
          <a:p>
            <a:r>
              <a:rPr lang="en-US" dirty="0"/>
              <a:t>Uses </a:t>
            </a:r>
            <a:r>
              <a:rPr lang="en-US" i="1" dirty="0">
                <a:solidFill>
                  <a:schemeClr val="accent6"/>
                </a:solidFill>
              </a:rPr>
              <a:t>circuit switching </a:t>
            </a:r>
            <a:r>
              <a:rPr lang="en-US" dirty="0"/>
              <a:t>-- a very basic design.</a:t>
            </a:r>
          </a:p>
          <a:p>
            <a:r>
              <a:rPr lang="en-US" dirty="0"/>
              <a:t>An electrical connection is established </a:t>
            </a:r>
            <a:r>
              <a:rPr lang="en-US" dirty="0">
                <a:solidFill>
                  <a:schemeClr val="accent6"/>
                </a:solidFill>
              </a:rPr>
              <a:t>end-to-end</a:t>
            </a:r>
            <a:r>
              <a:rPr lang="en-US" dirty="0"/>
              <a:t> for each call.</a:t>
            </a:r>
          </a:p>
          <a:p>
            <a:r>
              <a:rPr lang="en-US" dirty="0"/>
              <a:t>Originally done by moving cables plugged into switchboards.</a:t>
            </a:r>
          </a:p>
          <a:p>
            <a:r>
              <a:rPr lang="en-US" dirty="0"/>
              <a:t>Later, pulse and tone dialing automated switching.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21" y="1117759"/>
            <a:ext cx="7104779" cy="5741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88029" y="1146875"/>
            <a:ext cx="110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18227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Internet access uses old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Switched Telephone Network (PSTN) still uses analog signals on twisted pair cables (for the “last mile” anyway).</a:t>
            </a:r>
          </a:p>
          <a:p>
            <a:pPr lvl="1"/>
            <a:r>
              <a:rPr lang="en-US" dirty="0"/>
              <a:t>Early access used telephone modems, up to 56kbps, over the voice channel.</a:t>
            </a:r>
          </a:p>
          <a:p>
            <a:pPr lvl="1"/>
            <a:r>
              <a:rPr lang="en-US" dirty="0"/>
              <a:t>Modern DSL access uses higher frequencies than voice channel.</a:t>
            </a:r>
          </a:p>
          <a:p>
            <a:r>
              <a:rPr lang="en-US" dirty="0"/>
              <a:t>Cable Television Networks use coaxial cable.</a:t>
            </a:r>
          </a:p>
          <a:p>
            <a:pPr lvl="1"/>
            <a:r>
              <a:rPr lang="en-US" dirty="0"/>
              <a:t>Coaxial cable is a much better signal carrier, much less sensitive to noise, and thus can carry much more data.</a:t>
            </a:r>
          </a:p>
          <a:p>
            <a:pPr lvl="1"/>
            <a:r>
              <a:rPr lang="en-US" dirty="0"/>
              <a:t>It was designed to carry video, which is more complex than just audio.</a:t>
            </a:r>
          </a:p>
          <a:p>
            <a:r>
              <a:rPr lang="en-US" dirty="0"/>
              <a:t>Both PSTN and Cable have a modern fiber optic network at their core, and these days it’s the same infrastructure that runs the Internet.</a:t>
            </a:r>
          </a:p>
        </p:txBody>
      </p:sp>
    </p:spTree>
    <p:extLst>
      <p:ext uri="{BB962C8B-B14F-4D97-AF65-F5344CB8AC3E}">
        <p14:creationId xmlns:p14="http://schemas.microsoft.com/office/powerpoint/2010/main" val="1601898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 in the 1990s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Connect your computer’s fax/modem to a regular telephone line.</a:t>
            </a:r>
          </a:p>
          <a:p>
            <a:r>
              <a:rPr lang="en-US" dirty="0"/>
              <a:t>Computer dials a </a:t>
            </a:r>
            <a:r>
              <a:rPr lang="en-US" i="1" dirty="0"/>
              <a:t>local</a:t>
            </a:r>
            <a:r>
              <a:rPr lang="en-US" dirty="0"/>
              <a:t> telephone number owned by your Internet Service Provider (ISP).</a:t>
            </a:r>
          </a:p>
          <a:p>
            <a:r>
              <a:rPr lang="en-US" dirty="0"/>
              <a:t>Data is encoded as sounds in the audio range</a:t>
            </a:r>
          </a:p>
          <a:p>
            <a:r>
              <a:rPr lang="en-US" dirty="0"/>
              <a:t>ISP has its own connection to the Internet, shared by everyone who is dialed in.</a:t>
            </a:r>
          </a:p>
          <a:p>
            <a:r>
              <a:rPr lang="en-US" dirty="0"/>
              <a:t>Hope that your mom doesn’t pick up the telephone while you’re surfing and interrupt your session.</a:t>
            </a:r>
          </a:p>
          <a:p>
            <a:r>
              <a:rPr lang="en-US" dirty="0"/>
              <a:t>Hang up when you’re done so that your household can use the telephone again.</a:t>
            </a:r>
          </a:p>
          <a:p>
            <a:r>
              <a:rPr lang="en-US" dirty="0">
                <a:hlinkClick r:id="rId2"/>
              </a:rPr>
              <a:t>https://www.youtube.com/watch?v=D1UY7eDRXrs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9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70605"/>
          </a:xfrm>
        </p:spPr>
        <p:txBody>
          <a:bodyPr/>
          <a:lstStyle/>
          <a:p>
            <a:r>
              <a:rPr lang="en-US" dirty="0"/>
              <a:t>Digital Subscriber Line (DSL)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5087338"/>
            <a:ext cx="11639227" cy="1654424"/>
          </a:xfrm>
        </p:spPr>
        <p:txBody>
          <a:bodyPr>
            <a:normAutofit/>
          </a:bodyPr>
          <a:lstStyle/>
          <a:p>
            <a:r>
              <a:rPr lang="en-US" dirty="0"/>
              <a:t>Telephone calls do not interfere with data exchange.</a:t>
            </a:r>
          </a:p>
          <a:p>
            <a:r>
              <a:rPr lang="en-US" dirty="0"/>
              <a:t>Up to ~40MBps</a:t>
            </a:r>
          </a:p>
          <a:p>
            <a:pPr lvl="1"/>
            <a:r>
              <a:rPr lang="en-US" dirty="0"/>
              <a:t>Limited by noise in “last mile” cabling originally designed for just voice.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1428338" y="1098386"/>
            <a:ext cx="9309491" cy="3935060"/>
            <a:chOff x="955675" y="1362075"/>
            <a:chExt cx="6365875" cy="2690813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305300" y="1501775"/>
              <a:ext cx="2216150" cy="1477963"/>
            </a:xfrm>
            <a:custGeom>
              <a:avLst/>
              <a:gdLst>
                <a:gd name="T0" fmla="*/ 2147483646 w 1396"/>
                <a:gd name="T1" fmla="*/ 2147483646 h 931"/>
                <a:gd name="T2" fmla="*/ 2147483646 w 1396"/>
                <a:gd name="T3" fmla="*/ 2147483646 h 931"/>
                <a:gd name="T4" fmla="*/ 2147483646 w 1396"/>
                <a:gd name="T5" fmla="*/ 2147483646 h 931"/>
                <a:gd name="T6" fmla="*/ 2147483646 w 1396"/>
                <a:gd name="T7" fmla="*/ 2147483646 h 931"/>
                <a:gd name="T8" fmla="*/ 2147483646 w 1396"/>
                <a:gd name="T9" fmla="*/ 2147483646 h 931"/>
                <a:gd name="T10" fmla="*/ 2147483646 w 1396"/>
                <a:gd name="T11" fmla="*/ 2147483646 h 931"/>
                <a:gd name="T12" fmla="*/ 2147483646 w 1396"/>
                <a:gd name="T13" fmla="*/ 2147483646 h 931"/>
                <a:gd name="T14" fmla="*/ 2147483646 w 1396"/>
                <a:gd name="T15" fmla="*/ 2147483646 h 931"/>
                <a:gd name="T16" fmla="*/ 2147483646 w 1396"/>
                <a:gd name="T17" fmla="*/ 2147483646 h 931"/>
                <a:gd name="T18" fmla="*/ 2147483646 w 1396"/>
                <a:gd name="T19" fmla="*/ 2147483646 h 931"/>
                <a:gd name="T20" fmla="*/ 2147483646 w 1396"/>
                <a:gd name="T21" fmla="*/ 2147483646 h 931"/>
                <a:gd name="T22" fmla="*/ 2147483646 w 1396"/>
                <a:gd name="T23" fmla="*/ 2147483646 h 931"/>
                <a:gd name="T24" fmla="*/ 2147483646 w 1396"/>
                <a:gd name="T25" fmla="*/ 2147483646 h 931"/>
                <a:gd name="T26" fmla="*/ 2147483646 w 1396"/>
                <a:gd name="T27" fmla="*/ 2147483646 h 931"/>
                <a:gd name="T28" fmla="*/ 2147483646 w 1396"/>
                <a:gd name="T29" fmla="*/ 2147483646 h 931"/>
                <a:gd name="T30" fmla="*/ 2147483646 w 1396"/>
                <a:gd name="T31" fmla="*/ 2147483646 h 9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6"/>
                <a:gd name="T49" fmla="*/ 0 h 931"/>
                <a:gd name="T50" fmla="*/ 1396 w 1396"/>
                <a:gd name="T51" fmla="*/ 931 h 9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6" h="931">
                  <a:moveTo>
                    <a:pt x="873" y="18"/>
                  </a:moveTo>
                  <a:cubicBezTo>
                    <a:pt x="787" y="32"/>
                    <a:pt x="625" y="55"/>
                    <a:pt x="526" y="89"/>
                  </a:cubicBezTo>
                  <a:cubicBezTo>
                    <a:pt x="426" y="122"/>
                    <a:pt x="346" y="184"/>
                    <a:pt x="278" y="216"/>
                  </a:cubicBezTo>
                  <a:cubicBezTo>
                    <a:pt x="210" y="248"/>
                    <a:pt x="159" y="236"/>
                    <a:pt x="118" y="283"/>
                  </a:cubicBezTo>
                  <a:cubicBezTo>
                    <a:pt x="77" y="330"/>
                    <a:pt x="46" y="416"/>
                    <a:pt x="30" y="497"/>
                  </a:cubicBezTo>
                  <a:cubicBezTo>
                    <a:pt x="14" y="578"/>
                    <a:pt x="0" y="714"/>
                    <a:pt x="24" y="768"/>
                  </a:cubicBezTo>
                  <a:cubicBezTo>
                    <a:pt x="49" y="821"/>
                    <a:pt x="112" y="796"/>
                    <a:pt x="178" y="818"/>
                  </a:cubicBezTo>
                  <a:cubicBezTo>
                    <a:pt x="244" y="840"/>
                    <a:pt x="318" y="886"/>
                    <a:pt x="421" y="902"/>
                  </a:cubicBezTo>
                  <a:cubicBezTo>
                    <a:pt x="524" y="918"/>
                    <a:pt x="681" y="916"/>
                    <a:pt x="793" y="916"/>
                  </a:cubicBezTo>
                  <a:cubicBezTo>
                    <a:pt x="905" y="916"/>
                    <a:pt x="1004" y="931"/>
                    <a:pt x="1095" y="902"/>
                  </a:cubicBezTo>
                  <a:cubicBezTo>
                    <a:pt x="1186" y="873"/>
                    <a:pt x="1291" y="813"/>
                    <a:pt x="1337" y="744"/>
                  </a:cubicBezTo>
                  <a:cubicBezTo>
                    <a:pt x="1383" y="675"/>
                    <a:pt x="1365" y="580"/>
                    <a:pt x="1372" y="487"/>
                  </a:cubicBezTo>
                  <a:cubicBezTo>
                    <a:pt x="1378" y="393"/>
                    <a:pt x="1396" y="256"/>
                    <a:pt x="1377" y="179"/>
                  </a:cubicBezTo>
                  <a:cubicBezTo>
                    <a:pt x="1358" y="102"/>
                    <a:pt x="1314" y="57"/>
                    <a:pt x="1259" y="28"/>
                  </a:cubicBezTo>
                  <a:cubicBezTo>
                    <a:pt x="1203" y="0"/>
                    <a:pt x="1110" y="7"/>
                    <a:pt x="1046" y="5"/>
                  </a:cubicBezTo>
                  <a:cubicBezTo>
                    <a:pt x="981" y="3"/>
                    <a:pt x="959" y="5"/>
                    <a:pt x="873" y="18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305425" y="2208213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5686425" y="1836738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V="1">
              <a:off x="5392738" y="1978025"/>
              <a:ext cx="317500" cy="33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5786438" y="1954213"/>
              <a:ext cx="400050" cy="590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4584700" y="1957388"/>
              <a:ext cx="955675" cy="700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4040188" y="1476375"/>
              <a:ext cx="1925637" cy="23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charset="0"/>
                </a:rPr>
                <a:t>central office</a:t>
              </a:r>
            </a:p>
          </p:txBody>
        </p:sp>
        <p:grpSp>
          <p:nvGrpSpPr>
            <p:cNvPr id="11" name="Group 137"/>
            <p:cNvGrpSpPr>
              <a:grpSpLocks/>
            </p:cNvGrpSpPr>
            <p:nvPr/>
          </p:nvGrpSpPr>
          <p:grpSpPr bwMode="auto">
            <a:xfrm>
              <a:off x="5143500" y="2905125"/>
              <a:ext cx="2178050" cy="1147763"/>
              <a:chOff x="3240" y="1830"/>
              <a:chExt cx="1372" cy="723"/>
            </a:xfrm>
          </p:grpSpPr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261586 w 765"/>
                  <a:gd name="T1" fmla="*/ 1466 h 459"/>
                  <a:gd name="T2" fmla="*/ 178034 w 765"/>
                  <a:gd name="T3" fmla="*/ 10336 h 459"/>
                  <a:gd name="T4" fmla="*/ 59095 w 765"/>
                  <a:gd name="T5" fmla="*/ 14847 h 459"/>
                  <a:gd name="T6" fmla="*/ 8646 w 765"/>
                  <a:gd name="T7" fmla="*/ 49737 h 459"/>
                  <a:gd name="T8" fmla="*/ 111105 w 765"/>
                  <a:gd name="T9" fmla="*/ 65705 h 459"/>
                  <a:gd name="T10" fmla="*/ 213853 w 765"/>
                  <a:gd name="T11" fmla="*/ 63118 h 459"/>
                  <a:gd name="T12" fmla="*/ 360504 w 765"/>
                  <a:gd name="T13" fmla="*/ 65705 h 459"/>
                  <a:gd name="T14" fmla="*/ 430923 w 765"/>
                  <a:gd name="T15" fmla="*/ 64262 h 459"/>
                  <a:gd name="T16" fmla="*/ 464330 w 765"/>
                  <a:gd name="T17" fmla="*/ 55099 h 459"/>
                  <a:gd name="T18" fmla="*/ 463065 w 765"/>
                  <a:gd name="T19" fmla="*/ 23386 h 459"/>
                  <a:gd name="T20" fmla="*/ 408655 w 765"/>
                  <a:gd name="T21" fmla="*/ 5074 h 459"/>
                  <a:gd name="T22" fmla="*/ 261586 w 765"/>
                  <a:gd name="T23" fmla="*/ 1466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" name="Line 31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" name="Line 36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4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5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5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52" name="Group 41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55" name="Freeform 42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56" name="Freeform 43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53" name="Line 44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54" name="Line 45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20" name="Group 46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41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4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43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44" name="Group 5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7" name="Freeform 5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48" name="Freeform 5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45" name="Line 5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6" name="Line 5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21" name="Group 55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3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3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36" name="Group 5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39" name="Freeform 6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40" name="Freeform 6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37" name="Line 6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8" name="Line 6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2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2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28" name="Group 6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31" name="Freeform 6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32" name="Freeform 7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29" name="Line 7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0" name="Line 7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23" name="Line 73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4" name="Text Box 580"/>
              <p:cNvSpPr txBox="1">
                <a:spLocks noChangeArrowheads="1"/>
              </p:cNvSpPr>
              <p:nvPr/>
            </p:nvSpPr>
            <p:spPr bwMode="auto">
              <a:xfrm>
                <a:off x="4231" y="1988"/>
                <a:ext cx="29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charset="0"/>
                  </a:rPr>
                  <a:t>ISP</a:t>
                </a:r>
              </a:p>
            </p:txBody>
          </p:sp>
        </p:grp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 flipV="1">
              <a:off x="2690813" y="2363788"/>
              <a:ext cx="1938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5942013" y="1530350"/>
              <a:ext cx="896863" cy="42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charset="0"/>
                </a:rPr>
                <a:t>telephone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charset="0"/>
                </a:rPr>
                <a:t>network</a:t>
              </a:r>
            </a:p>
          </p:txBody>
        </p:sp>
        <p:grpSp>
          <p:nvGrpSpPr>
            <p:cNvPr id="59" name="Group 108"/>
            <p:cNvGrpSpPr>
              <a:grpSpLocks/>
            </p:cNvGrpSpPr>
            <p:nvPr/>
          </p:nvGrpSpPr>
          <p:grpSpPr bwMode="auto">
            <a:xfrm>
              <a:off x="4641850" y="2074863"/>
              <a:ext cx="368300" cy="519112"/>
              <a:chOff x="1852" y="2562"/>
              <a:chExt cx="355" cy="471"/>
            </a:xfrm>
          </p:grpSpPr>
          <p:sp>
            <p:nvSpPr>
              <p:cNvPr id="60" name="Freeform 109"/>
              <p:cNvSpPr>
                <a:spLocks/>
              </p:cNvSpPr>
              <p:nvPr/>
            </p:nvSpPr>
            <p:spPr bwMode="auto">
              <a:xfrm>
                <a:off x="1852" y="2621"/>
                <a:ext cx="318" cy="412"/>
              </a:xfrm>
              <a:custGeom>
                <a:avLst/>
                <a:gdLst>
                  <a:gd name="T0" fmla="*/ 0 w 318"/>
                  <a:gd name="T1" fmla="*/ 412 h 412"/>
                  <a:gd name="T2" fmla="*/ 3 w 318"/>
                  <a:gd name="T3" fmla="*/ 1 h 412"/>
                  <a:gd name="T4" fmla="*/ 74 w 318"/>
                  <a:gd name="T5" fmla="*/ 0 h 412"/>
                  <a:gd name="T6" fmla="*/ 254 w 318"/>
                  <a:gd name="T7" fmla="*/ 111 h 412"/>
                  <a:gd name="T8" fmla="*/ 318 w 318"/>
                  <a:gd name="T9" fmla="*/ 115 h 412"/>
                  <a:gd name="T10" fmla="*/ 318 w 318"/>
                  <a:gd name="T11" fmla="*/ 308 h 412"/>
                  <a:gd name="T12" fmla="*/ 246 w 318"/>
                  <a:gd name="T13" fmla="*/ 308 h 412"/>
                  <a:gd name="T14" fmla="*/ 74 w 318"/>
                  <a:gd name="T15" fmla="*/ 412 h 412"/>
                  <a:gd name="T16" fmla="*/ 0 w 318"/>
                  <a:gd name="T17" fmla="*/ 412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412"/>
                  <a:gd name="T29" fmla="*/ 318 w 318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412">
                    <a:moveTo>
                      <a:pt x="0" y="412"/>
                    </a:moveTo>
                    <a:lnTo>
                      <a:pt x="3" y="1"/>
                    </a:lnTo>
                    <a:lnTo>
                      <a:pt x="74" y="0"/>
                    </a:lnTo>
                    <a:lnTo>
                      <a:pt x="254" y="111"/>
                    </a:lnTo>
                    <a:lnTo>
                      <a:pt x="318" y="115"/>
                    </a:lnTo>
                    <a:lnTo>
                      <a:pt x="318" y="308"/>
                    </a:lnTo>
                    <a:lnTo>
                      <a:pt x="246" y="308"/>
                    </a:lnTo>
                    <a:lnTo>
                      <a:pt x="74" y="41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" name="Freeform 110"/>
              <p:cNvSpPr>
                <a:spLocks/>
              </p:cNvSpPr>
              <p:nvPr/>
            </p:nvSpPr>
            <p:spPr bwMode="auto">
              <a:xfrm>
                <a:off x="1854" y="2562"/>
                <a:ext cx="353" cy="369"/>
              </a:xfrm>
              <a:custGeom>
                <a:avLst/>
                <a:gdLst>
                  <a:gd name="T0" fmla="*/ 0 w 353"/>
                  <a:gd name="T1" fmla="*/ 59 h 369"/>
                  <a:gd name="T2" fmla="*/ 32 w 353"/>
                  <a:gd name="T3" fmla="*/ 0 h 369"/>
                  <a:gd name="T4" fmla="*/ 105 w 353"/>
                  <a:gd name="T5" fmla="*/ 0 h 369"/>
                  <a:gd name="T6" fmla="*/ 276 w 353"/>
                  <a:gd name="T7" fmla="*/ 113 h 369"/>
                  <a:gd name="T8" fmla="*/ 353 w 353"/>
                  <a:gd name="T9" fmla="*/ 113 h 369"/>
                  <a:gd name="T10" fmla="*/ 353 w 353"/>
                  <a:gd name="T11" fmla="*/ 315 h 369"/>
                  <a:gd name="T12" fmla="*/ 318 w 353"/>
                  <a:gd name="T13" fmla="*/ 369 h 369"/>
                  <a:gd name="T14" fmla="*/ 315 w 353"/>
                  <a:gd name="T15" fmla="*/ 173 h 369"/>
                  <a:gd name="T16" fmla="*/ 254 w 353"/>
                  <a:gd name="T17" fmla="*/ 173 h 369"/>
                  <a:gd name="T18" fmla="*/ 75 w 353"/>
                  <a:gd name="T19" fmla="*/ 60 h 369"/>
                  <a:gd name="T20" fmla="*/ 0 w 353"/>
                  <a:gd name="T21" fmla="*/ 59 h 3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3"/>
                  <a:gd name="T34" fmla="*/ 0 h 369"/>
                  <a:gd name="T35" fmla="*/ 353 w 353"/>
                  <a:gd name="T36" fmla="*/ 369 h 3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3" h="369">
                    <a:moveTo>
                      <a:pt x="0" y="59"/>
                    </a:moveTo>
                    <a:lnTo>
                      <a:pt x="32" y="0"/>
                    </a:lnTo>
                    <a:lnTo>
                      <a:pt x="105" y="0"/>
                    </a:lnTo>
                    <a:lnTo>
                      <a:pt x="276" y="113"/>
                    </a:lnTo>
                    <a:lnTo>
                      <a:pt x="353" y="113"/>
                    </a:lnTo>
                    <a:lnTo>
                      <a:pt x="353" y="315"/>
                    </a:lnTo>
                    <a:lnTo>
                      <a:pt x="318" y="369"/>
                    </a:lnTo>
                    <a:lnTo>
                      <a:pt x="315" y="173"/>
                    </a:lnTo>
                    <a:lnTo>
                      <a:pt x="254" y="173"/>
                    </a:lnTo>
                    <a:lnTo>
                      <a:pt x="75" y="6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2" name="Line 111"/>
              <p:cNvSpPr>
                <a:spLocks noChangeShapeType="1"/>
              </p:cNvSpPr>
              <p:nvPr/>
            </p:nvSpPr>
            <p:spPr bwMode="auto">
              <a:xfrm flipH="1">
                <a:off x="2167" y="2674"/>
                <a:ext cx="34" cy="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3" name="Line 112"/>
              <p:cNvSpPr>
                <a:spLocks noChangeShapeType="1"/>
              </p:cNvSpPr>
              <p:nvPr/>
            </p:nvSpPr>
            <p:spPr bwMode="auto">
              <a:xfrm>
                <a:off x="1880" y="2830"/>
                <a:ext cx="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4" name="Freeform 113"/>
              <p:cNvSpPr>
                <a:spLocks/>
              </p:cNvSpPr>
              <p:nvPr/>
            </p:nvSpPr>
            <p:spPr bwMode="auto">
              <a:xfrm>
                <a:off x="1874" y="2670"/>
                <a:ext cx="264" cy="105"/>
              </a:xfrm>
              <a:custGeom>
                <a:avLst/>
                <a:gdLst>
                  <a:gd name="T0" fmla="*/ 0 w 264"/>
                  <a:gd name="T1" fmla="*/ 0 h 105"/>
                  <a:gd name="T2" fmla="*/ 52 w 264"/>
                  <a:gd name="T3" fmla="*/ 0 h 105"/>
                  <a:gd name="T4" fmla="*/ 207 w 264"/>
                  <a:gd name="T5" fmla="*/ 105 h 105"/>
                  <a:gd name="T6" fmla="*/ 264 w 264"/>
                  <a:gd name="T7" fmla="*/ 105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5" name="Freeform 114"/>
              <p:cNvSpPr>
                <a:spLocks/>
              </p:cNvSpPr>
              <p:nvPr/>
            </p:nvSpPr>
            <p:spPr bwMode="auto">
              <a:xfrm flipV="1">
                <a:off x="1874" y="2884"/>
                <a:ext cx="264" cy="105"/>
              </a:xfrm>
              <a:custGeom>
                <a:avLst/>
                <a:gdLst>
                  <a:gd name="T0" fmla="*/ 0 w 264"/>
                  <a:gd name="T1" fmla="*/ 0 h 105"/>
                  <a:gd name="T2" fmla="*/ 52 w 264"/>
                  <a:gd name="T3" fmla="*/ 0 h 105"/>
                  <a:gd name="T4" fmla="*/ 207 w 264"/>
                  <a:gd name="T5" fmla="*/ 105 h 105"/>
                  <a:gd name="T6" fmla="*/ 264 w 264"/>
                  <a:gd name="T7" fmla="*/ 105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105"/>
                  <a:gd name="T14" fmla="*/ 264 w 264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105">
                    <a:moveTo>
                      <a:pt x="0" y="0"/>
                    </a:moveTo>
                    <a:lnTo>
                      <a:pt x="52" y="0"/>
                    </a:lnTo>
                    <a:lnTo>
                      <a:pt x="207" y="105"/>
                    </a:lnTo>
                    <a:lnTo>
                      <a:pt x="264" y="1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66" name="Text Box 115"/>
            <p:cNvSpPr txBox="1">
              <a:spLocks noChangeArrowheads="1"/>
            </p:cNvSpPr>
            <p:nvPr/>
          </p:nvSpPr>
          <p:spPr bwMode="auto">
            <a:xfrm>
              <a:off x="4321175" y="2619375"/>
              <a:ext cx="950913" cy="27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charset="0"/>
                </a:rPr>
                <a:t>DSLAM</a:t>
              </a:r>
            </a:p>
          </p:txBody>
        </p:sp>
        <p:grpSp>
          <p:nvGrpSpPr>
            <p:cNvPr id="67" name="Group 118"/>
            <p:cNvGrpSpPr>
              <a:grpSpLocks/>
            </p:cNvGrpSpPr>
            <p:nvPr/>
          </p:nvGrpSpPr>
          <p:grpSpPr bwMode="auto">
            <a:xfrm>
              <a:off x="3382963" y="1362075"/>
              <a:ext cx="796925" cy="658813"/>
              <a:chOff x="1671" y="1861"/>
              <a:chExt cx="502" cy="415"/>
            </a:xfrm>
          </p:grpSpPr>
          <p:sp>
            <p:nvSpPr>
              <p:cNvPr id="68" name="Rectangle 116"/>
              <p:cNvSpPr>
                <a:spLocks noChangeArrowheads="1"/>
              </p:cNvSpPr>
              <p:nvPr/>
            </p:nvSpPr>
            <p:spPr bwMode="auto">
              <a:xfrm>
                <a:off x="1742" y="1966"/>
                <a:ext cx="360" cy="31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69" name="AutoShape 117"/>
              <p:cNvSpPr>
                <a:spLocks noChangeArrowheads="1"/>
              </p:cNvSpPr>
              <p:nvPr/>
            </p:nvSpPr>
            <p:spPr bwMode="auto">
              <a:xfrm>
                <a:off x="1671" y="1861"/>
                <a:ext cx="502" cy="129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</p:grpSp>
        <p:sp>
          <p:nvSpPr>
            <p:cNvPr id="70" name="Freeform 119"/>
            <p:cNvSpPr>
              <a:spLocks/>
            </p:cNvSpPr>
            <p:nvPr/>
          </p:nvSpPr>
          <p:spPr bwMode="auto">
            <a:xfrm>
              <a:off x="3986213" y="1951038"/>
              <a:ext cx="674687" cy="239712"/>
            </a:xfrm>
            <a:custGeom>
              <a:avLst/>
              <a:gdLst>
                <a:gd name="T0" fmla="*/ 0 w 425"/>
                <a:gd name="T1" fmla="*/ 0 h 151"/>
                <a:gd name="T2" fmla="*/ 0 w 425"/>
                <a:gd name="T3" fmla="*/ 2147483646 h 151"/>
                <a:gd name="T4" fmla="*/ 2147483646 w 425"/>
                <a:gd name="T5" fmla="*/ 2147483646 h 151"/>
                <a:gd name="T6" fmla="*/ 0 60000 65536"/>
                <a:gd name="T7" fmla="*/ 0 60000 65536"/>
                <a:gd name="T8" fmla="*/ 0 60000 65536"/>
                <a:gd name="T9" fmla="*/ 0 w 425"/>
                <a:gd name="T10" fmla="*/ 0 h 151"/>
                <a:gd name="T11" fmla="*/ 425 w 425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" h="151">
                  <a:moveTo>
                    <a:pt x="0" y="0"/>
                  </a:moveTo>
                  <a:lnTo>
                    <a:pt x="0" y="151"/>
                  </a:lnTo>
                  <a:lnTo>
                    <a:pt x="425" y="151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" name="Line 120"/>
            <p:cNvSpPr>
              <a:spLocks noChangeShapeType="1"/>
            </p:cNvSpPr>
            <p:nvPr/>
          </p:nvSpPr>
          <p:spPr bwMode="auto">
            <a:xfrm>
              <a:off x="5014913" y="2316163"/>
              <a:ext cx="377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" name="Freeform 123"/>
            <p:cNvSpPr>
              <a:spLocks/>
            </p:cNvSpPr>
            <p:nvPr/>
          </p:nvSpPr>
          <p:spPr bwMode="auto">
            <a:xfrm>
              <a:off x="5014913" y="2384425"/>
              <a:ext cx="463550" cy="1009650"/>
            </a:xfrm>
            <a:custGeom>
              <a:avLst/>
              <a:gdLst>
                <a:gd name="T0" fmla="*/ 0 w 292"/>
                <a:gd name="T1" fmla="*/ 0 h 636"/>
                <a:gd name="T2" fmla="*/ 2147483646 w 292"/>
                <a:gd name="T3" fmla="*/ 0 h 636"/>
                <a:gd name="T4" fmla="*/ 2147483646 w 292"/>
                <a:gd name="T5" fmla="*/ 2147483646 h 636"/>
                <a:gd name="T6" fmla="*/ 2147483646 w 292"/>
                <a:gd name="T7" fmla="*/ 2147483646 h 6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"/>
                <a:gd name="T13" fmla="*/ 0 h 636"/>
                <a:gd name="T14" fmla="*/ 292 w 292"/>
                <a:gd name="T15" fmla="*/ 636 h 6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" h="636">
                  <a:moveTo>
                    <a:pt x="0" y="0"/>
                  </a:moveTo>
                  <a:lnTo>
                    <a:pt x="130" y="0"/>
                  </a:lnTo>
                  <a:lnTo>
                    <a:pt x="130" y="636"/>
                  </a:lnTo>
                  <a:lnTo>
                    <a:pt x="292" y="6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73" name="Group 135"/>
            <p:cNvGrpSpPr>
              <a:grpSpLocks/>
            </p:cNvGrpSpPr>
            <p:nvPr/>
          </p:nvGrpSpPr>
          <p:grpSpPr bwMode="auto">
            <a:xfrm>
              <a:off x="1204913" y="2441574"/>
              <a:ext cx="2690813" cy="1495425"/>
              <a:chOff x="759" y="1538"/>
              <a:chExt cx="1695" cy="942"/>
            </a:xfrm>
          </p:grpSpPr>
          <p:sp>
            <p:nvSpPr>
              <p:cNvPr id="74" name="Text Box 124"/>
              <p:cNvSpPr txBox="1">
                <a:spLocks noChangeArrowheads="1"/>
              </p:cNvSpPr>
              <p:nvPr/>
            </p:nvSpPr>
            <p:spPr bwMode="auto">
              <a:xfrm>
                <a:off x="759" y="2102"/>
                <a:ext cx="154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voice, data transmitted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at different frequencies over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CC0000"/>
                    </a:solidFill>
                    <a:latin typeface="Arial" charset="0"/>
                  </a:rPr>
                  <a:t>dedicated </a:t>
                </a:r>
                <a:r>
                  <a:rPr lang="en-US" altLang="en-US" sz="2000" i="1">
                    <a:latin typeface="Arial" charset="0"/>
                  </a:rPr>
                  <a:t>line to central office</a:t>
                </a:r>
              </a:p>
            </p:txBody>
          </p:sp>
          <p:sp>
            <p:nvSpPr>
              <p:cNvPr id="75" name="Line 125"/>
              <p:cNvSpPr>
                <a:spLocks noChangeShapeType="1"/>
              </p:cNvSpPr>
              <p:nvPr/>
            </p:nvSpPr>
            <p:spPr bwMode="auto">
              <a:xfrm flipV="1">
                <a:off x="2093" y="1538"/>
                <a:ext cx="361" cy="58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76" name="Rectangle 90"/>
            <p:cNvSpPr>
              <a:spLocks noChangeArrowheads="1"/>
            </p:cNvSpPr>
            <p:nvPr/>
          </p:nvSpPr>
          <p:spPr bwMode="auto">
            <a:xfrm>
              <a:off x="1238250" y="1814513"/>
              <a:ext cx="1978025" cy="13954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Arial" charset="0"/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V="1">
              <a:off x="1724025" y="2365375"/>
              <a:ext cx="3651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2047101" y="2471738"/>
              <a:ext cx="652423" cy="36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DSL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modem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2721524" y="2495550"/>
              <a:ext cx="591040" cy="21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splitter</a:t>
              </a:r>
            </a:p>
          </p:txBody>
        </p:sp>
        <p:grpSp>
          <p:nvGrpSpPr>
            <p:cNvPr id="80" name="Group 94"/>
            <p:cNvGrpSpPr>
              <a:grpSpLocks/>
            </p:cNvGrpSpPr>
            <p:nvPr/>
          </p:nvGrpSpPr>
          <p:grpSpPr bwMode="auto">
            <a:xfrm>
              <a:off x="2079625" y="2252663"/>
              <a:ext cx="614363" cy="220662"/>
              <a:chOff x="322" y="890"/>
              <a:chExt cx="872" cy="339"/>
            </a:xfrm>
          </p:grpSpPr>
          <p:sp>
            <p:nvSpPr>
              <p:cNvPr id="81" name="Rectangle 95"/>
              <p:cNvSpPr>
                <a:spLocks noChangeArrowheads="1"/>
              </p:cNvSpPr>
              <p:nvPr/>
            </p:nvSpPr>
            <p:spPr bwMode="auto">
              <a:xfrm>
                <a:off x="322" y="1005"/>
                <a:ext cx="872" cy="2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82" name="Rectangle 96"/>
              <p:cNvSpPr>
                <a:spLocks noChangeArrowheads="1"/>
              </p:cNvSpPr>
              <p:nvPr/>
            </p:nvSpPr>
            <p:spPr bwMode="auto">
              <a:xfrm>
                <a:off x="394" y="1073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83" name="Rectangle 97"/>
              <p:cNvSpPr>
                <a:spLocks noChangeArrowheads="1"/>
              </p:cNvSpPr>
              <p:nvPr/>
            </p:nvSpPr>
            <p:spPr bwMode="auto">
              <a:xfrm>
                <a:off x="466" y="1073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84" name="Rectangle 98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85" name="Rectangle 99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86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87" name="AutoShape 102"/>
            <p:cNvSpPr>
              <a:spLocks noChangeArrowheads="1"/>
            </p:cNvSpPr>
            <p:nvPr/>
          </p:nvSpPr>
          <p:spPr bwMode="auto">
            <a:xfrm>
              <a:off x="955675" y="1403350"/>
              <a:ext cx="2498725" cy="46831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Arial" charset="0"/>
              </a:endParaRPr>
            </a:p>
          </p:txBody>
        </p:sp>
        <p:sp>
          <p:nvSpPr>
            <p:cNvPr id="88" name="Rectangle 103"/>
            <p:cNvSpPr>
              <a:spLocks noChangeArrowheads="1"/>
            </p:cNvSpPr>
            <p:nvPr/>
          </p:nvSpPr>
          <p:spPr bwMode="auto">
            <a:xfrm>
              <a:off x="2933700" y="2303463"/>
              <a:ext cx="166688" cy="144462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Arial" charset="0"/>
              </a:endParaRPr>
            </a:p>
          </p:txBody>
        </p:sp>
        <p:sp>
          <p:nvSpPr>
            <p:cNvPr id="89" name="Freeform 104"/>
            <p:cNvSpPr>
              <a:spLocks/>
            </p:cNvSpPr>
            <p:nvPr/>
          </p:nvSpPr>
          <p:spPr bwMode="auto">
            <a:xfrm>
              <a:off x="2409825" y="1858963"/>
              <a:ext cx="604838" cy="434975"/>
            </a:xfrm>
            <a:custGeom>
              <a:avLst/>
              <a:gdLst>
                <a:gd name="T0" fmla="*/ 2147483646 w 381"/>
                <a:gd name="T1" fmla="*/ 2147483646 h 274"/>
                <a:gd name="T2" fmla="*/ 2147483646 w 381"/>
                <a:gd name="T3" fmla="*/ 2147483646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9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07234"/>
                </p:ext>
              </p:extLst>
            </p:nvPr>
          </p:nvGraphicFramePr>
          <p:xfrm>
            <a:off x="2070100" y="1655763"/>
            <a:ext cx="490538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Clip" r:id="rId3" imgW="681706" imgH="480401" progId="MS_ClipArt_Gallery.2">
                    <p:embed/>
                  </p:oleObj>
                </mc:Choice>
                <mc:Fallback>
                  <p:oleObj name="Clip" r:id="rId3" imgW="681706" imgH="480401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0100" y="1655763"/>
                          <a:ext cx="490538" cy="369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130"/>
            <p:cNvSpPr>
              <a:spLocks noChangeShapeType="1"/>
            </p:cNvSpPr>
            <p:nvPr/>
          </p:nvSpPr>
          <p:spPr bwMode="auto">
            <a:xfrm flipH="1">
              <a:off x="2697163" y="2365375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" name="AutoShape 131"/>
            <p:cNvSpPr>
              <a:spLocks noChangeArrowheads="1"/>
            </p:cNvSpPr>
            <p:nvPr/>
          </p:nvSpPr>
          <p:spPr bwMode="auto">
            <a:xfrm>
              <a:off x="4445000" y="1703388"/>
              <a:ext cx="1206500" cy="26193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Arial" charset="0"/>
              </a:endParaRPr>
            </a:p>
          </p:txBody>
        </p:sp>
        <p:grpSp>
          <p:nvGrpSpPr>
            <p:cNvPr id="93" name="Group 136"/>
            <p:cNvGrpSpPr>
              <a:grpSpLocks/>
            </p:cNvGrpSpPr>
            <p:nvPr/>
          </p:nvGrpSpPr>
          <p:grpSpPr bwMode="auto">
            <a:xfrm>
              <a:off x="3894142" y="2867026"/>
              <a:ext cx="1108076" cy="1087438"/>
              <a:chOff x="2453" y="1806"/>
              <a:chExt cx="698" cy="685"/>
            </a:xfrm>
          </p:grpSpPr>
          <p:sp>
            <p:nvSpPr>
              <p:cNvPr id="94" name="Line 132"/>
              <p:cNvSpPr>
                <a:spLocks noChangeShapeType="1"/>
              </p:cNvSpPr>
              <p:nvPr/>
            </p:nvSpPr>
            <p:spPr bwMode="auto">
              <a:xfrm flipV="1">
                <a:off x="2671" y="1806"/>
                <a:ext cx="268" cy="43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5" name="Text Box 133"/>
              <p:cNvSpPr txBox="1">
                <a:spLocks noChangeArrowheads="1"/>
              </p:cNvSpPr>
              <p:nvPr/>
            </p:nvSpPr>
            <p:spPr bwMode="auto">
              <a:xfrm>
                <a:off x="2453" y="2226"/>
                <a:ext cx="698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DSL access 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multiplexer</a:t>
                </a:r>
              </a:p>
            </p:txBody>
          </p:sp>
        </p:grpSp>
        <p:grpSp>
          <p:nvGrpSpPr>
            <p:cNvPr id="96" name="Group 141"/>
            <p:cNvGrpSpPr>
              <a:grpSpLocks/>
            </p:cNvGrpSpPr>
            <p:nvPr/>
          </p:nvGrpSpPr>
          <p:grpSpPr bwMode="auto">
            <a:xfrm>
              <a:off x="1143000" y="2043113"/>
              <a:ext cx="642938" cy="644525"/>
              <a:chOff x="-44" y="1473"/>
              <a:chExt cx="981" cy="1105"/>
            </a:xfrm>
          </p:grpSpPr>
          <p:pic>
            <p:nvPicPr>
              <p:cNvPr id="97" name="Picture 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Freeform 1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787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4883177"/>
            <a:ext cx="11639227" cy="1858585"/>
          </a:xfrm>
        </p:spPr>
        <p:txBody>
          <a:bodyPr/>
          <a:lstStyle/>
          <a:p>
            <a:r>
              <a:rPr lang="en-US" dirty="0"/>
              <a:t>Network was originally designed for one-way broadcast of TV</a:t>
            </a:r>
          </a:p>
          <a:p>
            <a:pPr lvl="1"/>
            <a:r>
              <a:rPr lang="en-US" dirty="0"/>
              <a:t>Entire neighborhood shares the same cable/signal.</a:t>
            </a:r>
          </a:p>
          <a:p>
            <a:r>
              <a:rPr lang="en-US" dirty="0"/>
              <a:t>Up to ~200 </a:t>
            </a:r>
            <a:r>
              <a:rPr lang="en-US" dirty="0" err="1"/>
              <a:t>MBps</a:t>
            </a:r>
            <a:endParaRPr lang="en-US" dirty="0"/>
          </a:p>
          <a:p>
            <a:endParaRPr lang="en-US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1031254" y="1239838"/>
            <a:ext cx="10369292" cy="3510582"/>
            <a:chOff x="419100" y="1239838"/>
            <a:chExt cx="8308975" cy="281305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422275" y="2290763"/>
              <a:ext cx="3076575" cy="1404937"/>
              <a:chOff x="266" y="1443"/>
              <a:chExt cx="1938" cy="885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266" y="1885"/>
                <a:ext cx="1938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data, TV transmitted at different 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frequencies over </a:t>
                </a:r>
                <a:r>
                  <a:rPr lang="en-US" altLang="en-US" sz="2000" i="1">
                    <a:solidFill>
                      <a:srgbClr val="CC0000"/>
                    </a:solidFill>
                    <a:latin typeface="Arial" charset="0"/>
                  </a:rPr>
                  <a:t>shared </a:t>
                </a:r>
                <a:r>
                  <a:rPr lang="en-US" altLang="en-US" sz="2000" i="1">
                    <a:latin typeface="Arial" charset="0"/>
                  </a:rPr>
                  <a:t>cable 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distribution network</a:t>
                </a:r>
              </a:p>
            </p:txBody>
          </p:sp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 flipV="1">
                <a:off x="1452" y="1443"/>
                <a:ext cx="282" cy="47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57225" y="1651000"/>
              <a:ext cx="1793875" cy="9255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Arial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1125860" y="2352675"/>
              <a:ext cx="764532" cy="42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modem</a:t>
              </a:r>
            </a:p>
          </p:txBody>
        </p:sp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1794445" y="2354263"/>
              <a:ext cx="692600" cy="25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splitter</a:t>
              </a:r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322" y="1005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394" y="1073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466" y="1073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sp>
            <p:nvSpPr>
              <p:cNvPr id="1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312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Arial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035175" y="2139950"/>
              <a:ext cx="166688" cy="144463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Arial" charset="0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1644650" y="1695450"/>
              <a:ext cx="479425" cy="434975"/>
            </a:xfrm>
            <a:custGeom>
              <a:avLst/>
              <a:gdLst>
                <a:gd name="T0" fmla="*/ 2147483646 w 381"/>
                <a:gd name="T1" fmla="*/ 2147483646 h 274"/>
                <a:gd name="T2" fmla="*/ 2147483646 w 381"/>
                <a:gd name="T3" fmla="*/ 2147483646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H="1">
              <a:off x="1943100" y="2201863"/>
              <a:ext cx="239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pic>
          <p:nvPicPr>
            <p:cNvPr id="22" name="Picture 25" descr="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50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2676525" y="1470025"/>
              <a:ext cx="850900" cy="527050"/>
              <a:chOff x="-490" y="1664"/>
              <a:chExt cx="1429" cy="842"/>
            </a:xfrm>
          </p:grpSpPr>
          <p:sp>
            <p:nvSpPr>
              <p:cNvPr id="24" name="AutoShape 27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grpSp>
            <p:nvGrpSpPr>
              <p:cNvPr id="25" name="Group 28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28" name="Group 31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34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35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3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3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3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39" name="AutoShape 37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29" name="Picture 38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Rectangle 39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31" name="Freeform 40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32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33" name="Picture 42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0" name="Group 43"/>
            <p:cNvGrpSpPr>
              <a:grpSpLocks/>
            </p:cNvGrpSpPr>
            <p:nvPr/>
          </p:nvGrpSpPr>
          <p:grpSpPr bwMode="auto">
            <a:xfrm>
              <a:off x="3578225" y="1463675"/>
              <a:ext cx="850900" cy="527050"/>
              <a:chOff x="-490" y="1664"/>
              <a:chExt cx="1429" cy="842"/>
            </a:xfrm>
          </p:grpSpPr>
          <p:sp>
            <p:nvSpPr>
              <p:cNvPr id="41" name="AutoShape 44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grpSp>
            <p:nvGrpSpPr>
              <p:cNvPr id="42" name="Group 45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43" name="Rectangle 46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4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45" name="Group 48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51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52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53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54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5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56" name="AutoShape 54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46" name="Picture 55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" name="Rectangle 56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48" name="Freeform 57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4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50" name="Picture 59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7" name="Group 60"/>
            <p:cNvGrpSpPr>
              <a:grpSpLocks/>
            </p:cNvGrpSpPr>
            <p:nvPr/>
          </p:nvGrpSpPr>
          <p:grpSpPr bwMode="auto">
            <a:xfrm>
              <a:off x="2763838" y="2309813"/>
              <a:ext cx="850900" cy="527050"/>
              <a:chOff x="-490" y="1664"/>
              <a:chExt cx="1429" cy="842"/>
            </a:xfrm>
          </p:grpSpPr>
          <p:sp>
            <p:nvSpPr>
              <p:cNvPr id="58" name="AutoShape 61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grpSp>
            <p:nvGrpSpPr>
              <p:cNvPr id="59" name="Group 62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60" name="Rectangle 63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62" name="Group 65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68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69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70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71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7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73" name="AutoShape 71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63" name="Picture 72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Rectangle 73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65" name="Freeform 74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67" name="Picture 76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4" name="Group 77"/>
            <p:cNvGrpSpPr>
              <a:grpSpLocks/>
            </p:cNvGrpSpPr>
            <p:nvPr/>
          </p:nvGrpSpPr>
          <p:grpSpPr bwMode="auto">
            <a:xfrm>
              <a:off x="3630613" y="2319338"/>
              <a:ext cx="850900" cy="527050"/>
              <a:chOff x="-490" y="1664"/>
              <a:chExt cx="1429" cy="842"/>
            </a:xfrm>
          </p:grpSpPr>
          <p:sp>
            <p:nvSpPr>
              <p:cNvPr id="75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grpSp>
            <p:nvGrpSpPr>
              <p:cNvPr id="7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77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7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7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85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8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8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8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8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9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8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1" name="Rectangle 90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8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83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8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>
              <a:off x="2217738" y="2212975"/>
              <a:ext cx="3690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92" name="Group 95"/>
            <p:cNvGrpSpPr>
              <a:grpSpLocks/>
            </p:cNvGrpSpPr>
            <p:nvPr/>
          </p:nvGrpSpPr>
          <p:grpSpPr bwMode="auto">
            <a:xfrm>
              <a:off x="4719638" y="1471613"/>
              <a:ext cx="850900" cy="527050"/>
              <a:chOff x="-490" y="1664"/>
              <a:chExt cx="1429" cy="842"/>
            </a:xfrm>
          </p:grpSpPr>
          <p:sp>
            <p:nvSpPr>
              <p:cNvPr id="93" name="AutoShape 96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3200">
                  <a:latin typeface="Arial" charset="0"/>
                </a:endParaRPr>
              </a:p>
            </p:txBody>
          </p:sp>
          <p:grpSp>
            <p:nvGrpSpPr>
              <p:cNvPr id="94" name="Group 97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95" name="Rectangle 98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9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97" name="Group 100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0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104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105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106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107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3200">
                      <a:latin typeface="Arial" charset="0"/>
                    </a:endParaRPr>
                  </a:p>
                </p:txBody>
              </p:sp>
              <p:sp>
                <p:nvSpPr>
                  <p:cNvPr id="108" name="AutoShape 106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98" name="Picture 107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9" name="Rectangle 108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Arial" charset="0"/>
                  </a:endParaRPr>
                </a:p>
              </p:txBody>
            </p:sp>
            <p:sp>
              <p:nvSpPr>
                <p:cNvPr id="100" name="Freeform 109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1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pic>
              <p:nvPicPr>
                <p:cNvPr id="102" name="Picture 111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9" name="Text Box 112"/>
            <p:cNvSpPr txBox="1">
              <a:spLocks noChangeArrowheads="1"/>
            </p:cNvSpPr>
            <p:nvPr/>
          </p:nvSpPr>
          <p:spPr bwMode="auto">
            <a:xfrm>
              <a:off x="4330700" y="1541463"/>
              <a:ext cx="476805" cy="46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110" name="Line 113"/>
            <p:cNvSpPr>
              <a:spLocks noChangeShapeType="1"/>
            </p:cNvSpPr>
            <p:nvPr/>
          </p:nvSpPr>
          <p:spPr bwMode="auto">
            <a:xfrm flipH="1">
              <a:off x="3311525" y="1882775"/>
              <a:ext cx="317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1" name="Line 114"/>
            <p:cNvSpPr>
              <a:spLocks noChangeShapeType="1"/>
            </p:cNvSpPr>
            <p:nvPr/>
          </p:nvSpPr>
          <p:spPr bwMode="auto">
            <a:xfrm flipH="1">
              <a:off x="4216400" y="1882775"/>
              <a:ext cx="317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2" name="Line 115"/>
            <p:cNvSpPr>
              <a:spLocks noChangeShapeType="1"/>
            </p:cNvSpPr>
            <p:nvPr/>
          </p:nvSpPr>
          <p:spPr bwMode="auto">
            <a:xfrm flipH="1">
              <a:off x="5353050" y="1882775"/>
              <a:ext cx="317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3" name="Freeform 116"/>
            <p:cNvSpPr>
              <a:spLocks/>
            </p:cNvSpPr>
            <p:nvPr/>
          </p:nvSpPr>
          <p:spPr bwMode="auto">
            <a:xfrm>
              <a:off x="4302125" y="2219325"/>
              <a:ext cx="127000" cy="476250"/>
            </a:xfrm>
            <a:custGeom>
              <a:avLst/>
              <a:gdLst>
                <a:gd name="T0" fmla="*/ 0 w 80"/>
                <a:gd name="T1" fmla="*/ 2147483646 h 300"/>
                <a:gd name="T2" fmla="*/ 2147483646 w 80"/>
                <a:gd name="T3" fmla="*/ 2147483646 h 300"/>
                <a:gd name="T4" fmla="*/ 2147483646 w 80"/>
                <a:gd name="T5" fmla="*/ 0 h 300"/>
                <a:gd name="T6" fmla="*/ 0 60000 65536"/>
                <a:gd name="T7" fmla="*/ 0 60000 65536"/>
                <a:gd name="T8" fmla="*/ 0 60000 65536"/>
                <a:gd name="T9" fmla="*/ 0 w 80"/>
                <a:gd name="T10" fmla="*/ 0 h 300"/>
                <a:gd name="T11" fmla="*/ 80 w 80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300">
                  <a:moveTo>
                    <a:pt x="0" y="300"/>
                  </a:moveTo>
                  <a:lnTo>
                    <a:pt x="80" y="30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4" name="Freeform 117"/>
            <p:cNvSpPr>
              <a:spLocks/>
            </p:cNvSpPr>
            <p:nvPr/>
          </p:nvSpPr>
          <p:spPr bwMode="auto">
            <a:xfrm>
              <a:off x="3435350" y="2212975"/>
              <a:ext cx="127000" cy="476250"/>
            </a:xfrm>
            <a:custGeom>
              <a:avLst/>
              <a:gdLst>
                <a:gd name="T0" fmla="*/ 0 w 80"/>
                <a:gd name="T1" fmla="*/ 2147483646 h 300"/>
                <a:gd name="T2" fmla="*/ 2147483646 w 80"/>
                <a:gd name="T3" fmla="*/ 2147483646 h 300"/>
                <a:gd name="T4" fmla="*/ 2147483646 w 80"/>
                <a:gd name="T5" fmla="*/ 0 h 300"/>
                <a:gd name="T6" fmla="*/ 0 60000 65536"/>
                <a:gd name="T7" fmla="*/ 0 60000 65536"/>
                <a:gd name="T8" fmla="*/ 0 60000 65536"/>
                <a:gd name="T9" fmla="*/ 0 w 80"/>
                <a:gd name="T10" fmla="*/ 0 h 300"/>
                <a:gd name="T11" fmla="*/ 80 w 80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300">
                  <a:moveTo>
                    <a:pt x="0" y="300"/>
                  </a:moveTo>
                  <a:lnTo>
                    <a:pt x="80" y="30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5" name="Rectangle 44"/>
            <p:cNvSpPr>
              <a:spLocks noChangeArrowheads="1"/>
            </p:cNvSpPr>
            <p:nvPr/>
          </p:nvSpPr>
          <p:spPr bwMode="auto">
            <a:xfrm>
              <a:off x="5646738" y="1787525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116" name="Text Box 45"/>
            <p:cNvSpPr txBox="1">
              <a:spLocks noChangeArrowheads="1"/>
            </p:cNvSpPr>
            <p:nvPr/>
          </p:nvSpPr>
          <p:spPr bwMode="auto">
            <a:xfrm>
              <a:off x="5157788" y="1250950"/>
              <a:ext cx="1925637" cy="27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charset="0"/>
                </a:rPr>
                <a:t>cable headend</a:t>
              </a:r>
            </a:p>
          </p:txBody>
        </p:sp>
        <p:sp>
          <p:nvSpPr>
            <p:cNvPr id="117" name="Freeform 120"/>
            <p:cNvSpPr>
              <a:spLocks/>
            </p:cNvSpPr>
            <p:nvPr/>
          </p:nvSpPr>
          <p:spPr bwMode="auto">
            <a:xfrm>
              <a:off x="5903913" y="1970088"/>
              <a:ext cx="330200" cy="454025"/>
            </a:xfrm>
            <a:custGeom>
              <a:avLst/>
              <a:gdLst>
                <a:gd name="T0" fmla="*/ 0 w 318"/>
                <a:gd name="T1" fmla="*/ 2147483646 h 412"/>
                <a:gd name="T2" fmla="*/ 2147483646 w 318"/>
                <a:gd name="T3" fmla="*/ 2147483646 h 412"/>
                <a:gd name="T4" fmla="*/ 2147483646 w 318"/>
                <a:gd name="T5" fmla="*/ 0 h 412"/>
                <a:gd name="T6" fmla="*/ 2147483646 w 318"/>
                <a:gd name="T7" fmla="*/ 2147483646 h 412"/>
                <a:gd name="T8" fmla="*/ 2147483646 w 318"/>
                <a:gd name="T9" fmla="*/ 2147483646 h 412"/>
                <a:gd name="T10" fmla="*/ 2147483646 w 318"/>
                <a:gd name="T11" fmla="*/ 2147483646 h 412"/>
                <a:gd name="T12" fmla="*/ 2147483646 w 318"/>
                <a:gd name="T13" fmla="*/ 2147483646 h 412"/>
                <a:gd name="T14" fmla="*/ 2147483646 w 318"/>
                <a:gd name="T15" fmla="*/ 2147483646 h 412"/>
                <a:gd name="T16" fmla="*/ 0 w 318"/>
                <a:gd name="T17" fmla="*/ 2147483646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8" name="Freeform 121"/>
            <p:cNvSpPr>
              <a:spLocks/>
            </p:cNvSpPr>
            <p:nvPr/>
          </p:nvSpPr>
          <p:spPr bwMode="auto">
            <a:xfrm>
              <a:off x="5905500" y="1905000"/>
              <a:ext cx="366713" cy="406400"/>
            </a:xfrm>
            <a:custGeom>
              <a:avLst/>
              <a:gdLst>
                <a:gd name="T0" fmla="*/ 0 w 353"/>
                <a:gd name="T1" fmla="*/ 2147483646 h 369"/>
                <a:gd name="T2" fmla="*/ 2147483646 w 353"/>
                <a:gd name="T3" fmla="*/ 0 h 369"/>
                <a:gd name="T4" fmla="*/ 2147483646 w 353"/>
                <a:gd name="T5" fmla="*/ 0 h 369"/>
                <a:gd name="T6" fmla="*/ 2147483646 w 353"/>
                <a:gd name="T7" fmla="*/ 2147483646 h 369"/>
                <a:gd name="T8" fmla="*/ 2147483646 w 353"/>
                <a:gd name="T9" fmla="*/ 2147483646 h 369"/>
                <a:gd name="T10" fmla="*/ 2147483646 w 353"/>
                <a:gd name="T11" fmla="*/ 2147483646 h 369"/>
                <a:gd name="T12" fmla="*/ 2147483646 w 353"/>
                <a:gd name="T13" fmla="*/ 2147483646 h 369"/>
                <a:gd name="T14" fmla="*/ 2147483646 w 353"/>
                <a:gd name="T15" fmla="*/ 2147483646 h 369"/>
                <a:gd name="T16" fmla="*/ 2147483646 w 353"/>
                <a:gd name="T17" fmla="*/ 2147483646 h 369"/>
                <a:gd name="T18" fmla="*/ 2147483646 w 353"/>
                <a:gd name="T19" fmla="*/ 2147483646 h 369"/>
                <a:gd name="T20" fmla="*/ 0 w 353"/>
                <a:gd name="T21" fmla="*/ 2147483646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9" name="Line 122"/>
            <p:cNvSpPr>
              <a:spLocks noChangeShapeType="1"/>
            </p:cNvSpPr>
            <p:nvPr/>
          </p:nvSpPr>
          <p:spPr bwMode="auto">
            <a:xfrm flipH="1">
              <a:off x="6230938" y="2028825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0" name="Line 123"/>
            <p:cNvSpPr>
              <a:spLocks noChangeShapeType="1"/>
            </p:cNvSpPr>
            <p:nvPr/>
          </p:nvSpPr>
          <p:spPr bwMode="auto">
            <a:xfrm>
              <a:off x="5932488" y="2200275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1" name="Freeform 124"/>
            <p:cNvSpPr>
              <a:spLocks/>
            </p:cNvSpPr>
            <p:nvPr/>
          </p:nvSpPr>
          <p:spPr bwMode="auto">
            <a:xfrm>
              <a:off x="5926138" y="2024063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6 w 264"/>
                <a:gd name="T3" fmla="*/ 0 h 105"/>
                <a:gd name="T4" fmla="*/ 2147483646 w 264"/>
                <a:gd name="T5" fmla="*/ 2147483646 h 105"/>
                <a:gd name="T6" fmla="*/ 2147483646 w 264"/>
                <a:gd name="T7" fmla="*/ 2147483646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2" name="Freeform 125"/>
            <p:cNvSpPr>
              <a:spLocks/>
            </p:cNvSpPr>
            <p:nvPr/>
          </p:nvSpPr>
          <p:spPr bwMode="auto">
            <a:xfrm flipV="1">
              <a:off x="5926138" y="2260600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6 w 264"/>
                <a:gd name="T3" fmla="*/ 0 h 105"/>
                <a:gd name="T4" fmla="*/ 2147483646 w 264"/>
                <a:gd name="T5" fmla="*/ 2147483646 h 105"/>
                <a:gd name="T6" fmla="*/ 2147483646 w 264"/>
                <a:gd name="T7" fmla="*/ 2147483646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3" name="Text Box 126"/>
            <p:cNvSpPr txBox="1">
              <a:spLocks noChangeArrowheads="1"/>
            </p:cNvSpPr>
            <p:nvPr/>
          </p:nvSpPr>
          <p:spPr bwMode="auto">
            <a:xfrm>
              <a:off x="5711825" y="2449513"/>
              <a:ext cx="950913" cy="32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charset="0"/>
                </a:rPr>
                <a:t>CMTS</a:t>
              </a:r>
            </a:p>
          </p:txBody>
        </p:sp>
        <p:sp>
          <p:nvSpPr>
            <p:cNvPr id="124" name="AutoShape 127"/>
            <p:cNvSpPr>
              <a:spLocks noChangeArrowheads="1"/>
            </p:cNvSpPr>
            <p:nvPr/>
          </p:nvSpPr>
          <p:spPr bwMode="auto">
            <a:xfrm>
              <a:off x="5507038" y="1524000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>
                <a:latin typeface="Arial" charset="0"/>
              </a:endParaRPr>
            </a:p>
          </p:txBody>
        </p:sp>
        <p:grpSp>
          <p:nvGrpSpPr>
            <p:cNvPr id="125" name="Group 128"/>
            <p:cNvGrpSpPr>
              <a:grpSpLocks/>
            </p:cNvGrpSpPr>
            <p:nvPr/>
          </p:nvGrpSpPr>
          <p:grpSpPr bwMode="auto">
            <a:xfrm>
              <a:off x="5143500" y="2905125"/>
              <a:ext cx="2178050" cy="1147763"/>
              <a:chOff x="3240" y="1830"/>
              <a:chExt cx="1372" cy="723"/>
            </a:xfrm>
          </p:grpSpPr>
          <p:sp>
            <p:nvSpPr>
              <p:cNvPr id="126" name="Freeform 129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261586 w 765"/>
                  <a:gd name="T1" fmla="*/ 1466 h 459"/>
                  <a:gd name="T2" fmla="*/ 178034 w 765"/>
                  <a:gd name="T3" fmla="*/ 10336 h 459"/>
                  <a:gd name="T4" fmla="*/ 59095 w 765"/>
                  <a:gd name="T5" fmla="*/ 14847 h 459"/>
                  <a:gd name="T6" fmla="*/ 8646 w 765"/>
                  <a:gd name="T7" fmla="*/ 49737 h 459"/>
                  <a:gd name="T8" fmla="*/ 111105 w 765"/>
                  <a:gd name="T9" fmla="*/ 65705 h 459"/>
                  <a:gd name="T10" fmla="*/ 213853 w 765"/>
                  <a:gd name="T11" fmla="*/ 63118 h 459"/>
                  <a:gd name="T12" fmla="*/ 360504 w 765"/>
                  <a:gd name="T13" fmla="*/ 65705 h 459"/>
                  <a:gd name="T14" fmla="*/ 430923 w 765"/>
                  <a:gd name="T15" fmla="*/ 64262 h 459"/>
                  <a:gd name="T16" fmla="*/ 464330 w 765"/>
                  <a:gd name="T17" fmla="*/ 55099 h 459"/>
                  <a:gd name="T18" fmla="*/ 463065 w 765"/>
                  <a:gd name="T19" fmla="*/ 23386 h 459"/>
                  <a:gd name="T20" fmla="*/ 408655 w 765"/>
                  <a:gd name="T21" fmla="*/ 5074 h 459"/>
                  <a:gd name="T22" fmla="*/ 261586 w 765"/>
                  <a:gd name="T23" fmla="*/ 1466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27" name="Line 130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28" name="Line 131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29" name="Line 132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0" name="Line 133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1" name="Line 134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2" name="Line 135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133" name="Group 136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16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16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16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166" name="Group 14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69" name="Freeform 14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70" name="Freeform 14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67" name="Line 14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68" name="Line 14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34" name="Group 145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15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15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15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158" name="Group 14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61" name="Freeform 15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62" name="Freeform 15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59" name="Line 15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60" name="Line 15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35" name="Group 154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147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14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149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150" name="Group 15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53" name="Freeform 15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54" name="Freeform 16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51" name="Line 16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52" name="Line 16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36" name="Group 163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13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14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sp>
              <p:nvSpPr>
                <p:cNvPr id="14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3200">
                    <a:latin typeface="Times New Roman" charset="0"/>
                  </a:endParaRPr>
                </a:p>
              </p:txBody>
            </p:sp>
            <p:grpSp>
              <p:nvGrpSpPr>
                <p:cNvPr id="142" name="Group 167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5" name="Freeform 16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146" name="Freeform 16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143" name="Line 170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44" name="Line 171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137" name="Line 172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8" name="Text Box 580"/>
              <p:cNvSpPr txBox="1">
                <a:spLocks noChangeArrowheads="1"/>
              </p:cNvSpPr>
              <p:nvPr/>
            </p:nvSpPr>
            <p:spPr bwMode="auto">
              <a:xfrm>
                <a:off x="4231" y="1988"/>
                <a:ext cx="34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charset="0"/>
                  </a:rPr>
                  <a:t>ISP</a:t>
                </a:r>
              </a:p>
            </p:txBody>
          </p:sp>
        </p:grpSp>
        <p:sp>
          <p:nvSpPr>
            <p:cNvPr id="171" name="Freeform 174"/>
            <p:cNvSpPr>
              <a:spLocks/>
            </p:cNvSpPr>
            <p:nvPr/>
          </p:nvSpPr>
          <p:spPr bwMode="auto">
            <a:xfrm>
              <a:off x="6251575" y="2193925"/>
              <a:ext cx="206375" cy="927100"/>
            </a:xfrm>
            <a:custGeom>
              <a:avLst/>
              <a:gdLst>
                <a:gd name="T0" fmla="*/ 0 w 130"/>
                <a:gd name="T1" fmla="*/ 0 h 584"/>
                <a:gd name="T2" fmla="*/ 2147483646 w 130"/>
                <a:gd name="T3" fmla="*/ 0 h 584"/>
                <a:gd name="T4" fmla="*/ 2147483646 w 130"/>
                <a:gd name="T5" fmla="*/ 2147483646 h 584"/>
                <a:gd name="T6" fmla="*/ 0 60000 65536"/>
                <a:gd name="T7" fmla="*/ 0 60000 65536"/>
                <a:gd name="T8" fmla="*/ 0 60000 65536"/>
                <a:gd name="T9" fmla="*/ 0 w 130"/>
                <a:gd name="T10" fmla="*/ 0 h 584"/>
                <a:gd name="T11" fmla="*/ 130 w 130"/>
                <a:gd name="T12" fmla="*/ 584 h 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584">
                  <a:moveTo>
                    <a:pt x="0" y="0"/>
                  </a:moveTo>
                  <a:lnTo>
                    <a:pt x="130" y="0"/>
                  </a:lnTo>
                  <a:lnTo>
                    <a:pt x="130" y="5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72" name="Group 175"/>
            <p:cNvGrpSpPr>
              <a:grpSpLocks/>
            </p:cNvGrpSpPr>
            <p:nvPr/>
          </p:nvGrpSpPr>
          <p:grpSpPr bwMode="auto">
            <a:xfrm>
              <a:off x="6210300" y="2355852"/>
              <a:ext cx="2517775" cy="493713"/>
              <a:chOff x="3912" y="1484"/>
              <a:chExt cx="1586" cy="311"/>
            </a:xfrm>
          </p:grpSpPr>
          <p:sp>
            <p:nvSpPr>
              <p:cNvPr id="173" name="Line 176"/>
              <p:cNvSpPr>
                <a:spLocks noChangeShapeType="1"/>
              </p:cNvSpPr>
              <p:nvPr/>
            </p:nvSpPr>
            <p:spPr bwMode="auto">
              <a:xfrm flipH="1" flipV="1">
                <a:off x="3912" y="1497"/>
                <a:ext cx="711" cy="9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" name="Text Box 177"/>
              <p:cNvSpPr txBox="1">
                <a:spLocks noChangeArrowheads="1"/>
              </p:cNvSpPr>
              <p:nvPr/>
            </p:nvSpPr>
            <p:spPr bwMode="auto">
              <a:xfrm>
                <a:off x="4320" y="1484"/>
                <a:ext cx="1178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cable modem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latin typeface="Arial" charset="0"/>
                  </a:rPr>
                  <a:t>termination system</a:t>
                </a:r>
              </a:p>
            </p:txBody>
          </p:sp>
        </p:grpSp>
        <p:grpSp>
          <p:nvGrpSpPr>
            <p:cNvPr id="175" name="Group 181"/>
            <p:cNvGrpSpPr>
              <a:grpSpLocks/>
            </p:cNvGrpSpPr>
            <p:nvPr/>
          </p:nvGrpSpPr>
          <p:grpSpPr bwMode="auto">
            <a:xfrm>
              <a:off x="560388" y="1928813"/>
              <a:ext cx="609600" cy="609600"/>
              <a:chOff x="-44" y="1473"/>
              <a:chExt cx="981" cy="1105"/>
            </a:xfrm>
          </p:grpSpPr>
          <p:pic>
            <p:nvPicPr>
              <p:cNvPr id="176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7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7863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Division Multiplexing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743" y="1038386"/>
            <a:ext cx="4583956" cy="5703377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A way to share a single communication medium</a:t>
            </a:r>
          </a:p>
          <a:p>
            <a:r>
              <a:rPr lang="en-US" dirty="0"/>
              <a:t>Different channels are </a:t>
            </a:r>
            <a:r>
              <a:rPr lang="en-US" dirty="0">
                <a:solidFill>
                  <a:schemeClr val="accent6"/>
                </a:solidFill>
              </a:rPr>
              <a:t>simultaneously </a:t>
            </a:r>
            <a:r>
              <a:rPr lang="en-US" dirty="0"/>
              <a:t>transmitted on different frequency bands.</a:t>
            </a:r>
          </a:p>
          <a:p>
            <a:r>
              <a:rPr lang="en-US" dirty="0"/>
              <a:t>Different transmitters don’t have to “take turns.”</a:t>
            </a:r>
          </a:p>
          <a:p>
            <a:r>
              <a:rPr lang="en-US" dirty="0"/>
              <a:t>Coaxial cable is a very low-noise medium, so high frequencies can be supported and channels can be narrow.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263471" y="1505171"/>
            <a:ext cx="6913576" cy="4632880"/>
            <a:chOff x="419100" y="1239838"/>
            <a:chExt cx="6294438" cy="4217987"/>
          </a:xfrm>
        </p:grpSpPr>
        <p:sp>
          <p:nvSpPr>
            <p:cNvPr id="4" name="Rectangle 60"/>
            <p:cNvSpPr>
              <a:spLocks noChangeArrowheads="1"/>
            </p:cNvSpPr>
            <p:nvPr/>
          </p:nvSpPr>
          <p:spPr bwMode="auto">
            <a:xfrm>
              <a:off x="657225" y="1651000"/>
              <a:ext cx="1793875" cy="9255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Arial" charset="0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1112469" y="2352675"/>
              <a:ext cx="791313" cy="44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modem</a:t>
              </a:r>
            </a:p>
          </p:txBody>
        </p:sp>
        <p:sp>
          <p:nvSpPr>
            <p:cNvPr id="7" name="Text Box 41"/>
            <p:cNvSpPr txBox="1">
              <a:spLocks noChangeArrowheads="1"/>
            </p:cNvSpPr>
            <p:nvPr/>
          </p:nvSpPr>
          <p:spPr bwMode="auto">
            <a:xfrm>
              <a:off x="1781573" y="2354263"/>
              <a:ext cx="718341" cy="26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charset="0"/>
                </a:rPr>
                <a:t>splitter</a:t>
              </a:r>
            </a:p>
          </p:txBody>
        </p: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9" name="Rectangle 65"/>
              <p:cNvSpPr>
                <a:spLocks noChangeArrowheads="1"/>
              </p:cNvSpPr>
              <p:nvPr/>
            </p:nvSpPr>
            <p:spPr bwMode="auto">
              <a:xfrm>
                <a:off x="322" y="1005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0" name="Rectangle 66"/>
              <p:cNvSpPr>
                <a:spLocks noChangeArrowheads="1"/>
              </p:cNvSpPr>
              <p:nvPr/>
            </p:nvSpPr>
            <p:spPr bwMode="auto">
              <a:xfrm>
                <a:off x="394" y="1073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1" name="Rectangle 67"/>
              <p:cNvSpPr>
                <a:spLocks noChangeArrowheads="1"/>
              </p:cNvSpPr>
              <p:nvPr/>
            </p:nvSpPr>
            <p:spPr bwMode="auto">
              <a:xfrm>
                <a:off x="466" y="1073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2" name="Rectangle 68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3" name="Rectangle 69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4" name="AutoShape 70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15" name="AutoShape 72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312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Arial" charset="0"/>
              </a:endParaRPr>
            </a:p>
          </p:txBody>
        </p:sp>
        <p:sp>
          <p:nvSpPr>
            <p:cNvPr id="16" name="Rectangle 73"/>
            <p:cNvSpPr>
              <a:spLocks noChangeArrowheads="1"/>
            </p:cNvSpPr>
            <p:nvPr/>
          </p:nvSpPr>
          <p:spPr bwMode="auto">
            <a:xfrm>
              <a:off x="2035175" y="2139950"/>
              <a:ext cx="166688" cy="144463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Arial" charset="0"/>
              </a:endParaRPr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644650" y="1695450"/>
              <a:ext cx="479425" cy="434975"/>
            </a:xfrm>
            <a:custGeom>
              <a:avLst/>
              <a:gdLst>
                <a:gd name="T0" fmla="*/ 2147483646 w 381"/>
                <a:gd name="T1" fmla="*/ 2147483646 h 274"/>
                <a:gd name="T2" fmla="*/ 2147483646 w 381"/>
                <a:gd name="T3" fmla="*/ 2147483646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8" name="Line 95"/>
            <p:cNvSpPr>
              <a:spLocks noChangeShapeType="1"/>
            </p:cNvSpPr>
            <p:nvPr/>
          </p:nvSpPr>
          <p:spPr bwMode="auto">
            <a:xfrm flipH="1">
              <a:off x="1943100" y="2201863"/>
              <a:ext cx="239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pic>
          <p:nvPicPr>
            <p:cNvPr id="19" name="Picture 96" descr="t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50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17"/>
            <p:cNvGrpSpPr>
              <a:grpSpLocks/>
            </p:cNvGrpSpPr>
            <p:nvPr/>
          </p:nvGrpSpPr>
          <p:grpSpPr bwMode="auto">
            <a:xfrm>
              <a:off x="2676525" y="1470025"/>
              <a:ext cx="850900" cy="527050"/>
              <a:chOff x="-490" y="1664"/>
              <a:chExt cx="1429" cy="842"/>
            </a:xfrm>
          </p:grpSpPr>
          <p:sp>
            <p:nvSpPr>
              <p:cNvPr id="21" name="AutoShape 111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grpSp>
            <p:nvGrpSpPr>
              <p:cNvPr id="22" name="Group 116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" name="Rectangle 99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grpSp>
              <p:nvGrpSpPr>
                <p:cNvPr id="25" name="Group 103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31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32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33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34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35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36" name="AutoShape 109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pic>
              <p:nvPicPr>
                <p:cNvPr id="26" name="Picture 110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Rectangle 112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28" name="Freeform 113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pic>
              <p:nvPicPr>
                <p:cNvPr id="30" name="Picture 115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7" name="Group 118"/>
            <p:cNvGrpSpPr>
              <a:grpSpLocks/>
            </p:cNvGrpSpPr>
            <p:nvPr/>
          </p:nvGrpSpPr>
          <p:grpSpPr bwMode="auto">
            <a:xfrm>
              <a:off x="3578225" y="1463675"/>
              <a:ext cx="850900" cy="527050"/>
              <a:chOff x="-490" y="1664"/>
              <a:chExt cx="1429" cy="842"/>
            </a:xfrm>
          </p:grpSpPr>
          <p:sp>
            <p:nvSpPr>
              <p:cNvPr id="38" name="AutoShape 119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grpSp>
            <p:nvGrpSpPr>
              <p:cNvPr id="39" name="Group 120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40" name="Rectangle 121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grpSp>
              <p:nvGrpSpPr>
                <p:cNvPr id="42" name="Group 123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48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49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5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5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52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53" name="AutoShape 129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pic>
              <p:nvPicPr>
                <p:cNvPr id="43" name="Picture 130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" name="Rectangle 131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45" name="Freeform 132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46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pic>
              <p:nvPicPr>
                <p:cNvPr id="47" name="Picture 134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4" name="Group 135"/>
            <p:cNvGrpSpPr>
              <a:grpSpLocks/>
            </p:cNvGrpSpPr>
            <p:nvPr/>
          </p:nvGrpSpPr>
          <p:grpSpPr bwMode="auto">
            <a:xfrm>
              <a:off x="2763838" y="2309813"/>
              <a:ext cx="850900" cy="527050"/>
              <a:chOff x="-490" y="1664"/>
              <a:chExt cx="1429" cy="842"/>
            </a:xfrm>
          </p:grpSpPr>
          <p:sp>
            <p:nvSpPr>
              <p:cNvPr id="55" name="AutoShape 136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grpSp>
            <p:nvGrpSpPr>
              <p:cNvPr id="56" name="Group 137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57" name="Rectangle 138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grpSp>
              <p:nvGrpSpPr>
                <p:cNvPr id="59" name="Group 140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6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66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67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6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6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70" name="AutoShape 146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pic>
              <p:nvPicPr>
                <p:cNvPr id="60" name="Picture 147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" name="Rectangle 148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62" name="Freeform 149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3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pic>
              <p:nvPicPr>
                <p:cNvPr id="64" name="Picture 151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1" name="Group 152"/>
            <p:cNvGrpSpPr>
              <a:grpSpLocks/>
            </p:cNvGrpSpPr>
            <p:nvPr/>
          </p:nvGrpSpPr>
          <p:grpSpPr bwMode="auto">
            <a:xfrm>
              <a:off x="3630613" y="2319338"/>
              <a:ext cx="850900" cy="527050"/>
              <a:chOff x="-490" y="1664"/>
              <a:chExt cx="1429" cy="842"/>
            </a:xfrm>
          </p:grpSpPr>
          <p:sp>
            <p:nvSpPr>
              <p:cNvPr id="72" name="AutoShape 153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grpSp>
            <p:nvGrpSpPr>
              <p:cNvPr id="73" name="Group 154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74" name="Rectangle 155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7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grpSp>
              <p:nvGrpSpPr>
                <p:cNvPr id="76" name="Group 157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8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83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8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85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8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87" name="AutoShape 163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pic>
              <p:nvPicPr>
                <p:cNvPr id="77" name="Picture 164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8" name="Rectangle 165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79" name="Freeform 166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pic>
              <p:nvPicPr>
                <p:cNvPr id="81" name="Picture 168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8" name="Line 169"/>
            <p:cNvSpPr>
              <a:spLocks noChangeShapeType="1"/>
            </p:cNvSpPr>
            <p:nvPr/>
          </p:nvSpPr>
          <p:spPr bwMode="auto">
            <a:xfrm>
              <a:off x="2217738" y="2212975"/>
              <a:ext cx="3690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89" name="Group 170"/>
            <p:cNvGrpSpPr>
              <a:grpSpLocks/>
            </p:cNvGrpSpPr>
            <p:nvPr/>
          </p:nvGrpSpPr>
          <p:grpSpPr bwMode="auto">
            <a:xfrm>
              <a:off x="4719638" y="1471613"/>
              <a:ext cx="850900" cy="527050"/>
              <a:chOff x="-490" y="1664"/>
              <a:chExt cx="1429" cy="842"/>
            </a:xfrm>
          </p:grpSpPr>
          <p:sp>
            <p:nvSpPr>
              <p:cNvPr id="90" name="AutoShape 171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>
                  <a:latin typeface="Arial" charset="0"/>
                </a:endParaRPr>
              </a:p>
            </p:txBody>
          </p:sp>
          <p:grpSp>
            <p:nvGrpSpPr>
              <p:cNvPr id="91" name="Group 172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92" name="Rectangle 173"/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9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  <p:grpSp>
              <p:nvGrpSpPr>
                <p:cNvPr id="94" name="Group 175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00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101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102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103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104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SzPct val="65000"/>
                      <a:buFont typeface="Wingdings" charset="2"/>
                      <a:buChar char="v"/>
                      <a:defRPr sz="2800">
                        <a:solidFill>
                          <a:schemeClr val="tx1"/>
                        </a:solidFill>
                        <a:latin typeface="Gill Sans MT" charset="0"/>
                        <a:ea typeface="ＭＳ Ｐゴシック" charset="-128"/>
                        <a:cs typeface="Arial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ct val="20000"/>
                      </a:spcBef>
                      <a:buClr>
                        <a:srgbClr val="000099"/>
                      </a:buClr>
                      <a:buFont typeface="Wingdings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charset="0"/>
                        <a:ea typeface="Arial" charset="0"/>
                        <a:cs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Arial" charset="0"/>
                        <a:cs typeface="Arial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>
                      <a:latin typeface="Arial" charset="0"/>
                    </a:endParaRPr>
                  </a:p>
                </p:txBody>
              </p:sp>
              <p:sp>
                <p:nvSpPr>
                  <p:cNvPr id="105" name="AutoShape 181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pic>
              <p:nvPicPr>
                <p:cNvPr id="95" name="Picture 182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6" name="Rectangle 183"/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Arial" charset="0"/>
                  </a:endParaRPr>
                </a:p>
              </p:txBody>
            </p:sp>
            <p:sp>
              <p:nvSpPr>
                <p:cNvPr id="97" name="Freeform 184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29 w 381"/>
                    <a:gd name="T1" fmla="*/ 274 h 274"/>
                    <a:gd name="T2" fmla="*/ 29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98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470" y="2270"/>
                  <a:ext cx="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pic>
              <p:nvPicPr>
                <p:cNvPr id="99" name="Picture 186" descr="tv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6" name="Text Box 204"/>
            <p:cNvSpPr txBox="1">
              <a:spLocks noChangeArrowheads="1"/>
            </p:cNvSpPr>
            <p:nvPr/>
          </p:nvSpPr>
          <p:spPr bwMode="auto">
            <a:xfrm>
              <a:off x="4330700" y="1541463"/>
              <a:ext cx="495045" cy="476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107" name="Line 205"/>
            <p:cNvSpPr>
              <a:spLocks noChangeShapeType="1"/>
            </p:cNvSpPr>
            <p:nvPr/>
          </p:nvSpPr>
          <p:spPr bwMode="auto">
            <a:xfrm flipH="1">
              <a:off x="3311525" y="1882775"/>
              <a:ext cx="317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8" name="Line 206"/>
            <p:cNvSpPr>
              <a:spLocks noChangeShapeType="1"/>
            </p:cNvSpPr>
            <p:nvPr/>
          </p:nvSpPr>
          <p:spPr bwMode="auto">
            <a:xfrm flipH="1">
              <a:off x="4216400" y="1882775"/>
              <a:ext cx="317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9" name="Line 207"/>
            <p:cNvSpPr>
              <a:spLocks noChangeShapeType="1"/>
            </p:cNvSpPr>
            <p:nvPr/>
          </p:nvSpPr>
          <p:spPr bwMode="auto">
            <a:xfrm flipH="1">
              <a:off x="5353050" y="1882775"/>
              <a:ext cx="3175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0" name="Freeform 208"/>
            <p:cNvSpPr>
              <a:spLocks/>
            </p:cNvSpPr>
            <p:nvPr/>
          </p:nvSpPr>
          <p:spPr bwMode="auto">
            <a:xfrm>
              <a:off x="4302125" y="2219325"/>
              <a:ext cx="127000" cy="476250"/>
            </a:xfrm>
            <a:custGeom>
              <a:avLst/>
              <a:gdLst>
                <a:gd name="T0" fmla="*/ 0 w 80"/>
                <a:gd name="T1" fmla="*/ 2147483646 h 300"/>
                <a:gd name="T2" fmla="*/ 2147483646 w 80"/>
                <a:gd name="T3" fmla="*/ 2147483646 h 300"/>
                <a:gd name="T4" fmla="*/ 2147483646 w 80"/>
                <a:gd name="T5" fmla="*/ 0 h 300"/>
                <a:gd name="T6" fmla="*/ 0 60000 65536"/>
                <a:gd name="T7" fmla="*/ 0 60000 65536"/>
                <a:gd name="T8" fmla="*/ 0 60000 65536"/>
                <a:gd name="T9" fmla="*/ 0 w 80"/>
                <a:gd name="T10" fmla="*/ 0 h 300"/>
                <a:gd name="T11" fmla="*/ 80 w 80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300">
                  <a:moveTo>
                    <a:pt x="0" y="300"/>
                  </a:moveTo>
                  <a:lnTo>
                    <a:pt x="80" y="30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1" name="Freeform 209"/>
            <p:cNvSpPr>
              <a:spLocks/>
            </p:cNvSpPr>
            <p:nvPr/>
          </p:nvSpPr>
          <p:spPr bwMode="auto">
            <a:xfrm>
              <a:off x="3435350" y="2212975"/>
              <a:ext cx="127000" cy="476250"/>
            </a:xfrm>
            <a:custGeom>
              <a:avLst/>
              <a:gdLst>
                <a:gd name="T0" fmla="*/ 0 w 80"/>
                <a:gd name="T1" fmla="*/ 2147483646 h 300"/>
                <a:gd name="T2" fmla="*/ 2147483646 w 80"/>
                <a:gd name="T3" fmla="*/ 2147483646 h 300"/>
                <a:gd name="T4" fmla="*/ 2147483646 w 80"/>
                <a:gd name="T5" fmla="*/ 0 h 300"/>
                <a:gd name="T6" fmla="*/ 0 60000 65536"/>
                <a:gd name="T7" fmla="*/ 0 60000 65536"/>
                <a:gd name="T8" fmla="*/ 0 60000 65536"/>
                <a:gd name="T9" fmla="*/ 0 w 80"/>
                <a:gd name="T10" fmla="*/ 0 h 300"/>
                <a:gd name="T11" fmla="*/ 80 w 80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300">
                  <a:moveTo>
                    <a:pt x="0" y="300"/>
                  </a:moveTo>
                  <a:lnTo>
                    <a:pt x="80" y="30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" name="Rectangle 44"/>
            <p:cNvSpPr>
              <a:spLocks noChangeArrowheads="1"/>
            </p:cNvSpPr>
            <p:nvPr/>
          </p:nvSpPr>
          <p:spPr bwMode="auto">
            <a:xfrm>
              <a:off x="5646738" y="1787525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Times New Roman" charset="0"/>
              </a:endParaRPr>
            </a:p>
          </p:txBody>
        </p:sp>
        <p:sp>
          <p:nvSpPr>
            <p:cNvPr id="113" name="Text Box 45"/>
            <p:cNvSpPr txBox="1">
              <a:spLocks noChangeArrowheads="1"/>
            </p:cNvSpPr>
            <p:nvPr/>
          </p:nvSpPr>
          <p:spPr bwMode="auto">
            <a:xfrm>
              <a:off x="5563337" y="2509267"/>
              <a:ext cx="1042987" cy="48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charset="0"/>
                </a:rPr>
                <a:t>cable headend</a:t>
              </a:r>
            </a:p>
          </p:txBody>
        </p:sp>
        <p:sp>
          <p:nvSpPr>
            <p:cNvPr id="114" name="Freeform 216"/>
            <p:cNvSpPr>
              <a:spLocks/>
            </p:cNvSpPr>
            <p:nvPr/>
          </p:nvSpPr>
          <p:spPr bwMode="auto">
            <a:xfrm>
              <a:off x="5903913" y="1970088"/>
              <a:ext cx="330200" cy="454025"/>
            </a:xfrm>
            <a:custGeom>
              <a:avLst/>
              <a:gdLst>
                <a:gd name="T0" fmla="*/ 0 w 318"/>
                <a:gd name="T1" fmla="*/ 2147483646 h 412"/>
                <a:gd name="T2" fmla="*/ 2147483646 w 318"/>
                <a:gd name="T3" fmla="*/ 2147483646 h 412"/>
                <a:gd name="T4" fmla="*/ 2147483646 w 318"/>
                <a:gd name="T5" fmla="*/ 0 h 412"/>
                <a:gd name="T6" fmla="*/ 2147483646 w 318"/>
                <a:gd name="T7" fmla="*/ 2147483646 h 412"/>
                <a:gd name="T8" fmla="*/ 2147483646 w 318"/>
                <a:gd name="T9" fmla="*/ 2147483646 h 412"/>
                <a:gd name="T10" fmla="*/ 2147483646 w 318"/>
                <a:gd name="T11" fmla="*/ 2147483646 h 412"/>
                <a:gd name="T12" fmla="*/ 2147483646 w 318"/>
                <a:gd name="T13" fmla="*/ 2147483646 h 412"/>
                <a:gd name="T14" fmla="*/ 2147483646 w 318"/>
                <a:gd name="T15" fmla="*/ 2147483646 h 412"/>
                <a:gd name="T16" fmla="*/ 0 w 318"/>
                <a:gd name="T17" fmla="*/ 2147483646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5" name="Freeform 217"/>
            <p:cNvSpPr>
              <a:spLocks/>
            </p:cNvSpPr>
            <p:nvPr/>
          </p:nvSpPr>
          <p:spPr bwMode="auto">
            <a:xfrm>
              <a:off x="5905500" y="1905000"/>
              <a:ext cx="366713" cy="406400"/>
            </a:xfrm>
            <a:custGeom>
              <a:avLst/>
              <a:gdLst>
                <a:gd name="T0" fmla="*/ 0 w 353"/>
                <a:gd name="T1" fmla="*/ 2147483646 h 369"/>
                <a:gd name="T2" fmla="*/ 2147483646 w 353"/>
                <a:gd name="T3" fmla="*/ 0 h 369"/>
                <a:gd name="T4" fmla="*/ 2147483646 w 353"/>
                <a:gd name="T5" fmla="*/ 0 h 369"/>
                <a:gd name="T6" fmla="*/ 2147483646 w 353"/>
                <a:gd name="T7" fmla="*/ 2147483646 h 369"/>
                <a:gd name="T8" fmla="*/ 2147483646 w 353"/>
                <a:gd name="T9" fmla="*/ 2147483646 h 369"/>
                <a:gd name="T10" fmla="*/ 2147483646 w 353"/>
                <a:gd name="T11" fmla="*/ 2147483646 h 369"/>
                <a:gd name="T12" fmla="*/ 2147483646 w 353"/>
                <a:gd name="T13" fmla="*/ 2147483646 h 369"/>
                <a:gd name="T14" fmla="*/ 2147483646 w 353"/>
                <a:gd name="T15" fmla="*/ 2147483646 h 369"/>
                <a:gd name="T16" fmla="*/ 2147483646 w 353"/>
                <a:gd name="T17" fmla="*/ 2147483646 h 369"/>
                <a:gd name="T18" fmla="*/ 2147483646 w 353"/>
                <a:gd name="T19" fmla="*/ 2147483646 h 369"/>
                <a:gd name="T20" fmla="*/ 0 w 353"/>
                <a:gd name="T21" fmla="*/ 2147483646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6" name="Line 218"/>
            <p:cNvSpPr>
              <a:spLocks noChangeShapeType="1"/>
            </p:cNvSpPr>
            <p:nvPr/>
          </p:nvSpPr>
          <p:spPr bwMode="auto">
            <a:xfrm flipH="1">
              <a:off x="6230938" y="2028825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7" name="Line 219"/>
            <p:cNvSpPr>
              <a:spLocks noChangeShapeType="1"/>
            </p:cNvSpPr>
            <p:nvPr/>
          </p:nvSpPr>
          <p:spPr bwMode="auto">
            <a:xfrm>
              <a:off x="5932488" y="2200275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8" name="Freeform 220"/>
            <p:cNvSpPr>
              <a:spLocks/>
            </p:cNvSpPr>
            <p:nvPr/>
          </p:nvSpPr>
          <p:spPr bwMode="auto">
            <a:xfrm>
              <a:off x="5926138" y="2024063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6 w 264"/>
                <a:gd name="T3" fmla="*/ 0 h 105"/>
                <a:gd name="T4" fmla="*/ 2147483646 w 264"/>
                <a:gd name="T5" fmla="*/ 2147483646 h 105"/>
                <a:gd name="T6" fmla="*/ 2147483646 w 264"/>
                <a:gd name="T7" fmla="*/ 2147483646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9" name="Freeform 221"/>
            <p:cNvSpPr>
              <a:spLocks/>
            </p:cNvSpPr>
            <p:nvPr/>
          </p:nvSpPr>
          <p:spPr bwMode="auto">
            <a:xfrm flipV="1">
              <a:off x="5926138" y="2260600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6 w 264"/>
                <a:gd name="T3" fmla="*/ 0 h 105"/>
                <a:gd name="T4" fmla="*/ 2147483646 w 264"/>
                <a:gd name="T5" fmla="*/ 2147483646 h 105"/>
                <a:gd name="T6" fmla="*/ 2147483646 w 264"/>
                <a:gd name="T7" fmla="*/ 2147483646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0" name="AutoShape 225"/>
            <p:cNvSpPr>
              <a:spLocks noChangeArrowheads="1"/>
            </p:cNvSpPr>
            <p:nvPr/>
          </p:nvSpPr>
          <p:spPr bwMode="auto">
            <a:xfrm>
              <a:off x="5507038" y="1524000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latin typeface="Arial" charset="0"/>
              </a:endParaRPr>
            </a:p>
          </p:txBody>
        </p:sp>
        <p:grpSp>
          <p:nvGrpSpPr>
            <p:cNvPr id="121" name="Group 37"/>
            <p:cNvGrpSpPr>
              <a:grpSpLocks/>
            </p:cNvGrpSpPr>
            <p:nvPr/>
          </p:nvGrpSpPr>
          <p:grpSpPr bwMode="auto">
            <a:xfrm>
              <a:off x="3417888" y="3186113"/>
              <a:ext cx="2043112" cy="958850"/>
              <a:chOff x="2505" y="826"/>
              <a:chExt cx="1287" cy="604"/>
            </a:xfrm>
          </p:grpSpPr>
          <p:sp>
            <p:nvSpPr>
              <p:cNvPr id="122" name="Line 38"/>
              <p:cNvSpPr>
                <a:spLocks noChangeShapeType="1"/>
              </p:cNvSpPr>
              <p:nvPr/>
            </p:nvSpPr>
            <p:spPr bwMode="auto">
              <a:xfrm flipH="1">
                <a:off x="2505" y="1115"/>
                <a:ext cx="128" cy="2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3" name="Freeform 39"/>
              <p:cNvSpPr>
                <a:spLocks/>
              </p:cNvSpPr>
              <p:nvPr/>
            </p:nvSpPr>
            <p:spPr bwMode="auto">
              <a:xfrm>
                <a:off x="2548" y="826"/>
                <a:ext cx="562" cy="266"/>
              </a:xfrm>
              <a:custGeom>
                <a:avLst/>
                <a:gdLst>
                  <a:gd name="T0" fmla="*/ 4 w 562"/>
                  <a:gd name="T1" fmla="*/ 264 h 266"/>
                  <a:gd name="T2" fmla="*/ 52 w 562"/>
                  <a:gd name="T3" fmla="*/ 6 h 266"/>
                  <a:gd name="T4" fmla="*/ 108 w 562"/>
                  <a:gd name="T5" fmla="*/ 266 h 266"/>
                  <a:gd name="T6" fmla="*/ 174 w 562"/>
                  <a:gd name="T7" fmla="*/ 0 h 266"/>
                  <a:gd name="T8" fmla="*/ 228 w 562"/>
                  <a:gd name="T9" fmla="*/ 264 h 266"/>
                  <a:gd name="T10" fmla="*/ 288 w 562"/>
                  <a:gd name="T11" fmla="*/ 8 h 266"/>
                  <a:gd name="T12" fmla="*/ 354 w 562"/>
                  <a:gd name="T13" fmla="*/ 266 h 266"/>
                  <a:gd name="T14" fmla="*/ 402 w 562"/>
                  <a:gd name="T15" fmla="*/ 8 h 266"/>
                  <a:gd name="T16" fmla="*/ 464 w 562"/>
                  <a:gd name="T17" fmla="*/ 264 h 266"/>
                  <a:gd name="T18" fmla="*/ 506 w 562"/>
                  <a:gd name="T19" fmla="*/ 6 h 266"/>
                  <a:gd name="T20" fmla="*/ 556 w 562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2"/>
                  <a:gd name="T34" fmla="*/ 0 h 266"/>
                  <a:gd name="T35" fmla="*/ 562 w 562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2" h="266">
                    <a:moveTo>
                      <a:pt x="4" y="264"/>
                    </a:moveTo>
                    <a:cubicBezTo>
                      <a:pt x="4" y="212"/>
                      <a:pt x="0" y="4"/>
                      <a:pt x="52" y="6"/>
                    </a:cubicBezTo>
                    <a:cubicBezTo>
                      <a:pt x="106" y="4"/>
                      <a:pt x="58" y="266"/>
                      <a:pt x="108" y="266"/>
                    </a:cubicBezTo>
                    <a:cubicBezTo>
                      <a:pt x="158" y="266"/>
                      <a:pt x="126" y="0"/>
                      <a:pt x="174" y="0"/>
                    </a:cubicBezTo>
                    <a:cubicBezTo>
                      <a:pt x="222" y="0"/>
                      <a:pt x="184" y="266"/>
                      <a:pt x="228" y="264"/>
                    </a:cubicBezTo>
                    <a:cubicBezTo>
                      <a:pt x="272" y="262"/>
                      <a:pt x="244" y="8"/>
                      <a:pt x="288" y="8"/>
                    </a:cubicBezTo>
                    <a:cubicBezTo>
                      <a:pt x="332" y="8"/>
                      <a:pt x="304" y="266"/>
                      <a:pt x="354" y="266"/>
                    </a:cubicBezTo>
                    <a:cubicBezTo>
                      <a:pt x="404" y="266"/>
                      <a:pt x="336" y="8"/>
                      <a:pt x="402" y="8"/>
                    </a:cubicBezTo>
                    <a:cubicBezTo>
                      <a:pt x="468" y="8"/>
                      <a:pt x="416" y="266"/>
                      <a:pt x="464" y="264"/>
                    </a:cubicBezTo>
                    <a:cubicBezTo>
                      <a:pt x="512" y="262"/>
                      <a:pt x="450" y="4"/>
                      <a:pt x="506" y="6"/>
                    </a:cubicBezTo>
                    <a:cubicBezTo>
                      <a:pt x="562" y="8"/>
                      <a:pt x="546" y="192"/>
                      <a:pt x="556" y="2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4" name="Freeform 40"/>
              <p:cNvSpPr>
                <a:spLocks/>
              </p:cNvSpPr>
              <p:nvPr/>
            </p:nvSpPr>
            <p:spPr bwMode="auto">
              <a:xfrm>
                <a:off x="3523" y="830"/>
                <a:ext cx="269" cy="266"/>
              </a:xfrm>
              <a:custGeom>
                <a:avLst/>
                <a:gdLst>
                  <a:gd name="T0" fmla="*/ 0 w 562"/>
                  <a:gd name="T1" fmla="*/ 264 h 266"/>
                  <a:gd name="T2" fmla="*/ 0 w 562"/>
                  <a:gd name="T3" fmla="*/ 6 h 266"/>
                  <a:gd name="T4" fmla="*/ 0 w 562"/>
                  <a:gd name="T5" fmla="*/ 266 h 266"/>
                  <a:gd name="T6" fmla="*/ 0 w 562"/>
                  <a:gd name="T7" fmla="*/ 0 h 266"/>
                  <a:gd name="T8" fmla="*/ 0 w 562"/>
                  <a:gd name="T9" fmla="*/ 264 h 266"/>
                  <a:gd name="T10" fmla="*/ 0 w 562"/>
                  <a:gd name="T11" fmla="*/ 8 h 266"/>
                  <a:gd name="T12" fmla="*/ 0 w 562"/>
                  <a:gd name="T13" fmla="*/ 266 h 266"/>
                  <a:gd name="T14" fmla="*/ 0 w 562"/>
                  <a:gd name="T15" fmla="*/ 8 h 266"/>
                  <a:gd name="T16" fmla="*/ 0 w 562"/>
                  <a:gd name="T17" fmla="*/ 264 h 266"/>
                  <a:gd name="T18" fmla="*/ 0 w 562"/>
                  <a:gd name="T19" fmla="*/ 6 h 266"/>
                  <a:gd name="T20" fmla="*/ 0 w 562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2"/>
                  <a:gd name="T34" fmla="*/ 0 h 266"/>
                  <a:gd name="T35" fmla="*/ 562 w 562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2" h="266">
                    <a:moveTo>
                      <a:pt x="4" y="264"/>
                    </a:moveTo>
                    <a:cubicBezTo>
                      <a:pt x="4" y="212"/>
                      <a:pt x="0" y="4"/>
                      <a:pt x="52" y="6"/>
                    </a:cubicBezTo>
                    <a:cubicBezTo>
                      <a:pt x="106" y="4"/>
                      <a:pt x="58" y="266"/>
                      <a:pt x="108" y="266"/>
                    </a:cubicBezTo>
                    <a:cubicBezTo>
                      <a:pt x="158" y="266"/>
                      <a:pt x="126" y="0"/>
                      <a:pt x="174" y="0"/>
                    </a:cubicBezTo>
                    <a:cubicBezTo>
                      <a:pt x="222" y="0"/>
                      <a:pt x="184" y="266"/>
                      <a:pt x="228" y="264"/>
                    </a:cubicBezTo>
                    <a:cubicBezTo>
                      <a:pt x="272" y="262"/>
                      <a:pt x="244" y="8"/>
                      <a:pt x="288" y="8"/>
                    </a:cubicBezTo>
                    <a:cubicBezTo>
                      <a:pt x="332" y="8"/>
                      <a:pt x="304" y="266"/>
                      <a:pt x="354" y="266"/>
                    </a:cubicBezTo>
                    <a:cubicBezTo>
                      <a:pt x="404" y="266"/>
                      <a:pt x="336" y="8"/>
                      <a:pt x="402" y="8"/>
                    </a:cubicBezTo>
                    <a:cubicBezTo>
                      <a:pt x="468" y="8"/>
                      <a:pt x="416" y="266"/>
                      <a:pt x="464" y="264"/>
                    </a:cubicBezTo>
                    <a:cubicBezTo>
                      <a:pt x="512" y="262"/>
                      <a:pt x="450" y="4"/>
                      <a:pt x="506" y="6"/>
                    </a:cubicBezTo>
                    <a:cubicBezTo>
                      <a:pt x="562" y="8"/>
                      <a:pt x="546" y="192"/>
                      <a:pt x="556" y="2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5" name="Line 41"/>
              <p:cNvSpPr>
                <a:spLocks noChangeShapeType="1"/>
              </p:cNvSpPr>
              <p:nvPr/>
            </p:nvSpPr>
            <p:spPr bwMode="auto">
              <a:xfrm flipH="1">
                <a:off x="3433" y="1137"/>
                <a:ext cx="128" cy="2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26" name="Group 42"/>
            <p:cNvGrpSpPr>
              <a:grpSpLocks/>
            </p:cNvGrpSpPr>
            <p:nvPr/>
          </p:nvGrpSpPr>
          <p:grpSpPr bwMode="auto">
            <a:xfrm>
              <a:off x="2708275" y="3343275"/>
              <a:ext cx="3011488" cy="2114550"/>
              <a:chOff x="2606" y="951"/>
              <a:chExt cx="1897" cy="1332"/>
            </a:xfrm>
          </p:grpSpPr>
          <p:sp>
            <p:nvSpPr>
              <p:cNvPr id="127" name="Text Box 43"/>
              <p:cNvSpPr txBox="1">
                <a:spLocks noChangeArrowheads="1"/>
              </p:cNvSpPr>
              <p:nvPr/>
            </p:nvSpPr>
            <p:spPr bwMode="auto">
              <a:xfrm>
                <a:off x="3373" y="2071"/>
                <a:ext cx="6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charset="0"/>
                  </a:rPr>
                  <a:t>Channels</a:t>
                </a:r>
              </a:p>
            </p:txBody>
          </p:sp>
          <p:sp>
            <p:nvSpPr>
              <p:cNvPr id="128" name="Line 44"/>
              <p:cNvSpPr>
                <a:spLocks noChangeShapeType="1"/>
              </p:cNvSpPr>
              <p:nvPr/>
            </p:nvSpPr>
            <p:spPr bwMode="auto">
              <a:xfrm>
                <a:off x="2994" y="951"/>
                <a:ext cx="0" cy="9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9" name="Line 45"/>
              <p:cNvSpPr>
                <a:spLocks noChangeShapeType="1"/>
              </p:cNvSpPr>
              <p:nvPr/>
            </p:nvSpPr>
            <p:spPr bwMode="auto">
              <a:xfrm flipV="1">
                <a:off x="2988" y="1935"/>
                <a:ext cx="1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0" name="Text Box 46"/>
              <p:cNvSpPr txBox="1">
                <a:spLocks noChangeArrowheads="1"/>
              </p:cNvSpPr>
              <p:nvPr/>
            </p:nvSpPr>
            <p:spPr bwMode="auto">
              <a:xfrm>
                <a:off x="2984" y="1408"/>
                <a:ext cx="166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V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I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O</a:t>
                </a:r>
              </a:p>
            </p:txBody>
          </p:sp>
          <p:sp>
            <p:nvSpPr>
              <p:cNvPr id="131" name="Line 47"/>
              <p:cNvSpPr>
                <a:spLocks noChangeShapeType="1"/>
              </p:cNvSpPr>
              <p:nvPr/>
            </p:nvSpPr>
            <p:spPr bwMode="auto">
              <a:xfrm>
                <a:off x="3150" y="186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" name="Text Box 48"/>
              <p:cNvSpPr txBox="1">
                <a:spLocks noChangeArrowheads="1"/>
              </p:cNvSpPr>
              <p:nvPr/>
            </p:nvSpPr>
            <p:spPr bwMode="auto">
              <a:xfrm>
                <a:off x="3158" y="1408"/>
                <a:ext cx="166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V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I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O</a:t>
                </a:r>
              </a:p>
            </p:txBody>
          </p:sp>
          <p:sp>
            <p:nvSpPr>
              <p:cNvPr id="133" name="Text Box 49"/>
              <p:cNvSpPr txBox="1">
                <a:spLocks noChangeArrowheads="1"/>
              </p:cNvSpPr>
              <p:nvPr/>
            </p:nvSpPr>
            <p:spPr bwMode="auto">
              <a:xfrm>
                <a:off x="3344" y="1408"/>
                <a:ext cx="166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V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I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O</a:t>
                </a:r>
              </a:p>
            </p:txBody>
          </p:sp>
          <p:sp>
            <p:nvSpPr>
              <p:cNvPr id="134" name="Text Box 50"/>
              <p:cNvSpPr txBox="1">
                <a:spLocks noChangeArrowheads="1"/>
              </p:cNvSpPr>
              <p:nvPr/>
            </p:nvSpPr>
            <p:spPr bwMode="auto">
              <a:xfrm>
                <a:off x="3530" y="1408"/>
                <a:ext cx="166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V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I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O</a:t>
                </a:r>
              </a:p>
            </p:txBody>
          </p:sp>
          <p:sp>
            <p:nvSpPr>
              <p:cNvPr id="135" name="Text Box 51"/>
              <p:cNvSpPr txBox="1">
                <a:spLocks noChangeArrowheads="1"/>
              </p:cNvSpPr>
              <p:nvPr/>
            </p:nvSpPr>
            <p:spPr bwMode="auto">
              <a:xfrm>
                <a:off x="3716" y="1408"/>
                <a:ext cx="166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V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I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O</a:t>
                </a:r>
              </a:p>
            </p:txBody>
          </p:sp>
          <p:sp>
            <p:nvSpPr>
              <p:cNvPr id="136" name="Text Box 52"/>
              <p:cNvSpPr txBox="1">
                <a:spLocks noChangeArrowheads="1"/>
              </p:cNvSpPr>
              <p:nvPr/>
            </p:nvSpPr>
            <p:spPr bwMode="auto">
              <a:xfrm>
                <a:off x="3902" y="1408"/>
                <a:ext cx="166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V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I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O</a:t>
                </a:r>
              </a:p>
            </p:txBody>
          </p:sp>
          <p:sp>
            <p:nvSpPr>
              <p:cNvPr id="137" name="Text Box 53"/>
              <p:cNvSpPr txBox="1">
                <a:spLocks noChangeArrowheads="1"/>
              </p:cNvSpPr>
              <p:nvPr/>
            </p:nvSpPr>
            <p:spPr bwMode="auto">
              <a:xfrm>
                <a:off x="4064" y="1402"/>
                <a:ext cx="162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050">
                  <a:latin typeface="Arial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A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T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A</a:t>
                </a:r>
              </a:p>
            </p:txBody>
          </p:sp>
          <p:sp>
            <p:nvSpPr>
              <p:cNvPr id="138" name="Text Box 54"/>
              <p:cNvSpPr txBox="1">
                <a:spLocks noChangeArrowheads="1"/>
              </p:cNvSpPr>
              <p:nvPr/>
            </p:nvSpPr>
            <p:spPr bwMode="auto">
              <a:xfrm>
                <a:off x="4208" y="1402"/>
                <a:ext cx="162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050">
                  <a:latin typeface="Arial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D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A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T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A</a:t>
                </a:r>
              </a:p>
            </p:txBody>
          </p:sp>
          <p:sp>
            <p:nvSpPr>
              <p:cNvPr id="139" name="Text Box 55"/>
              <p:cNvSpPr txBox="1">
                <a:spLocks noChangeArrowheads="1"/>
              </p:cNvSpPr>
              <p:nvPr/>
            </p:nvSpPr>
            <p:spPr bwMode="auto">
              <a:xfrm>
                <a:off x="4336" y="1114"/>
                <a:ext cx="166" cy="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050">
                  <a:latin typeface="Arial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C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O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T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R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O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L</a:t>
                </a:r>
              </a:p>
            </p:txBody>
          </p:sp>
          <p:sp>
            <p:nvSpPr>
              <p:cNvPr id="140" name="Line 56"/>
              <p:cNvSpPr>
                <a:spLocks noChangeShapeType="1"/>
              </p:cNvSpPr>
              <p:nvPr/>
            </p:nvSpPr>
            <p:spPr bwMode="auto">
              <a:xfrm>
                <a:off x="3334" y="186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1" name="Line 57"/>
              <p:cNvSpPr>
                <a:spLocks noChangeShapeType="1"/>
              </p:cNvSpPr>
              <p:nvPr/>
            </p:nvSpPr>
            <p:spPr bwMode="auto">
              <a:xfrm>
                <a:off x="3514" y="186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2" name="Line 58"/>
              <p:cNvSpPr>
                <a:spLocks noChangeShapeType="1"/>
              </p:cNvSpPr>
              <p:nvPr/>
            </p:nvSpPr>
            <p:spPr bwMode="auto">
              <a:xfrm>
                <a:off x="3698" y="186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3" name="Line 59"/>
              <p:cNvSpPr>
                <a:spLocks noChangeShapeType="1"/>
              </p:cNvSpPr>
              <p:nvPr/>
            </p:nvSpPr>
            <p:spPr bwMode="auto">
              <a:xfrm>
                <a:off x="3886" y="186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4" name="Line 60"/>
              <p:cNvSpPr>
                <a:spLocks noChangeShapeType="1"/>
              </p:cNvSpPr>
              <p:nvPr/>
            </p:nvSpPr>
            <p:spPr bwMode="auto">
              <a:xfrm>
                <a:off x="4062" y="1871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5" name="Line 61"/>
              <p:cNvSpPr>
                <a:spLocks noChangeShapeType="1"/>
              </p:cNvSpPr>
              <p:nvPr/>
            </p:nvSpPr>
            <p:spPr bwMode="auto">
              <a:xfrm>
                <a:off x="4218" y="186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6" name="Line 62"/>
              <p:cNvSpPr>
                <a:spLocks noChangeShapeType="1"/>
              </p:cNvSpPr>
              <p:nvPr/>
            </p:nvSpPr>
            <p:spPr bwMode="auto">
              <a:xfrm>
                <a:off x="4362" y="185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7" name="Text Box 63"/>
              <p:cNvSpPr txBox="1">
                <a:spLocks noChangeArrowheads="1"/>
              </p:cNvSpPr>
              <p:nvPr/>
            </p:nvSpPr>
            <p:spPr bwMode="auto">
              <a:xfrm>
                <a:off x="2990" y="1960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1</a:t>
                </a:r>
              </a:p>
            </p:txBody>
          </p:sp>
          <p:sp>
            <p:nvSpPr>
              <p:cNvPr id="148" name="Text Box 64"/>
              <p:cNvSpPr txBox="1">
                <a:spLocks noChangeArrowheads="1"/>
              </p:cNvSpPr>
              <p:nvPr/>
            </p:nvSpPr>
            <p:spPr bwMode="auto">
              <a:xfrm>
                <a:off x="3158" y="1960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2</a:t>
                </a:r>
              </a:p>
            </p:txBody>
          </p:sp>
          <p:sp>
            <p:nvSpPr>
              <p:cNvPr id="149" name="Text Box 65"/>
              <p:cNvSpPr txBox="1">
                <a:spLocks noChangeArrowheads="1"/>
              </p:cNvSpPr>
              <p:nvPr/>
            </p:nvSpPr>
            <p:spPr bwMode="auto">
              <a:xfrm>
                <a:off x="3350" y="1960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3</a:t>
                </a:r>
              </a:p>
            </p:txBody>
          </p:sp>
          <p:sp>
            <p:nvSpPr>
              <p:cNvPr id="150" name="Text Box 66"/>
              <p:cNvSpPr txBox="1">
                <a:spLocks noChangeArrowheads="1"/>
              </p:cNvSpPr>
              <p:nvPr/>
            </p:nvSpPr>
            <p:spPr bwMode="auto">
              <a:xfrm>
                <a:off x="3522" y="1960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4</a:t>
                </a:r>
              </a:p>
            </p:txBody>
          </p:sp>
          <p:sp>
            <p:nvSpPr>
              <p:cNvPr id="151" name="Text Box 67"/>
              <p:cNvSpPr txBox="1">
                <a:spLocks noChangeArrowheads="1"/>
              </p:cNvSpPr>
              <p:nvPr/>
            </p:nvSpPr>
            <p:spPr bwMode="auto">
              <a:xfrm>
                <a:off x="3710" y="1956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5</a:t>
                </a:r>
              </a:p>
            </p:txBody>
          </p:sp>
          <p:sp>
            <p:nvSpPr>
              <p:cNvPr id="152" name="Text Box 68"/>
              <p:cNvSpPr txBox="1">
                <a:spLocks noChangeArrowheads="1"/>
              </p:cNvSpPr>
              <p:nvPr/>
            </p:nvSpPr>
            <p:spPr bwMode="auto">
              <a:xfrm>
                <a:off x="3898" y="1956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6</a:t>
                </a:r>
              </a:p>
            </p:txBody>
          </p:sp>
          <p:sp>
            <p:nvSpPr>
              <p:cNvPr id="153" name="Text Box 69"/>
              <p:cNvSpPr txBox="1">
                <a:spLocks noChangeArrowheads="1"/>
              </p:cNvSpPr>
              <p:nvPr/>
            </p:nvSpPr>
            <p:spPr bwMode="auto">
              <a:xfrm>
                <a:off x="4062" y="1956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7</a:t>
                </a:r>
              </a:p>
            </p:txBody>
          </p:sp>
          <p:sp>
            <p:nvSpPr>
              <p:cNvPr id="154" name="Text Box 70"/>
              <p:cNvSpPr txBox="1">
                <a:spLocks noChangeArrowheads="1"/>
              </p:cNvSpPr>
              <p:nvPr/>
            </p:nvSpPr>
            <p:spPr bwMode="auto">
              <a:xfrm>
                <a:off x="4210" y="1956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8</a:t>
                </a:r>
              </a:p>
            </p:txBody>
          </p:sp>
          <p:sp>
            <p:nvSpPr>
              <p:cNvPr id="155" name="Text Box 71"/>
              <p:cNvSpPr txBox="1">
                <a:spLocks noChangeArrowheads="1"/>
              </p:cNvSpPr>
              <p:nvPr/>
            </p:nvSpPr>
            <p:spPr bwMode="auto">
              <a:xfrm>
                <a:off x="4354" y="1956"/>
                <a:ext cx="14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50">
                    <a:latin typeface="Arial" charset="0"/>
                  </a:rPr>
                  <a:t>9</a:t>
                </a:r>
              </a:p>
            </p:txBody>
          </p:sp>
          <p:sp>
            <p:nvSpPr>
              <p:cNvPr id="156" name="Freeform 72"/>
              <p:cNvSpPr>
                <a:spLocks/>
              </p:cNvSpPr>
              <p:nvPr/>
            </p:nvSpPr>
            <p:spPr bwMode="auto">
              <a:xfrm>
                <a:off x="2606" y="969"/>
                <a:ext cx="375" cy="969"/>
              </a:xfrm>
              <a:custGeom>
                <a:avLst/>
                <a:gdLst>
                  <a:gd name="T0" fmla="*/ 375 w 375"/>
                  <a:gd name="T1" fmla="*/ 0 h 969"/>
                  <a:gd name="T2" fmla="*/ 0 w 375"/>
                  <a:gd name="T3" fmla="*/ 485 h 969"/>
                  <a:gd name="T4" fmla="*/ 375 w 375"/>
                  <a:gd name="T5" fmla="*/ 969 h 969"/>
                  <a:gd name="T6" fmla="*/ 375 w 375"/>
                  <a:gd name="T7" fmla="*/ 0 h 9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5"/>
                  <a:gd name="T13" fmla="*/ 0 h 969"/>
                  <a:gd name="T14" fmla="*/ 375 w 375"/>
                  <a:gd name="T15" fmla="*/ 969 h 9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5" h="969">
                    <a:moveTo>
                      <a:pt x="375" y="0"/>
                    </a:moveTo>
                    <a:lnTo>
                      <a:pt x="0" y="485"/>
                    </a:lnTo>
                    <a:lnTo>
                      <a:pt x="375" y="969"/>
                    </a:lnTo>
                    <a:lnTo>
                      <a:pt x="37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57" name="Group 73"/>
            <p:cNvGrpSpPr>
              <a:grpSpLocks/>
            </p:cNvGrpSpPr>
            <p:nvPr/>
          </p:nvGrpSpPr>
          <p:grpSpPr bwMode="auto">
            <a:xfrm flipV="1">
              <a:off x="1039813" y="2238375"/>
              <a:ext cx="1666875" cy="2062163"/>
              <a:chOff x="1511" y="1371"/>
              <a:chExt cx="1050" cy="1299"/>
            </a:xfrm>
          </p:grpSpPr>
          <p:grpSp>
            <p:nvGrpSpPr>
              <p:cNvPr id="158" name="Group 74"/>
              <p:cNvGrpSpPr>
                <a:grpSpLocks/>
              </p:cNvGrpSpPr>
              <p:nvPr/>
            </p:nvGrpSpPr>
            <p:grpSpPr bwMode="auto">
              <a:xfrm>
                <a:off x="1511" y="1371"/>
                <a:ext cx="1050" cy="198"/>
                <a:chOff x="1614" y="1494"/>
                <a:chExt cx="1050" cy="198"/>
              </a:xfrm>
            </p:grpSpPr>
            <p:sp>
              <p:nvSpPr>
                <p:cNvPr id="160" name="Rectangle 75"/>
                <p:cNvSpPr>
                  <a:spLocks noChangeArrowheads="1"/>
                </p:cNvSpPr>
                <p:nvPr/>
              </p:nvSpPr>
              <p:spPr bwMode="auto">
                <a:xfrm>
                  <a:off x="2358" y="1500"/>
                  <a:ext cx="168" cy="17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161" name="Freeform 76"/>
                <p:cNvSpPr>
                  <a:spLocks/>
                </p:cNvSpPr>
                <p:nvPr/>
              </p:nvSpPr>
              <p:spPr bwMode="auto">
                <a:xfrm>
                  <a:off x="1614" y="1494"/>
                  <a:ext cx="896" cy="198"/>
                </a:xfrm>
                <a:custGeom>
                  <a:avLst/>
                  <a:gdLst>
                    <a:gd name="T0" fmla="*/ 18 w 896"/>
                    <a:gd name="T1" fmla="*/ 0 h 198"/>
                    <a:gd name="T2" fmla="*/ 0 w 896"/>
                    <a:gd name="T3" fmla="*/ 96 h 198"/>
                    <a:gd name="T4" fmla="*/ 18 w 896"/>
                    <a:gd name="T5" fmla="*/ 198 h 198"/>
                    <a:gd name="T6" fmla="*/ 774 w 896"/>
                    <a:gd name="T7" fmla="*/ 198 h 198"/>
                    <a:gd name="T8" fmla="*/ 750 w 896"/>
                    <a:gd name="T9" fmla="*/ 90 h 198"/>
                    <a:gd name="T10" fmla="*/ 774 w 896"/>
                    <a:gd name="T11" fmla="*/ 0 h 198"/>
                    <a:gd name="T12" fmla="*/ 18 w 896"/>
                    <a:gd name="T13" fmla="*/ 0 h 1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6"/>
                    <a:gd name="T22" fmla="*/ 0 h 198"/>
                    <a:gd name="T23" fmla="*/ 896 w 896"/>
                    <a:gd name="T24" fmla="*/ 198 h 1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6" h="198">
                      <a:moveTo>
                        <a:pt x="18" y="0"/>
                      </a:moveTo>
                      <a:lnTo>
                        <a:pt x="0" y="96"/>
                      </a:lnTo>
                      <a:lnTo>
                        <a:pt x="18" y="198"/>
                      </a:lnTo>
                      <a:lnTo>
                        <a:pt x="774" y="198"/>
                      </a:lnTo>
                      <a:cubicBezTo>
                        <a:pt x="896" y="180"/>
                        <a:pt x="750" y="123"/>
                        <a:pt x="750" y="90"/>
                      </a:cubicBezTo>
                      <a:cubicBezTo>
                        <a:pt x="750" y="57"/>
                        <a:pt x="896" y="15"/>
                        <a:pt x="774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chemeClr val="bg1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>
                    <a:defRPr/>
                  </a:pPr>
                  <a:endParaRPr lang="en-US" sz="2000">
                    <a:latin typeface="Times New Roman" pitchFamily="18" charset="0"/>
                    <a:ea typeface="+mn-ea"/>
                  </a:endParaRPr>
                </a:p>
              </p:txBody>
            </p:sp>
            <p:sp>
              <p:nvSpPr>
                <p:cNvPr id="162" name="Oval 77"/>
                <p:cNvSpPr>
                  <a:spLocks noChangeArrowheads="1"/>
                </p:cNvSpPr>
                <p:nvPr/>
              </p:nvSpPr>
              <p:spPr bwMode="auto">
                <a:xfrm>
                  <a:off x="2502" y="1506"/>
                  <a:ext cx="62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163" name="Line 78"/>
                <p:cNvSpPr>
                  <a:spLocks noChangeShapeType="1"/>
                </p:cNvSpPr>
                <p:nvPr/>
              </p:nvSpPr>
              <p:spPr bwMode="auto">
                <a:xfrm>
                  <a:off x="2526" y="1584"/>
                  <a:ext cx="1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1536" y="1563"/>
                <a:ext cx="1015" cy="1107"/>
              </a:xfrm>
              <a:custGeom>
                <a:avLst/>
                <a:gdLst>
                  <a:gd name="T0" fmla="*/ 1015 w 1015"/>
                  <a:gd name="T1" fmla="*/ 1107 h 1107"/>
                  <a:gd name="T2" fmla="*/ 0 w 1015"/>
                  <a:gd name="T3" fmla="*/ 0 h 1107"/>
                  <a:gd name="T4" fmla="*/ 905 w 1015"/>
                  <a:gd name="T5" fmla="*/ 0 h 1107"/>
                  <a:gd name="T6" fmla="*/ 1015 w 1015"/>
                  <a:gd name="T7" fmla="*/ 1107 h 1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5"/>
                  <a:gd name="T13" fmla="*/ 0 h 1107"/>
                  <a:gd name="T14" fmla="*/ 1015 w 1015"/>
                  <a:gd name="T15" fmla="*/ 1107 h 1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5" h="1107">
                    <a:moveTo>
                      <a:pt x="1015" y="1107"/>
                    </a:moveTo>
                    <a:lnTo>
                      <a:pt x="0" y="0"/>
                    </a:lnTo>
                    <a:lnTo>
                      <a:pt x="905" y="0"/>
                    </a:lnTo>
                    <a:lnTo>
                      <a:pt x="1015" y="110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 sz="2000"/>
              </a:p>
            </p:txBody>
          </p:sp>
        </p:grpSp>
        <p:grpSp>
          <p:nvGrpSpPr>
            <p:cNvPr id="164" name="Group 326"/>
            <p:cNvGrpSpPr>
              <a:grpSpLocks/>
            </p:cNvGrpSpPr>
            <p:nvPr/>
          </p:nvGrpSpPr>
          <p:grpSpPr bwMode="auto">
            <a:xfrm>
              <a:off x="560388" y="1928813"/>
              <a:ext cx="609600" cy="609600"/>
              <a:chOff x="-44" y="1473"/>
              <a:chExt cx="981" cy="1105"/>
            </a:xfrm>
          </p:grpSpPr>
          <p:pic>
            <p:nvPicPr>
              <p:cNvPr id="165" name="Picture 3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" name="Freeform 3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</p:grpSp>
      <p:sp>
        <p:nvSpPr>
          <p:cNvPr id="168" name="TextBox 167"/>
          <p:cNvSpPr txBox="1"/>
          <p:nvPr/>
        </p:nvSpPr>
        <p:spPr>
          <a:xfrm>
            <a:off x="726980" y="5627366"/>
            <a:ext cx="25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Magnetic shielding “tube” reduces noise dramatically</a:t>
            </a:r>
          </a:p>
        </p:txBody>
      </p:sp>
      <p:cxnSp>
        <p:nvCxnSpPr>
          <p:cNvPr id="170" name="Straight Arrow Connector 169"/>
          <p:cNvCxnSpPr>
            <a:stCxn id="168" idx="0"/>
          </p:cNvCxnSpPr>
          <p:nvPr/>
        </p:nvCxnSpPr>
        <p:spPr>
          <a:xfrm flipV="1">
            <a:off x="1995076" y="4866930"/>
            <a:ext cx="498525" cy="7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59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We’ll use Canvas for assignments, announcements, lecture slides.</a:t>
            </a:r>
          </a:p>
          <a:p>
            <a:r>
              <a:rPr lang="en-US" sz="3200" dirty="0"/>
              <a:t>I will post two videos on Panopto per week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 will record new videos, but last year's lectures are already on YouTube.</a:t>
            </a:r>
          </a:p>
          <a:p>
            <a:r>
              <a:rPr lang="en-US" dirty="0"/>
              <a:t>Reading assignments will also be posted.</a:t>
            </a:r>
            <a:endParaRPr lang="en-US" sz="3200" dirty="0"/>
          </a:p>
          <a:p>
            <a:r>
              <a:rPr lang="en-US" dirty="0"/>
              <a:t>Ask asynchronous questions on Piazza (not by email):</a:t>
            </a:r>
          </a:p>
          <a:p>
            <a:pPr lvl="1"/>
            <a:r>
              <a:rPr lang="en-US" dirty="0">
                <a:hlinkClick r:id="rId2"/>
              </a:rPr>
              <a:t>https://piazza.com/class/kels8h2i9pi2nv</a:t>
            </a:r>
            <a:endParaRPr lang="en-US" dirty="0"/>
          </a:p>
          <a:p>
            <a:r>
              <a:rPr lang="en-US" dirty="0"/>
              <a:t>Teaching staff and office hours will be finalized/announced soon.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57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9" y="1626105"/>
            <a:ext cx="2707342" cy="2707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wired/guided media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Twisted Pair (Cat5e, Cat6)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32475" y="3845858"/>
            <a:ext cx="5765101" cy="2880405"/>
          </a:xfrm>
        </p:spPr>
        <p:txBody>
          <a:bodyPr/>
          <a:lstStyle/>
          <a:p>
            <a:r>
              <a:rPr lang="en-US" dirty="0"/>
              <a:t>Up to 10Gbps over short distances.</a:t>
            </a:r>
          </a:p>
          <a:p>
            <a:r>
              <a:rPr lang="en-US" dirty="0"/>
              <a:t>Signals are transmitted electrically.</a:t>
            </a:r>
          </a:p>
          <a:p>
            <a:r>
              <a:rPr lang="en-US" dirty="0"/>
              <a:t>Cheap and easy to install.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Fiber Optic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1" y="3845857"/>
            <a:ext cx="5807988" cy="28804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 to 100Gbps over long distances.</a:t>
            </a:r>
          </a:p>
          <a:p>
            <a:r>
              <a:rPr lang="en-US" dirty="0"/>
              <a:t>Signals encoded as pulses of light.</a:t>
            </a:r>
          </a:p>
          <a:p>
            <a:r>
              <a:rPr lang="en-US" dirty="0"/>
              <a:t>Immune to electromagnetic interference.</a:t>
            </a:r>
          </a:p>
          <a:p>
            <a:r>
              <a:rPr lang="en-US" dirty="0"/>
              <a:t>More expensive.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28" y="1673817"/>
            <a:ext cx="2172040" cy="2172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2799" y="366656"/>
            <a:ext cx="3479201" cy="3479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09" y="1794723"/>
            <a:ext cx="2266586" cy="12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34" y="3944319"/>
            <a:ext cx="3715266" cy="2474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is a wireless/unguided medium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179975" cy="5594888"/>
          </a:xfrm>
        </p:spPr>
        <p:txBody>
          <a:bodyPr/>
          <a:lstStyle/>
          <a:p>
            <a:r>
              <a:rPr lang="en-US" dirty="0"/>
              <a:t>Signal flows through open space</a:t>
            </a:r>
          </a:p>
          <a:p>
            <a:r>
              <a:rPr lang="en-US" dirty="0"/>
              <a:t>(+) No need to wire-up every device</a:t>
            </a:r>
          </a:p>
          <a:p>
            <a:r>
              <a:rPr lang="en-US" dirty="0"/>
              <a:t>(-) Lots of noise, interference, and competition for the spectrum.</a:t>
            </a:r>
          </a:p>
          <a:p>
            <a:r>
              <a:rPr lang="en-US" dirty="0"/>
              <a:t>Objects can block/reflect signal</a:t>
            </a:r>
          </a:p>
          <a:p>
            <a:r>
              <a:rPr lang="en-US" dirty="0"/>
              <a:t>Signal’s power is proportional to the square root of distance</a:t>
            </a:r>
          </a:p>
          <a:p>
            <a:r>
              <a:rPr lang="en-US" dirty="0"/>
              <a:t>FCC licenses different frequency bands in the U.S.</a:t>
            </a:r>
            <a:br>
              <a:rPr lang="en-US" dirty="0"/>
            </a:br>
            <a:r>
              <a:rPr lang="en-US" dirty="0"/>
              <a:t>to reduce interference between competing devices</a:t>
            </a:r>
          </a:p>
          <a:p>
            <a:r>
              <a:rPr lang="en-US" dirty="0"/>
              <a:t>Includes: </a:t>
            </a:r>
            <a:r>
              <a:rPr lang="en-US" dirty="0" err="1"/>
              <a:t>WiFi</a:t>
            </a:r>
            <a:r>
              <a:rPr lang="en-US" dirty="0"/>
              <a:t>, Cellular, Satellite</a:t>
            </a:r>
          </a:p>
          <a:p>
            <a:r>
              <a:rPr lang="en-US" dirty="0"/>
              <a:t>Why is </a:t>
            </a:r>
            <a:r>
              <a:rPr lang="en-US" dirty="0" err="1"/>
              <a:t>WiFi</a:t>
            </a:r>
            <a:r>
              <a:rPr lang="en-US" dirty="0"/>
              <a:t> range much smaller than Cellular?</a:t>
            </a:r>
          </a:p>
          <a:p>
            <a:pPr lvl="1"/>
            <a:r>
              <a:rPr lang="en-US" dirty="0"/>
              <a:t>Higher Freq., Lower </a:t>
            </a:r>
            <a:r>
              <a:rPr lang="en-US" dirty="0" err="1"/>
              <a:t>xmit</a:t>
            </a:r>
            <a:r>
              <a:rPr lang="en-US" dirty="0"/>
              <a:t> power, Noise in unlicensed band, 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9C43CC-4EC4-BF4D-A5C4-AA40D8510285}"/>
              </a:ext>
            </a:extLst>
          </p:cNvPr>
          <p:cNvGrpSpPr/>
          <p:nvPr/>
        </p:nvGrpSpPr>
        <p:grpSpPr>
          <a:xfrm>
            <a:off x="9259812" y="5695907"/>
            <a:ext cx="929898" cy="884264"/>
            <a:chOff x="10763181" y="2345404"/>
            <a:chExt cx="1139517" cy="1083596"/>
          </a:xfrm>
        </p:grpSpPr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ADA780F1-13DC-1D4C-ACA8-061CEBDBE400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A072E0E1-9DFD-F340-BE75-1FDAD061AD2F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4A41F9-AE96-6B4D-8696-08DA716F8B4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6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at the network core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0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Switching was used in the PSTN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56447"/>
            <a:ext cx="7078623" cy="5585316"/>
          </a:xfrm>
        </p:spPr>
        <p:txBody>
          <a:bodyPr/>
          <a:lstStyle/>
          <a:p>
            <a:r>
              <a:rPr lang="en-US" dirty="0"/>
              <a:t>If two people wanted to talk, a </a:t>
            </a:r>
            <a:r>
              <a:rPr lang="en-US" dirty="0">
                <a:solidFill>
                  <a:schemeClr val="accent6"/>
                </a:solidFill>
              </a:rPr>
              <a:t>dedicated</a:t>
            </a:r>
            <a:r>
              <a:rPr lang="en-US" dirty="0"/>
              <a:t> electrical path (circuit) is established.</a:t>
            </a:r>
          </a:p>
          <a:p>
            <a:r>
              <a:rPr lang="en-US" dirty="0"/>
              <a:t>The circuit remains dedicated to the call until the parties hang up.</a:t>
            </a:r>
          </a:p>
          <a:p>
            <a:r>
              <a:rPr lang="en-US" dirty="0"/>
              <a:t>(+) Performance is guaranteed.</a:t>
            </a:r>
          </a:p>
          <a:p>
            <a:pPr lvl="1"/>
            <a:r>
              <a:rPr lang="en-US" dirty="0"/>
              <a:t>Competing calls will not interrupt yours.</a:t>
            </a:r>
          </a:p>
          <a:p>
            <a:r>
              <a:rPr lang="en-US" dirty="0"/>
              <a:t>(-) You may have to wait for a free link before establishing a call. (</a:t>
            </a:r>
            <a:r>
              <a:rPr lang="en-US" i="1" dirty="0"/>
              <a:t>Congestion</a:t>
            </a:r>
            <a:r>
              <a:rPr lang="en-US" dirty="0"/>
              <a:t> tone)</a:t>
            </a:r>
          </a:p>
          <a:p>
            <a:r>
              <a:rPr lang="en-US" dirty="0">
                <a:solidFill>
                  <a:srgbClr val="C00000"/>
                </a:solidFill>
              </a:rPr>
              <a:t>(-) It’s wasteful because there is much </a:t>
            </a:r>
            <a:r>
              <a:rPr lang="en-US" b="1" dirty="0">
                <a:solidFill>
                  <a:srgbClr val="C00000"/>
                </a:solidFill>
              </a:rPr>
              <a:t>silence</a:t>
            </a:r>
            <a:r>
              <a:rPr lang="en-US" dirty="0">
                <a:solidFill>
                  <a:srgbClr val="C00000"/>
                </a:solidFill>
              </a:rPr>
              <a:t> during a call</a:t>
            </a:r>
          </a:p>
          <a:p>
            <a:pPr lvl="1"/>
            <a:r>
              <a:rPr lang="en-US" dirty="0"/>
              <a:t>Both parties rarely talk simultaneously.</a:t>
            </a:r>
          </a:p>
        </p:txBody>
      </p:sp>
      <p:grpSp>
        <p:nvGrpSpPr>
          <p:cNvPr id="4" name="Group 360"/>
          <p:cNvGrpSpPr>
            <a:grpSpLocks/>
          </p:cNvGrpSpPr>
          <p:nvPr/>
        </p:nvGrpSpPr>
        <p:grpSpPr bwMode="auto">
          <a:xfrm>
            <a:off x="7635782" y="1434260"/>
            <a:ext cx="4100512" cy="3176588"/>
            <a:chOff x="1905964" y="1675341"/>
            <a:chExt cx="5333036" cy="4344351"/>
          </a:xfrm>
        </p:grpSpPr>
        <p:grpSp>
          <p:nvGrpSpPr>
            <p:cNvPr id="6" name="Group 142"/>
            <p:cNvGrpSpPr>
              <a:grpSpLocks/>
            </p:cNvGrpSpPr>
            <p:nvPr/>
          </p:nvGrpSpPr>
          <p:grpSpPr bwMode="auto">
            <a:xfrm>
              <a:off x="2514600" y="2438400"/>
              <a:ext cx="990600" cy="533400"/>
              <a:chOff x="2356" y="1300"/>
              <a:chExt cx="555" cy="194"/>
            </a:xfrm>
          </p:grpSpPr>
          <p:sp>
            <p:nvSpPr>
              <p:cNvPr id="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78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81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506081" y="2591541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6081" y="2667529"/>
              <a:ext cx="1750838" cy="75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6081" y="2743518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6081" y="2819505"/>
              <a:ext cx="1750838" cy="75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" name="Group 142"/>
            <p:cNvGrpSpPr>
              <a:grpSpLocks/>
            </p:cNvGrpSpPr>
            <p:nvPr/>
          </p:nvGrpSpPr>
          <p:grpSpPr bwMode="auto">
            <a:xfrm>
              <a:off x="5257800" y="2438400"/>
              <a:ext cx="990600" cy="533400"/>
              <a:chOff x="2356" y="1300"/>
              <a:chExt cx="555" cy="194"/>
            </a:xfrm>
          </p:grpSpPr>
          <p:sp>
            <p:nvSpPr>
              <p:cNvPr id="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68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1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42"/>
            <p:cNvGrpSpPr>
              <a:grpSpLocks/>
            </p:cNvGrpSpPr>
            <p:nvPr/>
          </p:nvGrpSpPr>
          <p:grpSpPr bwMode="auto">
            <a:xfrm>
              <a:off x="2590800" y="4724400"/>
              <a:ext cx="990600" cy="533400"/>
              <a:chOff x="2356" y="1300"/>
              <a:chExt cx="555" cy="194"/>
            </a:xfrm>
          </p:grpSpPr>
          <p:sp>
            <p:nvSpPr>
              <p:cNvPr id="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60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3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2"/>
            <p:cNvGrpSpPr>
              <a:grpSpLocks/>
            </p:cNvGrpSpPr>
            <p:nvPr/>
          </p:nvGrpSpPr>
          <p:grpSpPr bwMode="auto">
            <a:xfrm>
              <a:off x="5334000" y="4724400"/>
              <a:ext cx="990600" cy="533400"/>
              <a:chOff x="2356" y="1300"/>
              <a:chExt cx="555" cy="194"/>
            </a:xfrm>
          </p:grpSpPr>
          <p:sp>
            <p:nvSpPr>
              <p:cNvPr id="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charset="0"/>
                </a:endParaRPr>
              </a:p>
            </p:txBody>
          </p:sp>
          <p:grpSp>
            <p:nvGrpSpPr>
              <p:cNvPr id="52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55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5"/>
            <p:cNvGrpSpPr>
              <a:grpSpLocks/>
            </p:cNvGrpSpPr>
            <p:nvPr/>
          </p:nvGrpSpPr>
          <p:grpSpPr bwMode="auto">
            <a:xfrm rot="5400000">
              <a:off x="2171700" y="3695700"/>
              <a:ext cx="1752600" cy="304800"/>
              <a:chOff x="4876800" y="1143000"/>
              <a:chExt cx="1752600" cy="3048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869967" y="1159406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869968" y="1235798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69967" y="1312191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869968" y="1388584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3581400" y="4876800"/>
              <a:ext cx="1752600" cy="304800"/>
              <a:chOff x="4876800" y="1143000"/>
              <a:chExt cx="1752600" cy="304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875809" y="1143899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875809" y="1219887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875809" y="1295875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875809" y="1371863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 rot="5400000">
              <a:off x="5030222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4953830" y="3809320"/>
              <a:ext cx="1752070" cy="76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4877436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4801044" y="3809320"/>
              <a:ext cx="1752070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3198033">
              <a:off x="2060570" y="2095244"/>
              <a:ext cx="894489" cy="7639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3198033">
              <a:off x="6023752" y="5524481"/>
              <a:ext cx="892319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2607857" y="2038817"/>
              <a:ext cx="762052" cy="35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124704" y="1905295"/>
              <a:ext cx="607905" cy="456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905964" y="2667529"/>
              <a:ext cx="609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05964" y="4877698"/>
              <a:ext cx="687534" cy="15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078" y="4343610"/>
              <a:ext cx="60081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056684" y="5214218"/>
              <a:ext cx="679276" cy="425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2476548" y="5525311"/>
              <a:ext cx="686064" cy="150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6324353" y="5029674"/>
              <a:ext cx="9146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5541749" y="5542658"/>
              <a:ext cx="762052" cy="19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19459" y="5524278"/>
              <a:ext cx="686064" cy="15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351799" y="2038817"/>
              <a:ext cx="762052" cy="35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944210" y="1828073"/>
              <a:ext cx="683893" cy="534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 rot="1015003">
              <a:off x="2715314" y="2550290"/>
              <a:ext cx="782508" cy="80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465437" flipV="1">
              <a:off x="5595525" y="4955857"/>
              <a:ext cx="679276" cy="78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177866" flipV="1">
              <a:off x="5238338" y="2804308"/>
              <a:ext cx="497584" cy="95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0" y="886976"/>
            <a:ext cx="866067" cy="86606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73" y="4175133"/>
            <a:ext cx="866067" cy="866067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7414240" y="5509504"/>
            <a:ext cx="447454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An “all or nothing” approach.  Service does not </a:t>
            </a:r>
            <a:r>
              <a:rPr lang="en-US" sz="2000" b="1" dirty="0"/>
              <a:t>degrade</a:t>
            </a:r>
            <a:r>
              <a:rPr lang="en-US" sz="2000" dirty="0"/>
              <a:t> gracefully when network is crowded, but this is good for telephony.</a:t>
            </a:r>
          </a:p>
        </p:txBody>
      </p:sp>
      <p:sp>
        <p:nvSpPr>
          <p:cNvPr id="89" name="Rounded Rectangular Callout 88"/>
          <p:cNvSpPr/>
          <p:nvPr/>
        </p:nvSpPr>
        <p:spPr>
          <a:xfrm>
            <a:off x="6677459" y="2498093"/>
            <a:ext cx="3753812" cy="1809913"/>
          </a:xfrm>
          <a:prstGeom prst="wedgeRoundRectCallout">
            <a:avLst>
              <a:gd name="adj1" fmla="val 97761"/>
              <a:gd name="adj2" fmla="val -564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Survey: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Who has a land line phone?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From telco or cable provider?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Parents have a land line?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/>
              <a:t>Grandparents?</a:t>
            </a:r>
          </a:p>
        </p:txBody>
      </p:sp>
    </p:spTree>
    <p:extLst>
      <p:ext uri="{BB962C8B-B14F-4D97-AF65-F5344CB8AC3E}">
        <p14:creationId xmlns:p14="http://schemas.microsoft.com/office/powerpoint/2010/main" val="19656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Circuit switched backbone links are multiplexed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literally use a reserved electrical path (wire) for each call.</a:t>
            </a:r>
          </a:p>
          <a:p>
            <a:r>
              <a:rPr lang="en-US" dirty="0"/>
              <a:t>Reserve a channel</a:t>
            </a:r>
            <a:br>
              <a:rPr lang="en-US" dirty="0"/>
            </a:br>
            <a:r>
              <a:rPr lang="en-US" dirty="0"/>
              <a:t>on a multiplexed</a:t>
            </a:r>
            <a:br>
              <a:rPr lang="en-US" dirty="0"/>
            </a:br>
            <a:r>
              <a:rPr lang="en-US" dirty="0"/>
              <a:t>(shared) link.</a:t>
            </a:r>
          </a:p>
          <a:p>
            <a:r>
              <a:rPr lang="en-US" dirty="0"/>
              <a:t>Allows one link</a:t>
            </a:r>
            <a:br>
              <a:rPr lang="en-US" dirty="0"/>
            </a:br>
            <a:r>
              <a:rPr lang="en-US" dirty="0"/>
              <a:t>to support many</a:t>
            </a:r>
            <a:br>
              <a:rPr lang="en-US" dirty="0"/>
            </a:br>
            <a:r>
              <a:rPr lang="en-US" dirty="0"/>
              <a:t>simultaneous</a:t>
            </a:r>
            <a:br>
              <a:rPr lang="en-US" dirty="0"/>
            </a:br>
            <a:r>
              <a:rPr lang="en-US" dirty="0"/>
              <a:t>channels (calls).</a:t>
            </a:r>
          </a:p>
          <a:p>
            <a:r>
              <a:rPr lang="en-US" dirty="0"/>
              <a:t>Covered in Chapter 6.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4204910" y="2045167"/>
            <a:ext cx="7697788" cy="4683123"/>
            <a:chOff x="3070412" y="4303363"/>
            <a:chExt cx="7697788" cy="4683123"/>
          </a:xfrm>
        </p:grpSpPr>
        <p:grpSp>
          <p:nvGrpSpPr>
            <p:cNvPr id="99" name="Group 3"/>
            <p:cNvGrpSpPr>
              <a:grpSpLocks/>
            </p:cNvGrpSpPr>
            <p:nvPr/>
          </p:nvGrpSpPr>
          <p:grpSpPr bwMode="auto">
            <a:xfrm>
              <a:off x="3083112" y="4303363"/>
              <a:ext cx="7239000" cy="2443163"/>
              <a:chOff x="288" y="1007"/>
              <a:chExt cx="4560" cy="1539"/>
            </a:xfrm>
          </p:grpSpPr>
          <p:sp>
            <p:nvSpPr>
              <p:cNvPr id="100" name="Text Box 4"/>
              <p:cNvSpPr txBox="1">
                <a:spLocks noChangeArrowheads="1"/>
              </p:cNvSpPr>
              <p:nvPr/>
            </p:nvSpPr>
            <p:spPr bwMode="auto">
              <a:xfrm>
                <a:off x="288" y="1007"/>
                <a:ext cx="276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 dirty="0">
                    <a:latin typeface="+mn-lt"/>
                  </a:rPr>
                  <a:t>Frequency division multiplexing (FDM) </a:t>
                </a:r>
                <a:endParaRPr lang="fr-FR" altLang="en-US" sz="2400" i="1" dirty="0">
                  <a:latin typeface="+mn-lt"/>
                </a:endParaRPr>
              </a:p>
            </p:txBody>
          </p:sp>
          <p:grpSp>
            <p:nvGrpSpPr>
              <p:cNvPr id="101" name="Group 5"/>
              <p:cNvGrpSpPr>
                <a:grpSpLocks/>
              </p:cNvGrpSpPr>
              <p:nvPr/>
            </p:nvGrpSpPr>
            <p:grpSpPr bwMode="auto">
              <a:xfrm>
                <a:off x="720" y="1392"/>
                <a:ext cx="4128" cy="1154"/>
                <a:chOff x="720" y="1392"/>
                <a:chExt cx="4128" cy="1154"/>
              </a:xfrm>
            </p:grpSpPr>
            <p:sp>
              <p:nvSpPr>
                <p:cNvPr id="10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728" y="1392"/>
                  <a:ext cx="0" cy="8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20" y="1680"/>
                  <a:ext cx="85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latin typeface="+mn-lt"/>
                    </a:rPr>
                    <a:t>frequency</a:t>
                  </a:r>
                  <a:endParaRPr lang="fr-FR" altLang="en-US" sz="2400">
                    <a:latin typeface="+mn-lt"/>
                  </a:endParaRPr>
                </a:p>
              </p:txBody>
            </p:sp>
            <p:sp>
              <p:nvSpPr>
                <p:cNvPr id="104" name="Line 8"/>
                <p:cNvSpPr>
                  <a:spLocks noChangeShapeType="1"/>
                </p:cNvSpPr>
                <p:nvPr/>
              </p:nvSpPr>
              <p:spPr bwMode="auto">
                <a:xfrm>
                  <a:off x="1728" y="2208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48" y="2255"/>
                  <a:ext cx="44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>
                      <a:latin typeface="+mn-lt"/>
                    </a:rPr>
                    <a:t>time</a:t>
                  </a:r>
                  <a:endParaRPr lang="fr-FR" altLang="en-US" sz="2400">
                    <a:latin typeface="+mn-lt"/>
                  </a:endParaRPr>
                </a:p>
              </p:txBody>
            </p:sp>
            <p:sp>
              <p:nvSpPr>
                <p:cNvPr id="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1776" y="1584"/>
                  <a:ext cx="2880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65000"/>
                    <a:buFont typeface="Wingdings" charset="2"/>
                    <a:buChar char="v"/>
                    <a:defRPr sz="2800">
                      <a:solidFill>
                        <a:schemeClr val="tx1"/>
                      </a:solidFill>
                      <a:latin typeface="Gill Sans MT" charset="0"/>
                      <a:ea typeface="ＭＳ Ｐゴシック" charset="-128"/>
                      <a:cs typeface="Arial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Wingdings" charset="2"/>
                    <a:buChar char="§"/>
                    <a:defRPr sz="2400">
                      <a:solidFill>
                        <a:schemeClr val="tx1"/>
                      </a:solidFill>
                      <a:latin typeface="Gill Sans MT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Arial" charset="0"/>
                      <a:cs typeface="Arial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</p:grpSp>
        <p:sp>
          <p:nvSpPr>
            <p:cNvPr id="107" name="Rectangle 11"/>
            <p:cNvSpPr>
              <a:spLocks noChangeArrowheads="1"/>
            </p:cNvSpPr>
            <p:nvPr/>
          </p:nvSpPr>
          <p:spPr bwMode="auto">
            <a:xfrm>
              <a:off x="5432612" y="5232050"/>
              <a:ext cx="4572000" cy="2286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08" name="Rectangle 12"/>
            <p:cNvSpPr>
              <a:spLocks noChangeArrowheads="1"/>
            </p:cNvSpPr>
            <p:nvPr/>
          </p:nvSpPr>
          <p:spPr bwMode="auto">
            <a:xfrm>
              <a:off x="5432612" y="5460650"/>
              <a:ext cx="4572000" cy="2286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09" name="Rectangle 13"/>
            <p:cNvSpPr>
              <a:spLocks noChangeArrowheads="1"/>
            </p:cNvSpPr>
            <p:nvPr/>
          </p:nvSpPr>
          <p:spPr bwMode="auto">
            <a:xfrm>
              <a:off x="5432612" y="5689250"/>
              <a:ext cx="4572000" cy="228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10" name="Rectangle 14"/>
            <p:cNvSpPr>
              <a:spLocks noChangeArrowheads="1"/>
            </p:cNvSpPr>
            <p:nvPr/>
          </p:nvSpPr>
          <p:spPr bwMode="auto">
            <a:xfrm>
              <a:off x="5432612" y="5917850"/>
              <a:ext cx="4572000" cy="2286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2"/>
                <a:buChar char="v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  <a:cs typeface="Arial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Gill Sans MT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  <p:grpSp>
          <p:nvGrpSpPr>
            <p:cNvPr id="111" name="Group 15"/>
            <p:cNvGrpSpPr>
              <a:grpSpLocks/>
            </p:cNvGrpSpPr>
            <p:nvPr/>
          </p:nvGrpSpPr>
          <p:grpSpPr bwMode="auto">
            <a:xfrm>
              <a:off x="3070412" y="6465537"/>
              <a:ext cx="7239000" cy="2520949"/>
              <a:chOff x="288" y="2543"/>
              <a:chExt cx="4560" cy="1588"/>
            </a:xfrm>
          </p:grpSpPr>
          <p:sp>
            <p:nvSpPr>
              <p:cNvPr id="112" name="Text Box 16"/>
              <p:cNvSpPr txBox="1">
                <a:spLocks noChangeArrowheads="1"/>
              </p:cNvSpPr>
              <p:nvPr/>
            </p:nvSpPr>
            <p:spPr bwMode="auto">
              <a:xfrm>
                <a:off x="288" y="2543"/>
                <a:ext cx="24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 dirty="0">
                    <a:latin typeface="+mn-lt"/>
                  </a:rPr>
                  <a:t>Time division multiplexing (TDM)</a:t>
                </a:r>
                <a:endParaRPr lang="fr-FR" altLang="en-US" sz="2400" i="1" dirty="0">
                  <a:latin typeface="+mn-lt"/>
                </a:endParaRPr>
              </a:p>
            </p:txBody>
          </p:sp>
          <p:sp>
            <p:nvSpPr>
              <p:cNvPr id="113" name="Line 17"/>
              <p:cNvSpPr>
                <a:spLocks noChangeShapeType="1"/>
              </p:cNvSpPr>
              <p:nvPr/>
            </p:nvSpPr>
            <p:spPr bwMode="auto">
              <a:xfrm flipV="1">
                <a:off x="1728" y="2977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720" y="3265"/>
                <a:ext cx="85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+mn-lt"/>
                  </a:rPr>
                  <a:t>frequency</a:t>
                </a:r>
                <a:endParaRPr lang="fr-FR" altLang="en-US" sz="2400">
                  <a:latin typeface="+mn-lt"/>
                </a:endParaRPr>
              </a:p>
            </p:txBody>
          </p:sp>
          <p:sp>
            <p:nvSpPr>
              <p:cNvPr id="115" name="Line 19"/>
              <p:cNvSpPr>
                <a:spLocks noChangeShapeType="1"/>
              </p:cNvSpPr>
              <p:nvPr/>
            </p:nvSpPr>
            <p:spPr bwMode="auto">
              <a:xfrm>
                <a:off x="1728" y="3793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Text Box 20"/>
              <p:cNvSpPr txBox="1">
                <a:spLocks noChangeArrowheads="1"/>
              </p:cNvSpPr>
              <p:nvPr/>
            </p:nvSpPr>
            <p:spPr bwMode="auto">
              <a:xfrm>
                <a:off x="3048" y="3840"/>
                <a:ext cx="4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+mn-lt"/>
                  </a:rPr>
                  <a:t>time</a:t>
                </a:r>
                <a:endParaRPr lang="fr-FR" altLang="en-US" sz="2400">
                  <a:latin typeface="+mn-lt"/>
                </a:endParaRPr>
              </a:p>
            </p:txBody>
          </p:sp>
          <p:sp>
            <p:nvSpPr>
              <p:cNvPr id="117" name="Rectangle 21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18" name="Group 22"/>
            <p:cNvGrpSpPr>
              <a:grpSpLocks/>
            </p:cNvGrpSpPr>
            <p:nvPr/>
          </p:nvGrpSpPr>
          <p:grpSpPr bwMode="auto">
            <a:xfrm>
              <a:off x="5432612" y="7457725"/>
              <a:ext cx="3886200" cy="914400"/>
              <a:chOff x="1776" y="3168"/>
              <a:chExt cx="2448" cy="576"/>
            </a:xfrm>
          </p:grpSpPr>
          <p:sp>
            <p:nvSpPr>
              <p:cNvPr id="119" name="Rectangle 23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0" name="Rectangle 24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1" name="Rectangle 25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2" name="Rectangle 26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3" name="Rectangle 27"/>
              <p:cNvSpPr>
                <a:spLocks noChangeArrowheads="1"/>
              </p:cNvSpPr>
              <p:nvPr/>
            </p:nvSpPr>
            <p:spPr bwMode="auto">
              <a:xfrm>
                <a:off x="4080" y="3168"/>
                <a:ext cx="144" cy="576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24" name="Group 28"/>
            <p:cNvGrpSpPr>
              <a:grpSpLocks/>
            </p:cNvGrpSpPr>
            <p:nvPr/>
          </p:nvGrpSpPr>
          <p:grpSpPr bwMode="auto">
            <a:xfrm>
              <a:off x="5661212" y="7457725"/>
              <a:ext cx="3886200" cy="914400"/>
              <a:chOff x="1920" y="3168"/>
              <a:chExt cx="2448" cy="576"/>
            </a:xfrm>
          </p:grpSpPr>
          <p:sp>
            <p:nvSpPr>
              <p:cNvPr id="125" name="Rectangle 29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6" name="Rectangle 30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7" name="Rectangle 31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8" name="Rectangle 32"/>
              <p:cNvSpPr>
                <a:spLocks noChangeArrowheads="1"/>
              </p:cNvSpPr>
              <p:nvPr/>
            </p:nvSpPr>
            <p:spPr bwMode="auto">
              <a:xfrm>
                <a:off x="3648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9" name="Rectangle 33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144" cy="576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30" name="Group 34"/>
            <p:cNvGrpSpPr>
              <a:grpSpLocks/>
            </p:cNvGrpSpPr>
            <p:nvPr/>
          </p:nvGrpSpPr>
          <p:grpSpPr bwMode="auto">
            <a:xfrm>
              <a:off x="5889812" y="7457725"/>
              <a:ext cx="3886200" cy="914400"/>
              <a:chOff x="2064" y="3168"/>
              <a:chExt cx="2448" cy="576"/>
            </a:xfrm>
          </p:grpSpPr>
          <p:sp>
            <p:nvSpPr>
              <p:cNvPr id="131" name="Rectangle 35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32" name="Rectangle 36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33" name="Rectangle 37"/>
              <p:cNvSpPr>
                <a:spLocks noChangeArrowheads="1"/>
              </p:cNvSpPr>
              <p:nvPr/>
            </p:nvSpPr>
            <p:spPr bwMode="auto">
              <a:xfrm>
                <a:off x="3216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34" name="Rectangle 38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35" name="Rectangle 39"/>
              <p:cNvSpPr>
                <a:spLocks noChangeArrowheads="1"/>
              </p:cNvSpPr>
              <p:nvPr/>
            </p:nvSpPr>
            <p:spPr bwMode="auto">
              <a:xfrm>
                <a:off x="4368" y="3168"/>
                <a:ext cx="144" cy="5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36" name="Group 40"/>
            <p:cNvGrpSpPr>
              <a:grpSpLocks/>
            </p:cNvGrpSpPr>
            <p:nvPr/>
          </p:nvGrpSpPr>
          <p:grpSpPr bwMode="auto">
            <a:xfrm>
              <a:off x="6118412" y="7457725"/>
              <a:ext cx="3886200" cy="914400"/>
              <a:chOff x="2208" y="3168"/>
              <a:chExt cx="2448" cy="576"/>
            </a:xfrm>
          </p:grpSpPr>
          <p:sp>
            <p:nvSpPr>
              <p:cNvPr id="137" name="Rectangle 41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38" name="Rectangle 42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>
                <a:off x="3360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40" name="Rectangle 44"/>
              <p:cNvSpPr>
                <a:spLocks noChangeArrowheads="1"/>
              </p:cNvSpPr>
              <p:nvPr/>
            </p:nvSpPr>
            <p:spPr bwMode="auto">
              <a:xfrm>
                <a:off x="3936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41" name="Rectangle 45"/>
              <p:cNvSpPr>
                <a:spLocks noChangeArrowheads="1"/>
              </p:cNvSpPr>
              <p:nvPr/>
            </p:nvSpPr>
            <p:spPr bwMode="auto">
              <a:xfrm>
                <a:off x="4512" y="3168"/>
                <a:ext cx="144" cy="57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42" name="Group 46"/>
            <p:cNvGrpSpPr>
              <a:grpSpLocks/>
            </p:cNvGrpSpPr>
            <p:nvPr/>
          </p:nvGrpSpPr>
          <p:grpSpPr bwMode="auto">
            <a:xfrm>
              <a:off x="5432612" y="5460650"/>
              <a:ext cx="4572000" cy="457200"/>
              <a:chOff x="1776" y="1728"/>
              <a:chExt cx="2880" cy="288"/>
            </a:xfrm>
          </p:grpSpPr>
          <p:sp>
            <p:nvSpPr>
              <p:cNvPr id="143" name="Line 47"/>
              <p:cNvSpPr>
                <a:spLocks noChangeShapeType="1"/>
              </p:cNvSpPr>
              <p:nvPr/>
            </p:nvSpPr>
            <p:spPr bwMode="auto">
              <a:xfrm flipV="1">
                <a:off x="1776" y="172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8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49"/>
              <p:cNvSpPr>
                <a:spLocks noChangeShapeType="1"/>
              </p:cNvSpPr>
              <p:nvPr/>
            </p:nvSpPr>
            <p:spPr bwMode="auto">
              <a:xfrm flipV="1">
                <a:off x="1776" y="2016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" name="Group 50"/>
            <p:cNvGrpSpPr>
              <a:grpSpLocks/>
            </p:cNvGrpSpPr>
            <p:nvPr/>
          </p:nvGrpSpPr>
          <p:grpSpPr bwMode="auto">
            <a:xfrm>
              <a:off x="5661212" y="7457725"/>
              <a:ext cx="4114800" cy="914400"/>
              <a:chOff x="1920" y="3168"/>
              <a:chExt cx="2592" cy="576"/>
            </a:xfrm>
          </p:grpSpPr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192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20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235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249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57"/>
              <p:cNvSpPr>
                <a:spLocks noChangeShapeType="1"/>
              </p:cNvSpPr>
              <p:nvPr/>
            </p:nvSpPr>
            <p:spPr bwMode="auto">
              <a:xfrm>
                <a:off x="278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58"/>
              <p:cNvSpPr>
                <a:spLocks noChangeShapeType="1"/>
              </p:cNvSpPr>
              <p:nvPr/>
            </p:nvSpPr>
            <p:spPr bwMode="auto">
              <a:xfrm>
                <a:off x="292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59"/>
              <p:cNvSpPr>
                <a:spLocks noChangeShapeType="1"/>
              </p:cNvSpPr>
              <p:nvPr/>
            </p:nvSpPr>
            <p:spPr bwMode="auto">
              <a:xfrm>
                <a:off x="307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60"/>
              <p:cNvSpPr>
                <a:spLocks noChangeShapeType="1"/>
              </p:cNvSpPr>
              <p:nvPr/>
            </p:nvSpPr>
            <p:spPr bwMode="auto">
              <a:xfrm>
                <a:off x="321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61"/>
              <p:cNvSpPr>
                <a:spLocks noChangeShapeType="1"/>
              </p:cNvSpPr>
              <p:nvPr/>
            </p:nvSpPr>
            <p:spPr bwMode="auto">
              <a:xfrm>
                <a:off x="336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62"/>
              <p:cNvSpPr>
                <a:spLocks noChangeShapeType="1"/>
              </p:cNvSpPr>
              <p:nvPr/>
            </p:nvSpPr>
            <p:spPr bwMode="auto">
              <a:xfrm>
                <a:off x="350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63"/>
              <p:cNvSpPr>
                <a:spLocks noChangeShapeType="1"/>
              </p:cNvSpPr>
              <p:nvPr/>
            </p:nvSpPr>
            <p:spPr bwMode="auto">
              <a:xfrm>
                <a:off x="364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64"/>
              <p:cNvSpPr>
                <a:spLocks noChangeShapeType="1"/>
              </p:cNvSpPr>
              <p:nvPr/>
            </p:nvSpPr>
            <p:spPr bwMode="auto">
              <a:xfrm>
                <a:off x="379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65"/>
              <p:cNvSpPr>
                <a:spLocks noChangeShapeType="1"/>
              </p:cNvSpPr>
              <p:nvPr/>
            </p:nvSpPr>
            <p:spPr bwMode="auto">
              <a:xfrm>
                <a:off x="393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66"/>
              <p:cNvSpPr>
                <a:spLocks noChangeShapeType="1"/>
              </p:cNvSpPr>
              <p:nvPr/>
            </p:nvSpPr>
            <p:spPr bwMode="auto">
              <a:xfrm>
                <a:off x="408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67"/>
              <p:cNvSpPr>
                <a:spLocks noChangeShapeType="1"/>
              </p:cNvSpPr>
              <p:nvPr/>
            </p:nvSpPr>
            <p:spPr bwMode="auto">
              <a:xfrm>
                <a:off x="422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68"/>
              <p:cNvSpPr>
                <a:spLocks noChangeShapeType="1"/>
              </p:cNvSpPr>
              <p:nvPr/>
            </p:nvSpPr>
            <p:spPr bwMode="auto">
              <a:xfrm>
                <a:off x="436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69"/>
              <p:cNvSpPr>
                <a:spLocks noChangeShapeType="1"/>
              </p:cNvSpPr>
              <p:nvPr/>
            </p:nvSpPr>
            <p:spPr bwMode="auto">
              <a:xfrm>
                <a:off x="451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70"/>
            <p:cNvGrpSpPr>
              <a:grpSpLocks/>
            </p:cNvGrpSpPr>
            <p:nvPr/>
          </p:nvGrpSpPr>
          <p:grpSpPr bwMode="auto">
            <a:xfrm>
              <a:off x="5432612" y="5346350"/>
              <a:ext cx="4572000" cy="685800"/>
              <a:chOff x="1776" y="1656"/>
              <a:chExt cx="2880" cy="432"/>
            </a:xfrm>
          </p:grpSpPr>
          <p:sp>
            <p:nvSpPr>
              <p:cNvPr id="167" name="Line 71"/>
              <p:cNvSpPr>
                <a:spLocks noChangeShapeType="1"/>
              </p:cNvSpPr>
              <p:nvPr/>
            </p:nvSpPr>
            <p:spPr bwMode="auto">
              <a:xfrm>
                <a:off x="1776" y="1656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72"/>
              <p:cNvSpPr>
                <a:spLocks noChangeShapeType="1"/>
              </p:cNvSpPr>
              <p:nvPr/>
            </p:nvSpPr>
            <p:spPr bwMode="auto">
              <a:xfrm>
                <a:off x="1776" y="1800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73"/>
              <p:cNvSpPr>
                <a:spLocks noChangeShapeType="1"/>
              </p:cNvSpPr>
              <p:nvPr/>
            </p:nvSpPr>
            <p:spPr bwMode="auto">
              <a:xfrm>
                <a:off x="1776" y="1944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74"/>
              <p:cNvSpPr>
                <a:spLocks noChangeShapeType="1"/>
              </p:cNvSpPr>
              <p:nvPr/>
            </p:nvSpPr>
            <p:spPr bwMode="auto">
              <a:xfrm>
                <a:off x="1776" y="2088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75"/>
            <p:cNvGrpSpPr>
              <a:grpSpLocks/>
            </p:cNvGrpSpPr>
            <p:nvPr/>
          </p:nvGrpSpPr>
          <p:grpSpPr bwMode="auto">
            <a:xfrm>
              <a:off x="5546912" y="7457725"/>
              <a:ext cx="4343400" cy="914400"/>
              <a:chOff x="1848" y="3168"/>
              <a:chExt cx="2736" cy="576"/>
            </a:xfrm>
          </p:grpSpPr>
          <p:sp>
            <p:nvSpPr>
              <p:cNvPr id="172" name="Line 76"/>
              <p:cNvSpPr>
                <a:spLocks noChangeShapeType="1"/>
              </p:cNvSpPr>
              <p:nvPr/>
            </p:nvSpPr>
            <p:spPr bwMode="auto">
              <a:xfrm>
                <a:off x="184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77"/>
              <p:cNvSpPr>
                <a:spLocks noChangeShapeType="1"/>
              </p:cNvSpPr>
              <p:nvPr/>
            </p:nvSpPr>
            <p:spPr bwMode="auto">
              <a:xfrm>
                <a:off x="199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78"/>
              <p:cNvSpPr>
                <a:spLocks noChangeShapeType="1"/>
              </p:cNvSpPr>
              <p:nvPr/>
            </p:nvSpPr>
            <p:spPr bwMode="auto">
              <a:xfrm>
                <a:off x="213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79"/>
              <p:cNvSpPr>
                <a:spLocks noChangeShapeType="1"/>
              </p:cNvSpPr>
              <p:nvPr/>
            </p:nvSpPr>
            <p:spPr bwMode="auto">
              <a:xfrm>
                <a:off x="228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80"/>
              <p:cNvSpPr>
                <a:spLocks noChangeShapeType="1"/>
              </p:cNvSpPr>
              <p:nvPr/>
            </p:nvSpPr>
            <p:spPr bwMode="auto">
              <a:xfrm>
                <a:off x="242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81"/>
              <p:cNvSpPr>
                <a:spLocks noChangeShapeType="1"/>
              </p:cNvSpPr>
              <p:nvPr/>
            </p:nvSpPr>
            <p:spPr bwMode="auto">
              <a:xfrm>
                <a:off x="256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82"/>
              <p:cNvSpPr>
                <a:spLocks noChangeShapeType="1"/>
              </p:cNvSpPr>
              <p:nvPr/>
            </p:nvSpPr>
            <p:spPr bwMode="auto">
              <a:xfrm>
                <a:off x="271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83"/>
              <p:cNvSpPr>
                <a:spLocks noChangeShapeType="1"/>
              </p:cNvSpPr>
              <p:nvPr/>
            </p:nvSpPr>
            <p:spPr bwMode="auto">
              <a:xfrm>
                <a:off x="285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84"/>
              <p:cNvSpPr>
                <a:spLocks noChangeShapeType="1"/>
              </p:cNvSpPr>
              <p:nvPr/>
            </p:nvSpPr>
            <p:spPr bwMode="auto">
              <a:xfrm>
                <a:off x="300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85"/>
              <p:cNvSpPr>
                <a:spLocks noChangeShapeType="1"/>
              </p:cNvSpPr>
              <p:nvPr/>
            </p:nvSpPr>
            <p:spPr bwMode="auto">
              <a:xfrm>
                <a:off x="314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86"/>
              <p:cNvSpPr>
                <a:spLocks noChangeShapeType="1"/>
              </p:cNvSpPr>
              <p:nvPr/>
            </p:nvSpPr>
            <p:spPr bwMode="auto">
              <a:xfrm>
                <a:off x="328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87"/>
              <p:cNvSpPr>
                <a:spLocks noChangeShapeType="1"/>
              </p:cNvSpPr>
              <p:nvPr/>
            </p:nvSpPr>
            <p:spPr bwMode="auto">
              <a:xfrm>
                <a:off x="343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88"/>
              <p:cNvSpPr>
                <a:spLocks noChangeShapeType="1"/>
              </p:cNvSpPr>
              <p:nvPr/>
            </p:nvSpPr>
            <p:spPr bwMode="auto">
              <a:xfrm>
                <a:off x="357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89"/>
              <p:cNvSpPr>
                <a:spLocks noChangeShapeType="1"/>
              </p:cNvSpPr>
              <p:nvPr/>
            </p:nvSpPr>
            <p:spPr bwMode="auto">
              <a:xfrm>
                <a:off x="372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90"/>
              <p:cNvSpPr>
                <a:spLocks noChangeShapeType="1"/>
              </p:cNvSpPr>
              <p:nvPr/>
            </p:nvSpPr>
            <p:spPr bwMode="auto">
              <a:xfrm>
                <a:off x="386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91"/>
              <p:cNvSpPr>
                <a:spLocks noChangeShapeType="1"/>
              </p:cNvSpPr>
              <p:nvPr/>
            </p:nvSpPr>
            <p:spPr bwMode="auto">
              <a:xfrm>
                <a:off x="4008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92"/>
              <p:cNvSpPr>
                <a:spLocks noChangeShapeType="1"/>
              </p:cNvSpPr>
              <p:nvPr/>
            </p:nvSpPr>
            <p:spPr bwMode="auto">
              <a:xfrm>
                <a:off x="4152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93"/>
              <p:cNvSpPr>
                <a:spLocks noChangeShapeType="1"/>
              </p:cNvSpPr>
              <p:nvPr/>
            </p:nvSpPr>
            <p:spPr bwMode="auto">
              <a:xfrm>
                <a:off x="4296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94"/>
              <p:cNvSpPr>
                <a:spLocks noChangeShapeType="1"/>
              </p:cNvSpPr>
              <p:nvPr/>
            </p:nvSpPr>
            <p:spPr bwMode="auto">
              <a:xfrm>
                <a:off x="444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95"/>
              <p:cNvSpPr>
                <a:spLocks noChangeShapeType="1"/>
              </p:cNvSpPr>
              <p:nvPr/>
            </p:nvSpPr>
            <p:spPr bwMode="auto">
              <a:xfrm>
                <a:off x="458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3" name="Group 100"/>
            <p:cNvGrpSpPr>
              <a:grpSpLocks/>
            </p:cNvGrpSpPr>
            <p:nvPr/>
          </p:nvGrpSpPr>
          <p:grpSpPr bwMode="auto">
            <a:xfrm>
              <a:off x="8058337" y="4470050"/>
              <a:ext cx="2709863" cy="461963"/>
              <a:chOff x="3477" y="288"/>
              <a:chExt cx="1707" cy="291"/>
            </a:xfrm>
          </p:grpSpPr>
          <p:sp>
            <p:nvSpPr>
              <p:cNvPr id="195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63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+mn-lt"/>
                  </a:rPr>
                  <a:t>4 users</a:t>
                </a:r>
                <a:endParaRPr lang="fr-FR" altLang="en-US" sz="2400">
                  <a:latin typeface="+mn-lt"/>
                </a:endParaRPr>
              </a:p>
            </p:txBody>
          </p:sp>
          <p:sp>
            <p:nvSpPr>
              <p:cNvPr id="196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97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98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99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65000"/>
                  <a:buFont typeface="Wingdings" charset="2"/>
                  <a:buChar char="v"/>
                  <a:defRPr sz="2800">
                    <a:solidFill>
                      <a:schemeClr val="tx1"/>
                    </a:solidFill>
                    <a:latin typeface="Gill Sans MT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Wingdings" charset="2"/>
                  <a:buChar char="§"/>
                  <a:defRPr sz="2400">
                    <a:solidFill>
                      <a:schemeClr val="tx1"/>
                    </a:solidFill>
                    <a:latin typeface="Gill Sans MT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393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use </a:t>
            </a:r>
            <a:r>
              <a:rPr lang="en-US" b="1" dirty="0"/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11744752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an alternative to circuit switching, and a key Internet innovation.</a:t>
            </a:r>
          </a:p>
          <a:p>
            <a:r>
              <a:rPr lang="en-US" dirty="0"/>
              <a:t>Data is sent as packets </a:t>
            </a:r>
            <a:r>
              <a:rPr lang="mr-IN" dirty="0"/>
              <a:t>–</a:t>
            </a:r>
            <a:r>
              <a:rPr lang="en-US" dirty="0"/>
              <a:t> small chunks (~1.5kb)</a:t>
            </a:r>
          </a:p>
          <a:p>
            <a:r>
              <a:rPr lang="en-US" dirty="0"/>
              <a:t>A packet is like a postcard.</a:t>
            </a:r>
          </a:p>
          <a:p>
            <a:r>
              <a:rPr lang="en-US" dirty="0"/>
              <a:t>Contains:</a:t>
            </a:r>
          </a:p>
          <a:p>
            <a:pPr lvl="1"/>
            <a:r>
              <a:rPr lang="en-US" dirty="0"/>
              <a:t>Destination address</a:t>
            </a:r>
          </a:p>
          <a:p>
            <a:pPr lvl="1"/>
            <a:r>
              <a:rPr lang="en-US" dirty="0"/>
              <a:t>Sender address</a:t>
            </a:r>
          </a:p>
          <a:p>
            <a:pPr lvl="1"/>
            <a:r>
              <a:rPr lang="en-US" dirty="0"/>
              <a:t>Limited space for a message</a:t>
            </a:r>
          </a:p>
          <a:p>
            <a:r>
              <a:rPr lang="en-US" dirty="0"/>
              <a:t>Packets create challenges:</a:t>
            </a:r>
          </a:p>
          <a:p>
            <a:pPr lvl="1"/>
            <a:r>
              <a:rPr lang="en-US" dirty="0"/>
              <a:t>Large message must be split into</a:t>
            </a:r>
            <a:br>
              <a:rPr lang="en-US" dirty="0"/>
            </a:br>
            <a:r>
              <a:rPr lang="en-US" dirty="0"/>
              <a:t>multiple postcards (packets)</a:t>
            </a:r>
          </a:p>
          <a:p>
            <a:pPr lvl="1"/>
            <a:r>
              <a:rPr lang="en-US" dirty="0"/>
              <a:t>May arrive in any order</a:t>
            </a:r>
          </a:p>
          <a:p>
            <a:pPr lvl="1"/>
            <a:r>
              <a:rPr lang="en-US" dirty="0"/>
              <a:t>May take different paths to destination</a:t>
            </a:r>
          </a:p>
          <a:p>
            <a:pPr lvl="1"/>
            <a:r>
              <a:rPr lang="en-US" dirty="0"/>
              <a:t>Delivery is “best effort,” not guaranteed.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8" y="2277034"/>
            <a:ext cx="5643282" cy="40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87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vs Circuit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"Switching" here means the way a link is shared by competing users.</a:t>
            </a:r>
            <a:endParaRPr lang="en-US" b="1" dirty="0"/>
          </a:p>
          <a:p>
            <a:r>
              <a:rPr lang="en-US" b="1" dirty="0"/>
              <a:t>Packet</a:t>
            </a:r>
            <a:r>
              <a:rPr lang="en-US" dirty="0"/>
              <a:t> benefits:</a:t>
            </a:r>
          </a:p>
          <a:p>
            <a:pPr lvl="1"/>
            <a:r>
              <a:rPr lang="en-US" dirty="0"/>
              <a:t>Simpler:</a:t>
            </a:r>
          </a:p>
          <a:p>
            <a:pPr lvl="2"/>
            <a:r>
              <a:rPr lang="en-US" sz="2800" dirty="0"/>
              <a:t>No connection setup is necessary.</a:t>
            </a:r>
          </a:p>
          <a:p>
            <a:pPr lvl="2"/>
            <a:r>
              <a:rPr lang="en-US" sz="2800" dirty="0"/>
              <a:t>Just address packet correctly and send it.</a:t>
            </a:r>
          </a:p>
          <a:p>
            <a:pPr lvl="2"/>
            <a:r>
              <a:rPr lang="en-US" sz="2800" dirty="0"/>
              <a:t>Sender need not know full path to endpoint, just the "next hop."</a:t>
            </a:r>
          </a:p>
          <a:p>
            <a:pPr lvl="1"/>
            <a:r>
              <a:rPr lang="en-US" dirty="0"/>
              <a:t>Very efficient for sharing “</a:t>
            </a:r>
            <a:r>
              <a:rPr lang="en-US" dirty="0" err="1"/>
              <a:t>bursty</a:t>
            </a:r>
            <a:r>
              <a:rPr lang="en-US" dirty="0"/>
              <a:t>” customers.</a:t>
            </a:r>
          </a:p>
          <a:p>
            <a:r>
              <a:rPr lang="en-US" b="1" dirty="0"/>
              <a:t>Circuit</a:t>
            </a:r>
            <a:r>
              <a:rPr lang="en-US" dirty="0"/>
              <a:t> benefits:</a:t>
            </a:r>
          </a:p>
          <a:p>
            <a:pPr lvl="1"/>
            <a:r>
              <a:rPr lang="en-US" dirty="0"/>
              <a:t>Guaranteed performance.</a:t>
            </a:r>
          </a:p>
          <a:p>
            <a:pPr lvl="1"/>
            <a:r>
              <a:rPr lang="en-US" dirty="0"/>
              <a:t>Very effective for applications requiring constant, steady transfer</a:t>
            </a:r>
            <a:br>
              <a:rPr lang="en-US" dirty="0"/>
            </a:br>
            <a:r>
              <a:rPr lang="en-US" dirty="0"/>
              <a:t>(streaming audio and video).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9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A9E6-AFDD-1044-BEE8-31695095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E2EA-90A7-DE47-B3EC-FCFD6FECE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</a:t>
            </a:r>
            <a:r>
              <a:rPr lang="en-US" i="1" dirty="0"/>
              <a:t>ways to measure </a:t>
            </a:r>
            <a:r>
              <a:rPr lang="en-US" dirty="0"/>
              <a:t>network speed.</a:t>
            </a:r>
          </a:p>
          <a:p>
            <a:r>
              <a:rPr lang="en-US" b="1" dirty="0"/>
              <a:t>Throughput</a:t>
            </a:r>
            <a:r>
              <a:rPr lang="en-US" dirty="0"/>
              <a:t> – is the </a:t>
            </a:r>
            <a:r>
              <a:rPr lang="en-US" dirty="0">
                <a:solidFill>
                  <a:schemeClr val="accent6"/>
                </a:solidFill>
              </a:rPr>
              <a:t>rate</a:t>
            </a:r>
            <a:r>
              <a:rPr lang="en-US" dirty="0"/>
              <a:t> of data transfer.  (a.k.a. </a:t>
            </a:r>
            <a:r>
              <a:rPr lang="en-US" b="1" dirty="0"/>
              <a:t>bandwidth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Usually measured in bits per second (bps) or bytes per second (Bps).</a:t>
            </a:r>
          </a:p>
          <a:p>
            <a:pPr lvl="1"/>
            <a:r>
              <a:rPr lang="en-US" dirty="0"/>
              <a:t>1 byte = 8 bits</a:t>
            </a:r>
          </a:p>
          <a:p>
            <a:pPr lvl="1"/>
            <a:r>
              <a:rPr lang="en-US" dirty="0"/>
              <a:t>Data arrives in discrete chunks (packets) so throughput is calculated as an </a:t>
            </a:r>
            <a:r>
              <a:rPr lang="en-US" i="1" dirty="0"/>
              <a:t>average</a:t>
            </a:r>
            <a:r>
              <a:rPr lang="en-US" dirty="0"/>
              <a:t> over some time window.</a:t>
            </a:r>
          </a:p>
          <a:p>
            <a:r>
              <a:rPr lang="en-US" b="1" dirty="0"/>
              <a:t>Latency</a:t>
            </a:r>
            <a:r>
              <a:rPr lang="en-US" dirty="0"/>
              <a:t> – is the delay of an action.  Network latency is the time it takes for a bit of data to arrive at the destination.</a:t>
            </a:r>
          </a:p>
          <a:p>
            <a:pPr lvl="1"/>
            <a:r>
              <a:rPr lang="en-US" dirty="0"/>
              <a:t>Often measure packet round trip time (</a:t>
            </a:r>
            <a:r>
              <a:rPr lang="en-US" b="1" dirty="0"/>
              <a:t>RTT</a:t>
            </a:r>
            <a:r>
              <a:rPr lang="en-US" dirty="0"/>
              <a:t>): time to get a response.</a:t>
            </a:r>
          </a:p>
          <a:p>
            <a:r>
              <a:rPr lang="en-US" dirty="0"/>
              <a:t>Throughput and Latency are totally independent metrics, but both are important and affect applications and user experience.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0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2907-0B81-804D-9FCD-E258379C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is constantly changing!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35C5D-643A-1D42-9174-D9591DB04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a huge, complex, </a:t>
            </a:r>
            <a:r>
              <a:rPr lang="en-US" b="1" dirty="0"/>
              <a:t>dynamic</a:t>
            </a:r>
            <a:r>
              <a:rPr lang="en-US" dirty="0"/>
              <a:t> system.</a:t>
            </a:r>
          </a:p>
          <a:p>
            <a:r>
              <a:rPr lang="en-US" dirty="0" err="1"/>
              <a:t>Eg.</a:t>
            </a:r>
            <a:r>
              <a:rPr lang="en-US" dirty="0"/>
              <a:t>, Latency/Throughput will vary over time and space.</a:t>
            </a:r>
          </a:p>
          <a:p>
            <a:pPr marL="0" indent="0">
              <a:buNone/>
            </a:pPr>
            <a:r>
              <a:rPr lang="en-US" dirty="0"/>
              <a:t>We can report:</a:t>
            </a:r>
          </a:p>
          <a:p>
            <a:r>
              <a:rPr lang="en-US" b="1" dirty="0"/>
              <a:t>Mean</a:t>
            </a:r>
            <a:r>
              <a:rPr lang="en-US" dirty="0"/>
              <a:t> average</a:t>
            </a:r>
          </a:p>
          <a:p>
            <a:r>
              <a:rPr lang="en-US" b="1" dirty="0"/>
              <a:t>Median</a:t>
            </a:r>
            <a:r>
              <a:rPr lang="en-US" dirty="0"/>
              <a:t> average</a:t>
            </a:r>
          </a:p>
          <a:p>
            <a:pPr lvl="1"/>
            <a:r>
              <a:rPr lang="en-US" dirty="0"/>
              <a:t>But these ignore variation.  We want </a:t>
            </a:r>
            <a:r>
              <a:rPr lang="en-US" i="1" dirty="0"/>
              <a:t>all</a:t>
            </a:r>
            <a:r>
              <a:rPr lang="en-US" dirty="0"/>
              <a:t> users to be happy, not just “average” user.</a:t>
            </a:r>
          </a:p>
          <a:p>
            <a:r>
              <a:rPr lang="en-US" b="1" dirty="0"/>
              <a:t>Minimum</a:t>
            </a:r>
            <a:r>
              <a:rPr lang="en-US" dirty="0"/>
              <a:t>, </a:t>
            </a:r>
            <a:r>
              <a:rPr lang="en-US" b="1" dirty="0" err="1"/>
              <a:t>Maxium</a:t>
            </a:r>
            <a:endParaRPr lang="en-US" b="1" dirty="0"/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percentile (</a:t>
            </a:r>
            <a:r>
              <a:rPr lang="en-US" b="1" dirty="0"/>
              <a:t>p05</a:t>
            </a:r>
            <a:r>
              <a:rPr lang="en-US" dirty="0"/>
              <a:t>), 95</a:t>
            </a:r>
            <a:r>
              <a:rPr lang="en-US" baseline="30000" dirty="0"/>
              <a:t>th</a:t>
            </a:r>
            <a:r>
              <a:rPr lang="en-US" dirty="0"/>
              <a:t> percentile (</a:t>
            </a:r>
            <a:r>
              <a:rPr lang="en-US" b="1" dirty="0"/>
              <a:t>p95</a:t>
            </a:r>
            <a:r>
              <a:rPr lang="en-US" dirty="0"/>
              <a:t>), 99</a:t>
            </a:r>
            <a:r>
              <a:rPr lang="en-US" baseline="30000" dirty="0"/>
              <a:t>th</a:t>
            </a:r>
            <a:r>
              <a:rPr lang="en-US" dirty="0"/>
              <a:t> percentile (</a:t>
            </a:r>
            <a:r>
              <a:rPr lang="en-US" b="1" dirty="0"/>
              <a:t>p99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These are like minimum or maximum but ignore outliers.</a:t>
            </a:r>
          </a:p>
        </p:txBody>
      </p:sp>
    </p:spTree>
    <p:extLst>
      <p:ext uri="{BB962C8B-B14F-4D97-AF65-F5344CB8AC3E}">
        <p14:creationId xmlns:p14="http://schemas.microsoft.com/office/powerpoint/2010/main" val="2717015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4260-890C-6D43-98EB-DCAC4C71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Cumulative distribution function (CDF)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00A9B7-F08D-B748-8D26-BB52495C13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00810" y="2124003"/>
            <a:ext cx="5972600" cy="440726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872D56-C4E0-EC41-AE66-DFCEF7BEE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0" y="1084882"/>
            <a:ext cx="11639227" cy="5625884"/>
          </a:xfrm>
        </p:spPr>
        <p:txBody>
          <a:bodyPr/>
          <a:lstStyle/>
          <a:p>
            <a:r>
              <a:rPr lang="en-US" dirty="0"/>
              <a:t>Instead of using summary statistics (mean, median, etc.), you can present the full distribution of measurements.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2863F-2DAB-AC4A-816E-A24613BDE6C6}"/>
              </a:ext>
            </a:extLst>
          </p:cNvPr>
          <p:cNvSpPr txBox="1"/>
          <p:nvPr/>
        </p:nvSpPr>
        <p:spPr>
          <a:xfrm>
            <a:off x="630620" y="3647567"/>
            <a:ext cx="2301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Y-axis gives the percentage of samples below the X-axis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B7AB3-CC6D-0F43-8C36-D9DF4F71EFD5}"/>
              </a:ext>
            </a:extLst>
          </p:cNvPr>
          <p:cNvSpPr txBox="1"/>
          <p:nvPr/>
        </p:nvSpPr>
        <p:spPr>
          <a:xfrm>
            <a:off x="4936417" y="5202028"/>
            <a:ext cx="116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22ms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40CB26-A9A4-454C-AE8E-F1CB4969A615}"/>
              </a:ext>
            </a:extLst>
          </p:cNvPr>
          <p:cNvCxnSpPr/>
          <p:nvPr/>
        </p:nvCxnSpPr>
        <p:spPr>
          <a:xfrm>
            <a:off x="3862552" y="4327634"/>
            <a:ext cx="1103586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DC8E9-CBFD-3C44-A11F-235361215CFF}"/>
              </a:ext>
            </a:extLst>
          </p:cNvPr>
          <p:cNvCxnSpPr>
            <a:cxnSpLocks/>
          </p:cNvCxnSpPr>
          <p:nvPr/>
        </p:nvCxnSpPr>
        <p:spPr>
          <a:xfrm>
            <a:off x="4951624" y="4327634"/>
            <a:ext cx="0" cy="1717566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60A657-B5EC-3C42-83CE-F7A06ED7CD0D}"/>
              </a:ext>
            </a:extLst>
          </p:cNvPr>
          <p:cNvCxnSpPr>
            <a:cxnSpLocks/>
          </p:cNvCxnSpPr>
          <p:nvPr/>
        </p:nvCxnSpPr>
        <p:spPr>
          <a:xfrm flipH="1">
            <a:off x="4951624" y="5812359"/>
            <a:ext cx="280776" cy="232841"/>
          </a:xfrm>
          <a:prstGeom prst="straightConnector1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5279C9-B8DE-8946-BE5C-C1D79B81CF54}"/>
              </a:ext>
            </a:extLst>
          </p:cNvPr>
          <p:cNvCxnSpPr>
            <a:cxnSpLocks/>
          </p:cNvCxnSpPr>
          <p:nvPr/>
        </p:nvCxnSpPr>
        <p:spPr>
          <a:xfrm>
            <a:off x="3862552" y="2723806"/>
            <a:ext cx="2153619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CE9F51-5E5D-5848-8D86-0789A4CA2AFE}"/>
              </a:ext>
            </a:extLst>
          </p:cNvPr>
          <p:cNvCxnSpPr>
            <a:cxnSpLocks/>
          </p:cNvCxnSpPr>
          <p:nvPr/>
        </p:nvCxnSpPr>
        <p:spPr>
          <a:xfrm>
            <a:off x="5972626" y="2723806"/>
            <a:ext cx="0" cy="3321394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4A9685-DABB-6A42-A05D-B12AE890D7A3}"/>
              </a:ext>
            </a:extLst>
          </p:cNvPr>
          <p:cNvSpPr txBox="1"/>
          <p:nvPr/>
        </p:nvSpPr>
        <p:spPr>
          <a:xfrm>
            <a:off x="6016171" y="5165454"/>
            <a:ext cx="251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p95 is 43ms (95% of observations are &lt; 43ms)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287497-2CD9-BD4F-831C-36B62AD05E7F}"/>
              </a:ext>
            </a:extLst>
          </p:cNvPr>
          <p:cNvCxnSpPr>
            <a:cxnSpLocks/>
          </p:cNvCxnSpPr>
          <p:nvPr/>
        </p:nvCxnSpPr>
        <p:spPr>
          <a:xfrm flipH="1">
            <a:off x="5982134" y="5812359"/>
            <a:ext cx="280776" cy="232841"/>
          </a:xfrm>
          <a:prstGeom prst="straightConnector1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3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0939-04A6-7642-98C4-BE146793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724E7-F701-FD47-82C8-A7C01E05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MWF 1:50-2:40pm class time will be used for </a:t>
            </a:r>
            <a:r>
              <a:rPr lang="en-US" b="1" dirty="0"/>
              <a:t>discussion sections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idea is to bring together a small group of students to discuss one problem/question related to the week's topics.</a:t>
            </a:r>
          </a:p>
          <a:p>
            <a:pPr lvl="1"/>
            <a:r>
              <a:rPr lang="en-US" dirty="0"/>
              <a:t>Participation will be graded (5% of total).  Two absences per quarter are allowed.  We'll try to schedule one section late at night for people in Asia.</a:t>
            </a:r>
          </a:p>
          <a:p>
            <a:r>
              <a:rPr lang="en-US" dirty="0"/>
              <a:t>You must attend one 25-minute session per week on Zoom:</a:t>
            </a:r>
          </a:p>
          <a:p>
            <a:pPr lvl="1"/>
            <a:r>
              <a:rPr lang="en-US" dirty="0"/>
              <a:t>Mon 1:50-2:15</a:t>
            </a:r>
          </a:p>
          <a:p>
            <a:pPr lvl="1"/>
            <a:r>
              <a:rPr lang="en-US" dirty="0"/>
              <a:t>Mon 2:15-2:40</a:t>
            </a:r>
          </a:p>
          <a:p>
            <a:pPr lvl="1"/>
            <a:r>
              <a:rPr lang="en-US" dirty="0"/>
              <a:t>Wed 1:50-2:15</a:t>
            </a:r>
          </a:p>
          <a:p>
            <a:pPr lvl="1"/>
            <a:r>
              <a:rPr lang="en-US" dirty="0"/>
              <a:t>Wed 2:15-2:40</a:t>
            </a:r>
          </a:p>
          <a:p>
            <a:pPr lvl="1"/>
            <a:r>
              <a:rPr lang="en-US" dirty="0"/>
              <a:t>Wed 9:00-9:25pm central time (for people in faraway time zones)</a:t>
            </a:r>
          </a:p>
          <a:p>
            <a:pPr lvl="1"/>
            <a:r>
              <a:rPr lang="en-US" dirty="0"/>
              <a:t>Fri 1:50-2:15</a:t>
            </a:r>
          </a:p>
          <a:p>
            <a:pPr lvl="1"/>
            <a:r>
              <a:rPr lang="en-US" dirty="0"/>
              <a:t>Fri 2:15-2:40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48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1EEF-7D5D-1445-B37F-89EEADF3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performance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1514-075A-2B4E-BDCD-D4895865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https://fast.com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https://speedtest.net</a:t>
            </a:r>
            <a:r>
              <a:rPr lang="en-US" dirty="0"/>
              <a:t> </a:t>
            </a:r>
          </a:p>
          <a:p>
            <a:r>
              <a:rPr lang="en-US" dirty="0"/>
              <a:t>What did you get?  Now try again… what did you get the 2</a:t>
            </a:r>
            <a:r>
              <a:rPr lang="en-US" baseline="30000" dirty="0"/>
              <a:t>nd</a:t>
            </a:r>
            <a:r>
              <a:rPr lang="en-US" dirty="0"/>
              <a:t> time?</a:t>
            </a:r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Mbps</a:t>
            </a:r>
            <a:r>
              <a:rPr lang="en-US" i="1" dirty="0"/>
              <a:t> = Megabits per second)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Why did you all get different results?</a:t>
            </a:r>
          </a:p>
          <a:p>
            <a:r>
              <a:rPr lang="en-US" dirty="0"/>
              <a:t>There are dozens of reasons, and we’ll learn about them in this class!</a:t>
            </a:r>
          </a:p>
          <a:p>
            <a:endParaRPr lang="en-US" dirty="0"/>
          </a:p>
          <a:p>
            <a:r>
              <a:rPr lang="en-US" dirty="0"/>
              <a:t>In 2018, </a:t>
            </a:r>
            <a:r>
              <a:rPr lang="en-US" dirty="0">
                <a:hlinkClick r:id="rId5"/>
              </a:rPr>
              <a:t>Charter-Spectrum ISP paid a $172M settlement </a:t>
            </a:r>
            <a:r>
              <a:rPr lang="en-US" dirty="0"/>
              <a:t>for speed fraud.  Speeds were 80% slower than advertised!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E4D1FF-1DE3-E04E-A9E8-FAB1EF254C78}"/>
              </a:ext>
            </a:extLst>
          </p:cNvPr>
          <p:cNvGrpSpPr/>
          <p:nvPr/>
        </p:nvGrpSpPr>
        <p:grpSpPr>
          <a:xfrm>
            <a:off x="11123322" y="3060055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4D35C88A-FC26-6A42-BD28-80AD2CBD0E6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EB44E6CD-AAB2-CC48-B333-EF36F3395281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1F27CD-5FB5-2B4C-A456-EBBD54ADC42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6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Internet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physical media and access network types are used</a:t>
            </a:r>
          </a:p>
          <a:p>
            <a:r>
              <a:rPr lang="en-US" dirty="0"/>
              <a:t>It’s loosely-couple and de-centralized</a:t>
            </a:r>
          </a:p>
          <a:p>
            <a:pPr lvl="1"/>
            <a:r>
              <a:rPr lang="en-US" dirty="0"/>
              <a:t>Everyone’s invited to the Internet, assuming you follow the protocols and can somehow connect.</a:t>
            </a:r>
          </a:p>
          <a:p>
            <a:r>
              <a:rPr lang="en-US" dirty="0"/>
              <a:t>A </a:t>
            </a:r>
            <a:r>
              <a:rPr lang="en-US" b="1" i="1" dirty="0">
                <a:solidFill>
                  <a:schemeClr val="accent6"/>
                </a:solidFill>
              </a:rPr>
              <a:t>protocol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is a set of rules for communication.</a:t>
            </a:r>
          </a:p>
          <a:p>
            <a:r>
              <a:rPr lang="en-US" dirty="0"/>
              <a:t>Telephone network used circuit switching (</a:t>
            </a:r>
            <a:r>
              <a:rPr lang="en-US" i="1" dirty="0"/>
              <a:t>reserves</a:t>
            </a:r>
            <a:r>
              <a:rPr lang="en-US" dirty="0"/>
              <a:t> end-to-end path).</a:t>
            </a:r>
          </a:p>
          <a:p>
            <a:r>
              <a:rPr lang="en-US" dirty="0"/>
              <a:t>Internet uses packet switching (store-and-forwarded along path)</a:t>
            </a:r>
          </a:p>
          <a:p>
            <a:pPr lvl="1"/>
            <a:r>
              <a:rPr lang="en-US" dirty="0"/>
              <a:t>Delivery is “best effort,” not guaranteed.</a:t>
            </a:r>
          </a:p>
        </p:txBody>
      </p:sp>
    </p:spTree>
    <p:extLst>
      <p:ext uri="{BB962C8B-B14F-4D97-AF65-F5344CB8AC3E}">
        <p14:creationId xmlns:p14="http://schemas.microsoft.com/office/powerpoint/2010/main" val="80690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partner for projects (you may ask around on Piazza).</a:t>
            </a:r>
          </a:p>
          <a:p>
            <a:r>
              <a:rPr lang="en-US" dirty="0"/>
              <a:t>Read Chapter 1 of the Kurose book.</a:t>
            </a:r>
          </a:p>
          <a:p>
            <a:r>
              <a:rPr lang="en-US" dirty="0"/>
              <a:t>Check out HW1 and Project 1, to be posted soon.</a:t>
            </a:r>
          </a:p>
        </p:txBody>
      </p:sp>
    </p:spTree>
    <p:extLst>
      <p:ext uri="{BB962C8B-B14F-4D97-AF65-F5344CB8AC3E}">
        <p14:creationId xmlns:p14="http://schemas.microsoft.com/office/powerpoint/2010/main" val="157419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2ECF-610A-DF44-AB46-BD095AD9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most of remote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3F92-9D81-9849-BD30-1297BA73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make remote learning work, we must learn new habits.</a:t>
            </a:r>
          </a:p>
          <a:p>
            <a:r>
              <a:rPr lang="en-US" dirty="0"/>
              <a:t>When watching lectures and reading, be ready to write your questions.</a:t>
            </a:r>
          </a:p>
          <a:p>
            <a:pPr lvl="1"/>
            <a:r>
              <a:rPr lang="en-US" dirty="0"/>
              <a:t>Note the slide number.</a:t>
            </a:r>
          </a:p>
          <a:p>
            <a:pPr lvl="1"/>
            <a:r>
              <a:rPr lang="en-US" dirty="0"/>
              <a:t>Ask questions later on Piazza or during office hours.</a:t>
            </a:r>
          </a:p>
          <a:p>
            <a:r>
              <a:rPr lang="en-US" dirty="0"/>
              <a:t>"Stop and Think" cues will ask you to pause the video and ponder a question I have asked.  Please do it!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DF3A88-9FCB-3846-B548-3529B66333F7}"/>
              </a:ext>
            </a:extLst>
          </p:cNvPr>
          <p:cNvGrpSpPr/>
          <p:nvPr/>
        </p:nvGrpSpPr>
        <p:grpSpPr>
          <a:xfrm>
            <a:off x="10998631" y="3701270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3C57A538-3597-AC47-85B2-238EED0401AA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185ABE95-DB0F-E145-8393-9B4E5EF56F70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46634D-8BA5-9843-8687-DBE55572357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99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This is the best time to get help with your projects.</a:t>
            </a:r>
          </a:p>
        </p:txBody>
      </p:sp>
    </p:spTree>
    <p:extLst>
      <p:ext uri="{BB962C8B-B14F-4D97-AF65-F5344CB8AC3E}">
        <p14:creationId xmlns:p14="http://schemas.microsoft.com/office/powerpoint/2010/main" val="202970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Structures (EECS-214)</a:t>
            </a:r>
          </a:p>
          <a:p>
            <a:r>
              <a:rPr lang="en-US" sz="3200" dirty="0"/>
              <a:t>Basic C/Unix programming (EECS-213 or EECS-205)</a:t>
            </a:r>
          </a:p>
          <a:p>
            <a:r>
              <a:rPr lang="en-US" dirty="0"/>
              <a:t>All programming assignments will be in </a:t>
            </a:r>
            <a:r>
              <a:rPr lang="en-US" b="1" dirty="0">
                <a:solidFill>
                  <a:schemeClr val="accent6"/>
                </a:solidFill>
              </a:rPr>
              <a:t>Python</a:t>
            </a:r>
            <a:endParaRPr lang="en-US" sz="3200" b="1" dirty="0">
              <a:solidFill>
                <a:schemeClr val="accent6"/>
              </a:solidFill>
            </a:endParaRPr>
          </a:p>
          <a:p>
            <a:endParaRPr lang="en-US" sz="3200" dirty="0"/>
          </a:p>
          <a:p>
            <a:r>
              <a:rPr lang="en-US" sz="3200" dirty="0"/>
              <a:t>If you’re unsure, then start the first project ASAP</a:t>
            </a:r>
          </a:p>
          <a:p>
            <a:r>
              <a:rPr lang="en-US" sz="3200" dirty="0"/>
              <a:t>If you’re going to drop, better to drop sooner than later</a:t>
            </a:r>
          </a:p>
        </p:txBody>
      </p:sp>
    </p:spTree>
    <p:extLst>
      <p:ext uri="{BB962C8B-B14F-4D97-AF65-F5344CB8AC3E}">
        <p14:creationId xmlns:p14="http://schemas.microsoft.com/office/powerpoint/2010/main" val="44025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50% -- 3  Python Projects</a:t>
            </a:r>
            <a:endParaRPr lang="en-US" sz="2800" dirty="0"/>
          </a:p>
          <a:p>
            <a:pPr lvl="1"/>
            <a:r>
              <a:rPr lang="en-US" dirty="0"/>
              <a:t>Done in pairs (or individually)</a:t>
            </a:r>
          </a:p>
          <a:p>
            <a:pPr lvl="1"/>
            <a:r>
              <a:rPr lang="en-US" dirty="0"/>
              <a:t>Usually due on Mondays at Midnight.</a:t>
            </a:r>
            <a:endParaRPr lang="en-US" sz="2800" dirty="0"/>
          </a:p>
          <a:p>
            <a:r>
              <a:rPr lang="en-US" dirty="0"/>
              <a:t>2</a:t>
            </a:r>
            <a:r>
              <a:rPr lang="en-US" sz="3200" dirty="0"/>
              <a:t>0% -- 4 Homework assignments</a:t>
            </a:r>
          </a:p>
          <a:p>
            <a:pPr lvl="1"/>
            <a:r>
              <a:rPr lang="en-US" sz="2800" dirty="0"/>
              <a:t>Short written answers, based on reading, lectures, &amp; Wireshark labs</a:t>
            </a:r>
          </a:p>
          <a:p>
            <a:r>
              <a:rPr lang="en-US" sz="3200" dirty="0"/>
              <a:t>10% -- Midterm </a:t>
            </a:r>
            <a:r>
              <a:rPr lang="en-US" dirty="0"/>
              <a:t>exam</a:t>
            </a:r>
          </a:p>
          <a:p>
            <a:r>
              <a:rPr lang="en-US" dirty="0"/>
              <a:t>1</a:t>
            </a:r>
            <a:r>
              <a:rPr lang="en-US" sz="3200" dirty="0"/>
              <a:t>5% -- Final exam (cumulative) on </a:t>
            </a:r>
            <a:r>
              <a:rPr lang="en-US" i="1" dirty="0"/>
              <a:t>Monday, Dec 7th at 9am.</a:t>
            </a:r>
            <a:r>
              <a:rPr lang="en-US" sz="3200" i="1" dirty="0"/>
              <a:t>.</a:t>
            </a:r>
          </a:p>
          <a:p>
            <a:pPr lvl="1"/>
            <a:r>
              <a:rPr lang="en-US" dirty="0"/>
              <a:t>Exams are similar to homework assignments</a:t>
            </a:r>
          </a:p>
          <a:p>
            <a:pPr lvl="1"/>
            <a:r>
              <a:rPr lang="en-US" dirty="0"/>
              <a:t>Exams are </a:t>
            </a:r>
            <a:r>
              <a:rPr lang="en-US" i="1" dirty="0">
                <a:solidFill>
                  <a:schemeClr val="accent6"/>
                </a:solidFill>
              </a:rPr>
              <a:t>open book </a:t>
            </a:r>
            <a:r>
              <a:rPr lang="en-US" dirty="0"/>
              <a:t>&amp;</a:t>
            </a:r>
            <a:r>
              <a:rPr lang="en-US" i="1" dirty="0">
                <a:solidFill>
                  <a:schemeClr val="accent6"/>
                </a:solidFill>
              </a:rPr>
              <a:t> open notes</a:t>
            </a:r>
          </a:p>
          <a:p>
            <a:pPr lvl="1"/>
            <a:r>
              <a:rPr lang="en-US" dirty="0"/>
              <a:t>Plan to print all the lecture slides.</a:t>
            </a:r>
          </a:p>
          <a:p>
            <a:r>
              <a:rPr lang="en-US" dirty="0"/>
              <a:t>5% -- Participation in discussion section</a:t>
            </a:r>
          </a:p>
        </p:txBody>
      </p:sp>
    </p:spTree>
    <p:extLst>
      <p:ext uri="{BB962C8B-B14F-4D97-AF65-F5344CB8AC3E}">
        <p14:creationId xmlns:p14="http://schemas.microsoft.com/office/powerpoint/2010/main" val="257053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Computer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learn how the Internet works!</a:t>
            </a:r>
          </a:p>
          <a:p>
            <a:r>
              <a:rPr lang="en-US" dirty="0"/>
              <a:t>It’s one of the greatest technical achievements in human history:</a:t>
            </a:r>
          </a:p>
          <a:p>
            <a:pPr lvl="1"/>
            <a:r>
              <a:rPr lang="en-US" dirty="0"/>
              <a:t>Somehow it’s global, reliable, &amp; scalable</a:t>
            </a:r>
          </a:p>
          <a:p>
            <a:pPr lvl="1"/>
            <a:r>
              <a:rPr lang="en-US" dirty="0"/>
              <a:t>Without centralized control, and </a:t>
            </a:r>
            <a:br>
              <a:rPr lang="en-US" dirty="0"/>
            </a:br>
            <a:r>
              <a:rPr lang="en-US" dirty="0"/>
              <a:t>with unreliable components.</a:t>
            </a:r>
          </a:p>
          <a:p>
            <a:r>
              <a:rPr lang="en-US" dirty="0"/>
              <a:t>We will explore several layers:</a:t>
            </a:r>
          </a:p>
          <a:p>
            <a:pPr lvl="1"/>
            <a:r>
              <a:rPr lang="en-US" dirty="0"/>
              <a:t>Applications (Web, Email, DNS, etc.)</a:t>
            </a:r>
          </a:p>
          <a:p>
            <a:pPr lvl="1"/>
            <a:r>
              <a:rPr lang="en-US" dirty="0"/>
              <a:t>Encryption (TLS/SSL), </a:t>
            </a:r>
            <a:r>
              <a:rPr lang="en-US" i="1" dirty="0"/>
              <a:t>at end of class</a:t>
            </a:r>
          </a:p>
          <a:p>
            <a:pPr lvl="1"/>
            <a:r>
              <a:rPr lang="en-US" dirty="0"/>
              <a:t>Reliable connections (TCP)</a:t>
            </a:r>
          </a:p>
          <a:p>
            <a:pPr lvl="1"/>
            <a:r>
              <a:rPr lang="en-US" dirty="0"/>
              <a:t>Routing (IP) &amp; Network control (BGP)</a:t>
            </a:r>
          </a:p>
          <a:p>
            <a:pPr lvl="1"/>
            <a:r>
              <a:rPr lang="en-US" dirty="0"/>
              <a:t>Physical connections (Ethernet, </a:t>
            </a:r>
            <a:r>
              <a:rPr lang="en-US" dirty="0" err="1"/>
              <a:t>WiFi</a:t>
            </a:r>
            <a:r>
              <a:rPr lang="en-US" dirty="0"/>
              <a:t>, Cellular)</a:t>
            </a:r>
          </a:p>
          <a:p>
            <a:r>
              <a:rPr lang="en-US" dirty="0"/>
              <a:t>Internet principles also apply to other</a:t>
            </a:r>
            <a:br>
              <a:rPr lang="en-US" dirty="0"/>
            </a:br>
            <a:r>
              <a:rPr lang="en-US" dirty="0"/>
              <a:t>networks &amp; engineered systems in general.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05" y="2721850"/>
            <a:ext cx="4923295" cy="369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version-friend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6722</TotalTime>
  <Words>3425</Words>
  <Application>Microsoft Macintosh PowerPoint</Application>
  <PresentationFormat>Widescreen</PresentationFormat>
  <Paragraphs>477</Paragraphs>
  <Slides>42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Garamond</vt:lpstr>
      <vt:lpstr>Times New Roman</vt:lpstr>
      <vt:lpstr>Office Theme</vt:lpstr>
      <vt:lpstr>Clip</vt:lpstr>
      <vt:lpstr>CS-340 Introduction to Computer Networking  Lecture 1: Introduction</vt:lpstr>
      <vt:lpstr>Today’s lecture </vt:lpstr>
      <vt:lpstr>Course logistics</vt:lpstr>
      <vt:lpstr>Discussion sections</vt:lpstr>
      <vt:lpstr>Making the most of remote learning</vt:lpstr>
      <vt:lpstr>Office Hours</vt:lpstr>
      <vt:lpstr>Prerequisites</vt:lpstr>
      <vt:lpstr>Grading</vt:lpstr>
      <vt:lpstr>Why take Computer Networking?</vt:lpstr>
      <vt:lpstr>Projects</vt:lpstr>
      <vt:lpstr>Collaboration &amp; cheating policy</vt:lpstr>
      <vt:lpstr>Required reading</vt:lpstr>
      <vt:lpstr>About Steve</vt:lpstr>
      <vt:lpstr>A Quick Overview of the Internet</vt:lpstr>
      <vt:lpstr>How does the Internet work?</vt:lpstr>
      <vt:lpstr>What is the Internet?</vt:lpstr>
      <vt:lpstr>Who controls the Internet?</vt:lpstr>
      <vt:lpstr>PowerPoint Presentation</vt:lpstr>
      <vt:lpstr>The Internet != The Web</vt:lpstr>
      <vt:lpstr>The Internet is distributed and loosely coupled</vt:lpstr>
      <vt:lpstr>Human protocols</vt:lpstr>
      <vt:lpstr>The Internet – in practice</vt:lpstr>
      <vt:lpstr>Access networks and local-area networks</vt:lpstr>
      <vt:lpstr>Public Switched Telephone Network (PSTN)</vt:lpstr>
      <vt:lpstr>Home Internet access uses old networks</vt:lpstr>
      <vt:lpstr>Connecting to the Internet in the 1990s</vt:lpstr>
      <vt:lpstr>Digital Subscriber Line (DSL)</vt:lpstr>
      <vt:lpstr>Cable Networks</vt:lpstr>
      <vt:lpstr>Frequency Division Multiplexing</vt:lpstr>
      <vt:lpstr>Modern wired/guided media</vt:lpstr>
      <vt:lpstr>Radio is a wireless/unguided medium</vt:lpstr>
      <vt:lpstr>A look at the network core</vt:lpstr>
      <vt:lpstr>Circuit Switching was used in the PSTN</vt:lpstr>
      <vt:lpstr>Circuit switched backbone links are multiplexed</vt:lpstr>
      <vt:lpstr>Computer networks use Packet Switching</vt:lpstr>
      <vt:lpstr>Packet vs Circuit switching</vt:lpstr>
      <vt:lpstr>Network performance metrics</vt:lpstr>
      <vt:lpstr>Network performance is constantly changing!</vt:lpstr>
      <vt:lpstr>Cumulative distribution function (CDF)</vt:lpstr>
      <vt:lpstr>Network performance experiment</vt:lpstr>
      <vt:lpstr>Recap: Internet Overview</vt:lpstr>
      <vt:lpstr>TODO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187</cp:revision>
  <cp:lastPrinted>2017-09-19T21:40:07Z</cp:lastPrinted>
  <dcterms:created xsi:type="dcterms:W3CDTF">2017-09-19T21:33:23Z</dcterms:created>
  <dcterms:modified xsi:type="dcterms:W3CDTF">2020-09-17T13:23:21Z</dcterms:modified>
</cp:coreProperties>
</file>