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05" r:id="rId3"/>
    <p:sldId id="281" r:id="rId4"/>
    <p:sldId id="277" r:id="rId5"/>
    <p:sldId id="280" r:id="rId6"/>
    <p:sldId id="306" r:id="rId7"/>
    <p:sldId id="296" r:id="rId8"/>
    <p:sldId id="326" r:id="rId9"/>
    <p:sldId id="317" r:id="rId10"/>
    <p:sldId id="310" r:id="rId11"/>
    <p:sldId id="316" r:id="rId12"/>
    <p:sldId id="333" r:id="rId13"/>
    <p:sldId id="286" r:id="rId14"/>
    <p:sldId id="334" r:id="rId15"/>
    <p:sldId id="284" r:id="rId16"/>
    <p:sldId id="335" r:id="rId17"/>
    <p:sldId id="332" r:id="rId18"/>
    <p:sldId id="336" r:id="rId19"/>
    <p:sldId id="337" r:id="rId20"/>
    <p:sldId id="343" r:id="rId21"/>
    <p:sldId id="350" r:id="rId22"/>
    <p:sldId id="352" r:id="rId23"/>
    <p:sldId id="348" r:id="rId24"/>
    <p:sldId id="271" r:id="rId25"/>
    <p:sldId id="285" r:id="rId26"/>
    <p:sldId id="354" r:id="rId27"/>
    <p:sldId id="275" r:id="rId28"/>
    <p:sldId id="313" r:id="rId29"/>
    <p:sldId id="274" r:id="rId30"/>
    <p:sldId id="279" r:id="rId31"/>
    <p:sldId id="287" r:id="rId32"/>
    <p:sldId id="288" r:id="rId33"/>
    <p:sldId id="289" r:id="rId34"/>
    <p:sldId id="355" r:id="rId35"/>
    <p:sldId id="356" r:id="rId36"/>
    <p:sldId id="293" r:id="rId37"/>
    <p:sldId id="325" r:id="rId38"/>
    <p:sldId id="328" r:id="rId39"/>
    <p:sldId id="329" r:id="rId40"/>
    <p:sldId id="357" r:id="rId41"/>
    <p:sldId id="339" r:id="rId42"/>
    <p:sldId id="342" r:id="rId43"/>
    <p:sldId id="346" r:id="rId44"/>
    <p:sldId id="349" r:id="rId45"/>
    <p:sldId id="386" r:id="rId46"/>
    <p:sldId id="360" r:id="rId47"/>
    <p:sldId id="385" r:id="rId48"/>
    <p:sldId id="391" r:id="rId49"/>
    <p:sldId id="387" r:id="rId50"/>
    <p:sldId id="390" r:id="rId51"/>
    <p:sldId id="38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5"/>
            <p14:sldId id="281"/>
            <p14:sldId id="277"/>
            <p14:sldId id="280"/>
            <p14:sldId id="306"/>
            <p14:sldId id="296"/>
            <p14:sldId id="326"/>
            <p14:sldId id="317"/>
            <p14:sldId id="310"/>
            <p14:sldId id="316"/>
            <p14:sldId id="333"/>
            <p14:sldId id="286"/>
            <p14:sldId id="334"/>
            <p14:sldId id="284"/>
            <p14:sldId id="335"/>
            <p14:sldId id="332"/>
            <p14:sldId id="336"/>
            <p14:sldId id="337"/>
            <p14:sldId id="343"/>
            <p14:sldId id="350"/>
            <p14:sldId id="352"/>
            <p14:sldId id="348"/>
            <p14:sldId id="271"/>
            <p14:sldId id="285"/>
            <p14:sldId id="354"/>
            <p14:sldId id="275"/>
            <p14:sldId id="313"/>
            <p14:sldId id="274"/>
            <p14:sldId id="279"/>
            <p14:sldId id="287"/>
            <p14:sldId id="288"/>
            <p14:sldId id="289"/>
            <p14:sldId id="355"/>
            <p14:sldId id="356"/>
            <p14:sldId id="293"/>
            <p14:sldId id="325"/>
            <p14:sldId id="328"/>
            <p14:sldId id="329"/>
            <p14:sldId id="357"/>
            <p14:sldId id="339"/>
            <p14:sldId id="342"/>
            <p14:sldId id="346"/>
            <p14:sldId id="349"/>
            <p14:sldId id="386"/>
            <p14:sldId id="360"/>
            <p14:sldId id="385"/>
            <p14:sldId id="391"/>
            <p14:sldId id="387"/>
            <p14:sldId id="390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000"/>
    <a:srgbClr val="FFFF00"/>
    <a:srgbClr val="FFC000"/>
    <a:srgbClr val="FFFFFF"/>
    <a:srgbClr val="932092"/>
    <a:srgbClr val="DC5CDA"/>
    <a:srgbClr val="942092"/>
    <a:srgbClr val="FF9300"/>
    <a:srgbClr val="70AD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/>
    <p:restoredTop sz="88435"/>
  </p:normalViewPr>
  <p:slideViewPr>
    <p:cSldViewPr snapToGrid="0" snapToObjects="1">
      <p:cViewPr varScale="1">
        <p:scale>
          <a:sx n="103" d="100"/>
          <a:sy n="103" d="100"/>
        </p:scale>
        <p:origin x="184" y="38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5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7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1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1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7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rows in the result will equal</a:t>
            </a:r>
            <a:r>
              <a:rPr lang="en-US" baseline="0" dirty="0"/>
              <a:t> the number of unique values taken by the grouping criterion.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9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may be more clear for students to think of these as “many to one”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8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xml.de/index.html#documentation" TargetMode="External"/><Relationship Id="rId2" Type="http://schemas.openxmlformats.org/officeDocument/2006/relationships/hyperlink" Target="https://www.crummy.com/software/BeautifulSoup/bs4/do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izeng.me/2014/03/23/evaluate-and-validate-xpath-css-selectors-in-chrome-developer-tools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mazon.com/Management-Myth-Debunking-Business-Philosophy/dp/0393338525/ref=sr_1_1?keywords=the+management+myth&amp;qid=1559658959&amp;s=gateway&amp;sr=8-1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sqlite.org/lang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18 </a:t>
            </a:r>
            <a:r>
              <a:rPr lang="mr-IN" dirty="0"/>
              <a:t>–</a:t>
            </a:r>
            <a:r>
              <a:rPr lang="en-US" dirty="0"/>
              <a:t> Course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54F133-FA99-2940-A601-E432BEB0C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127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How JOIN builds a composite 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01858"/>
            <a:ext cx="10515600" cy="240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SELECT * FROM staff JOIN department</a:t>
            </a:r>
          </a:p>
          <a:p>
            <a:pPr marL="0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            ON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staff.departmentId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department.id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>
            <p:extLst/>
          </p:nvPr>
        </p:nvGraphicFramePr>
        <p:xfrm>
          <a:off x="123987" y="3996007"/>
          <a:ext cx="11875892" cy="2966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6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0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staff.room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staff.</a:t>
                      </a:r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Computer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Left Brace 16"/>
          <p:cNvSpPr/>
          <p:nvPr/>
        </p:nvSpPr>
        <p:spPr>
          <a:xfrm rot="5400000">
            <a:off x="2504306" y="878707"/>
            <a:ext cx="677975" cy="5438613"/>
          </a:xfrm>
          <a:prstGeom prst="leftBrace">
            <a:avLst>
              <a:gd name="adj1" fmla="val 35792"/>
              <a:gd name="adj2" fmla="val 64142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35367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with the first table (</a:t>
            </a:r>
            <a:r>
              <a:rPr lang="en-US" sz="2400" dirty="0">
                <a:solidFill>
                  <a:schemeClr val="accent1"/>
                </a:solidFill>
              </a:rPr>
              <a:t>staff</a:t>
            </a:r>
            <a:r>
              <a:rPr lang="en-US" sz="2400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1" y="4742483"/>
            <a:ext cx="5359400" cy="340962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76813" y="2797360"/>
            <a:ext cx="572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Join with rows from the 2</a:t>
            </a:r>
            <a:r>
              <a:rPr lang="en-US" sz="2400" baseline="30000" dirty="0"/>
              <a:t>nd</a:t>
            </a:r>
            <a:r>
              <a:rPr lang="en-US" sz="2400" dirty="0"/>
              <a:t> table (</a:t>
            </a:r>
            <a:r>
              <a:rPr lang="en-US" sz="2400" dirty="0">
                <a:solidFill>
                  <a:schemeClr val="accent2"/>
                </a:solidFill>
              </a:rPr>
              <a:t>department</a:t>
            </a:r>
            <a:r>
              <a:rPr lang="en-US" sz="2400" dirty="0"/>
              <a:t>) that match according to the 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ON</a:t>
            </a:r>
            <a:r>
              <a:rPr lang="en-US" sz="2400" dirty="0"/>
              <a:t> columns</a:t>
            </a:r>
          </a:p>
        </p:txBody>
      </p:sp>
      <p:cxnSp>
        <p:nvCxnSpPr>
          <p:cNvPr id="15" name="Curved Connector 14"/>
          <p:cNvCxnSpPr>
            <a:stCxn id="22" idx="1"/>
            <a:endCxn id="6" idx="1"/>
          </p:cNvCxnSpPr>
          <p:nvPr/>
        </p:nvCxnSpPr>
        <p:spPr>
          <a:xfrm rot="10800000" flipV="1">
            <a:off x="6096001" y="3212858"/>
            <a:ext cx="180812" cy="1700105"/>
          </a:xfrm>
          <a:prstGeom prst="curvedConnector3">
            <a:avLst>
              <a:gd name="adj1" fmla="val 226430"/>
            </a:avLst>
          </a:prstGeom>
          <a:ln w="571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4595031" y="1749227"/>
            <a:ext cx="1252376" cy="745152"/>
          </a:xfrm>
          <a:prstGeom prst="straightConnector1">
            <a:avLst/>
          </a:prstGeom>
          <a:ln w="539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34291" y="812800"/>
          <a:ext cx="4260742" cy="186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847407" y="839892"/>
          <a:ext cx="3363938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95031" y="1749227"/>
            <a:ext cx="1252376" cy="4629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95031" y="2140669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95031" y="1749227"/>
            <a:ext cx="1252376" cy="1131966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95031" y="1749227"/>
            <a:ext cx="1252376" cy="1481047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63472" y="74159"/>
            <a:ext cx="10556928" cy="700909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ea typeface="Courier New" charset="0"/>
                <a:cs typeface="Courier New" charset="0"/>
              </a:rPr>
              <a:t>Using INNER JOIN, what if rows don’t match one-to-one?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9499600" y="839892"/>
            <a:ext cx="2500278" cy="2919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output,</a:t>
            </a:r>
          </a:p>
          <a:p>
            <a:r>
              <a:rPr lang="en-US" dirty="0"/>
              <a:t>multiple matches leads to multiple rows.</a:t>
            </a:r>
          </a:p>
          <a:p>
            <a:r>
              <a:rPr lang="en-US" dirty="0"/>
              <a:t>no matches leads to no rows</a:t>
            </a: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>
            <p:extLst/>
          </p:nvPr>
        </p:nvGraphicFramePr>
        <p:xfrm>
          <a:off x="123987" y="3856307"/>
          <a:ext cx="1187589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6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0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staff.room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staff.</a:t>
                      </a:r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H="1">
            <a:off x="5847407" y="3843607"/>
            <a:ext cx="26451" cy="300169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95031" y="2532111"/>
            <a:ext cx="1252376" cy="349082"/>
          </a:xfrm>
          <a:prstGeom prst="straightConnector1">
            <a:avLst/>
          </a:prstGeom>
          <a:ln w="539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95031" y="2532111"/>
            <a:ext cx="1252376" cy="698163"/>
          </a:xfrm>
          <a:prstGeom prst="straightConnector1">
            <a:avLst/>
          </a:prstGeom>
          <a:ln w="53975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471" y="2885707"/>
            <a:ext cx="5134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</a:t>
            </a:r>
            <a:r>
              <a:rPr lang="en-US" i="1" dirty="0">
                <a:latin typeface="Courier New" charset="0"/>
                <a:ea typeface="Courier New" charset="0"/>
                <a:cs typeface="Courier New" charset="0"/>
              </a:rPr>
              <a:t>staff JOIN department ON </a:t>
            </a:r>
            <a:r>
              <a:rPr lang="en-US" i="1" dirty="0" err="1">
                <a:latin typeface="Courier New" charset="0"/>
                <a:ea typeface="Courier New" charset="0"/>
                <a:cs typeface="Courier New" charset="0"/>
              </a:rPr>
              <a:t>staff.departmentId</a:t>
            </a:r>
            <a:r>
              <a:rPr lang="en-US" i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i="1" dirty="0" err="1">
                <a:latin typeface="Courier New" charset="0"/>
                <a:ea typeface="Courier New" charset="0"/>
                <a:cs typeface="Courier New" charset="0"/>
              </a:rPr>
              <a:t>department.id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2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JOIN is like the </a:t>
            </a:r>
            <a:r>
              <a:rPr lang="en-US" b="1" dirty="0"/>
              <a:t>cartesian product </a:t>
            </a:r>
            <a:r>
              <a:rPr lang="en-US" dirty="0"/>
              <a:t>of two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241" y="1146875"/>
            <a:ext cx="5199457" cy="559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every element (row) of the first set (table) and combine it with every element of the second set.</a:t>
            </a:r>
          </a:p>
          <a:p>
            <a:r>
              <a:rPr lang="en-US" dirty="0"/>
              <a:t>If first set has N elements and second set has M elements, then </a:t>
            </a:r>
            <a:r>
              <a:rPr lang="en-US" dirty="0" err="1"/>
              <a:t>cartesian</a:t>
            </a:r>
            <a:r>
              <a:rPr lang="en-US" dirty="0"/>
              <a:t> product has N·M elements.</a:t>
            </a:r>
          </a:p>
          <a:p>
            <a:r>
              <a:rPr lang="en-US" dirty="0"/>
              <a:t>There is no “ON” expression to limit results: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Orders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CROSS JOIN Order_Details;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" y="1038386"/>
            <a:ext cx="6273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shorthand notation to make some JOINs shorter to express.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NATURAL JOIN matches rows using whatever columns have identical names.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 example: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Orders JOIN Order_Details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ON 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Orders.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OrderNumber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Order_Details.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OrderNumber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Becomes: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Orders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NATURAL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JOIN Order_Details;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5831735" y="-45303"/>
            <a:ext cx="797170" cy="9887922"/>
          </a:xfrm>
          <a:prstGeom prst="leftBrace">
            <a:avLst>
              <a:gd name="adj1" fmla="val 51464"/>
              <a:gd name="adj2" fmla="val 47801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3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LEFT JOIN includes </a:t>
            </a:r>
            <a:r>
              <a:rPr lang="en-US" b="1" dirty="0">
                <a:solidFill>
                  <a:schemeClr val="accent6"/>
                </a:solidFill>
              </a:rPr>
              <a:t>all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rows in the first table (</a:t>
            </a:r>
            <a:r>
              <a:rPr lang="en-US" b="1" i="1" dirty="0">
                <a:solidFill>
                  <a:schemeClr val="accent6"/>
                </a:solidFill>
              </a:rPr>
              <a:t>left</a:t>
            </a:r>
            <a:r>
              <a:rPr lang="en-US" i="1" dirty="0"/>
              <a:t>-</a:t>
            </a:r>
            <a:r>
              <a:rPr lang="en-US" dirty="0"/>
              <a:t>hand side)</a:t>
            </a:r>
            <a:br>
              <a:rPr lang="en-US" dirty="0"/>
            </a:br>
            <a:r>
              <a:rPr lang="en-US" dirty="0"/>
              <a:t>and just the matching rows in the second table (right-hand side).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62" y="3564167"/>
            <a:ext cx="3251003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96" y="3514451"/>
            <a:ext cx="3226092" cy="3226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779" y="2998412"/>
            <a:ext cx="196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LEFT JOIN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3996" y="2754261"/>
            <a:ext cx="299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ea typeface="Courier New" charset="0"/>
                <a:cs typeface="Courier New" charset="0"/>
              </a:rPr>
              <a:t>(standard)</a:t>
            </a:r>
            <a:br>
              <a:rPr lang="en-US" dirty="0"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INNER JOIN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538" y="3564167"/>
            <a:ext cx="148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All rows from </a:t>
            </a:r>
            <a:br>
              <a:rPr lang="en-US"/>
            </a:br>
            <a:r>
              <a:rPr lang="en-US"/>
              <a:t>First </a:t>
            </a:r>
            <a:r>
              <a:rPr lang="en-US" dirty="0"/>
              <a:t>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8604" y="3517418"/>
            <a:ext cx="185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 rows from Second table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010508" y="3887333"/>
            <a:ext cx="539256" cy="4384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5756032" y="3840584"/>
            <a:ext cx="652572" cy="2976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9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4382" y="0"/>
          <a:ext cx="4260742" cy="335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31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99999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68262" y="27092"/>
          <a:ext cx="3363938" cy="2233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6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23986" y="3569703"/>
            <a:ext cx="11949194" cy="293588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SELECT * FROM staff 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LEFT JOIN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department ON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staff.departmentId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department.id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28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graphicFrame>
        <p:nvGraphicFramePr>
          <p:cNvPr id="21" name="Content Placeholder 9"/>
          <p:cNvGraphicFramePr>
            <a:graphicFrameLocks/>
          </p:cNvGraphicFramePr>
          <p:nvPr>
            <p:extLst/>
          </p:nvPr>
        </p:nvGraphicFramePr>
        <p:xfrm>
          <a:off x="123987" y="3996007"/>
          <a:ext cx="1187589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6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0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staff.room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staff.</a:t>
                      </a:r>
                      <a:r>
                        <a:rPr lang="en-US" b="1" i="1" dirty="0" err="1"/>
                        <a:t>departmentId</a:t>
                      </a:r>
                      <a:endParaRPr lang="en-US" b="1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.id</a:t>
                      </a:r>
                      <a:endParaRPr lang="en-US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.name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/>
                        <a:t>department</a:t>
                      </a:r>
                      <a:r>
                        <a:rPr lang="en-US" b="1" i="1" dirty="0" err="1"/>
                        <a:t>.buildingId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99999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Materials</a:t>
                      </a:r>
                      <a:r>
                        <a:rPr lang="en-US" baseline="0" dirty="0">
                          <a:solidFill>
                            <a:schemeClr val="accent6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Computer</a:t>
                      </a:r>
                      <a:r>
                        <a:rPr lang="en-US" baseline="0" dirty="0">
                          <a:solidFill>
                            <a:schemeClr val="accent6"/>
                          </a:solidFill>
                        </a:rPr>
                        <a:t> Sci.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2708" y="515815"/>
            <a:ext cx="3890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Betsy and Frank have NULLs in the right haft of the output because no matching department was found.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 other words no pair of rows was found to satisfy the ON </a:t>
            </a:r>
            <a:r>
              <a:rPr lang="en-US" sz="2000" dirty="0" err="1"/>
              <a:t>staff.departmentId</a:t>
            </a:r>
            <a:r>
              <a:rPr lang="en-US" sz="2000" dirty="0"/>
              <a:t>=</a:t>
            </a:r>
            <a:r>
              <a:rPr lang="en-US" sz="2000" dirty="0" err="1"/>
              <a:t>department.id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726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JOIN with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7" y="1146875"/>
            <a:ext cx="8493071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Includes rows from a table that </a:t>
            </a:r>
            <a:r>
              <a:rPr lang="en-US" b="1" i="1" dirty="0">
                <a:solidFill>
                  <a:schemeClr val="accent6"/>
                </a:solidFill>
              </a:rPr>
              <a:t>must not </a:t>
            </a:r>
            <a:r>
              <a:rPr lang="en-US" dirty="0"/>
              <a:t>match another table.</a:t>
            </a:r>
          </a:p>
          <a:p>
            <a:r>
              <a:rPr lang="en-US" dirty="0"/>
              <a:t>Useful for finding rows lacking something.</a:t>
            </a:r>
          </a:p>
          <a:p>
            <a:r>
              <a:rPr lang="en-US" dirty="0"/>
              <a:t>Just add a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WHERE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clause to look for </a:t>
            </a:r>
            <a:r>
              <a:rPr lang="en-US" i="1" dirty="0"/>
              <a:t>NULL</a:t>
            </a:r>
            <a:r>
              <a:rPr lang="en-US" dirty="0"/>
              <a:t> values in the right-hand side of the joined table</a:t>
            </a:r>
          </a:p>
          <a:p>
            <a:r>
              <a:rPr lang="en-US" dirty="0"/>
              <a:t>For example, to determine which faculty members should be assigned a class: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Faculty NATURAL LEFT JOIN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Faculty_Classes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WHERE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ClassID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IS NULL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Which classrooms are unused?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* FROM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Class_Rooms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NATURAL LEFT JOIN Classes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WHERE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ClassID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IS NULL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0" y="1831691"/>
            <a:ext cx="2950588" cy="31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9465745" cy="5594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Introduced different types of JOINs: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INNER </a:t>
            </a:r>
            <a:r>
              <a:rPr lang="en-US" dirty="0">
                <a:solidFill>
                  <a:schemeClr val="accent6"/>
                </a:solidFill>
              </a:rPr>
              <a:t>(default)</a:t>
            </a:r>
            <a:r>
              <a:rPr lang="en-US" dirty="0"/>
              <a:t>: prints all pairs of rows (one from first table, one from second table) that satisfy the </a:t>
            </a:r>
            <a:r>
              <a:rPr lang="en-US" i="1" dirty="0"/>
              <a:t>JOIN predicate.</a:t>
            </a:r>
          </a:p>
          <a:p>
            <a:endParaRPr lang="en-US" i="1" dirty="0"/>
          </a:p>
          <a:p>
            <a:r>
              <a:rPr lang="en-US" b="1" dirty="0">
                <a:solidFill>
                  <a:schemeClr val="accent6"/>
                </a:solidFill>
              </a:rPr>
              <a:t>LEFT</a:t>
            </a:r>
            <a:r>
              <a:rPr lang="en-US" dirty="0"/>
              <a:t>: same as INNER, but adds rows from LEFT table that never satisfied the JOIN predicate.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LEFT with exclusion</a:t>
            </a:r>
            <a:r>
              <a:rPr lang="en-US" dirty="0"/>
              <a:t>: only print rows form left table that never satisfied the JOIN predicate.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987552"/>
            <a:ext cx="1920240" cy="192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4805234"/>
            <a:ext cx="1920330" cy="2052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3" y="2907792"/>
            <a:ext cx="1904767" cy="18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118508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Andale Mono" charset="0"/>
                <a:cs typeface="Andale Mono" charset="0"/>
              </a:rPr>
              <a:t>UNION</a:t>
            </a:r>
            <a:r>
              <a:rPr lang="en-US" dirty="0"/>
              <a:t>, </a:t>
            </a:r>
            <a:r>
              <a:rPr lang="en-US" dirty="0">
                <a:ea typeface="Andale Mono" charset="0"/>
                <a:cs typeface="Andale Mono" charset="0"/>
              </a:rPr>
              <a:t>INTERSECT</a:t>
            </a:r>
            <a:r>
              <a:rPr lang="en-US" dirty="0"/>
              <a:t>, and </a:t>
            </a:r>
            <a:r>
              <a:rPr lang="en-US" dirty="0">
                <a:ea typeface="Andale Mono" charset="0"/>
                <a:cs typeface="Andale Mono" charset="0"/>
              </a:rPr>
              <a:t>EXCEPT</a:t>
            </a:r>
            <a:br>
              <a:rPr lang="en-US" dirty="0">
                <a:ea typeface="Andale Mono" charset="0"/>
                <a:cs typeface="Andale Mono" charset="0"/>
              </a:rPr>
            </a:br>
            <a:r>
              <a:rPr lang="en-US" dirty="0">
                <a:ea typeface="Andale Mono" charset="0"/>
                <a:cs typeface="Andale Mono" charset="0"/>
              </a:rPr>
              <a:t>are used to combine two SELECT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250" y="2221049"/>
            <a:ext cx="788155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/>
              <a:t> prints</a:t>
            </a:r>
            <a:r>
              <a:rPr lang="en-US" i="1" dirty="0"/>
              <a:t> </a:t>
            </a:r>
            <a:r>
              <a:rPr lang="en-US" dirty="0"/>
              <a:t>rows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dirty="0"/>
              <a:t>from </a:t>
            </a:r>
            <a:r>
              <a:rPr lang="en-US" i="1" dirty="0">
                <a:solidFill>
                  <a:schemeClr val="accent6"/>
                </a:solidFill>
              </a:rPr>
              <a:t>either of two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/>
              <a:t>s</a:t>
            </a:r>
            <a:br>
              <a:rPr lang="en-US" dirty="0"/>
            </a:br>
            <a:r>
              <a:rPr lang="en-US" sz="2600" dirty="0"/>
              <a:t>(printing duplicates just once)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4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INTERSECT</a:t>
            </a:r>
            <a:r>
              <a:rPr lang="en-US" dirty="0"/>
              <a:t> prints rows </a:t>
            </a:r>
            <a:r>
              <a:rPr lang="en-US" i="1" dirty="0">
                <a:solidFill>
                  <a:schemeClr val="accent6"/>
                </a:solidFill>
              </a:rPr>
              <a:t>present in both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/>
              <a:t>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EXCEPT</a:t>
            </a:r>
            <a:r>
              <a:rPr lang="en-US" dirty="0"/>
              <a:t> prints rows </a:t>
            </a:r>
            <a:r>
              <a:rPr lang="en-US" i="1" dirty="0">
                <a:solidFill>
                  <a:schemeClr val="accent6"/>
                </a:solidFill>
              </a:rPr>
              <a:t>present in one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dirty="0"/>
              <a:t> but </a:t>
            </a:r>
            <a:r>
              <a:rPr lang="en-US" i="1" dirty="0">
                <a:solidFill>
                  <a:schemeClr val="accent6"/>
                </a:solidFill>
              </a:rPr>
              <a:t>missing from another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6" y="3483522"/>
            <a:ext cx="1762266" cy="1199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6" y="2086114"/>
            <a:ext cx="1739809" cy="1173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6" y="4907422"/>
            <a:ext cx="1793794" cy="12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JOIN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vs.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JOIN</a:t>
            </a:r>
            <a:r>
              <a:rPr lang="en-US" dirty="0"/>
              <a:t>s combine tables </a:t>
            </a:r>
            <a:r>
              <a:rPr lang="en-US" i="1" dirty="0"/>
              <a:t>horizontally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Match rows from two tables based on one or more columns matching.</a:t>
            </a:r>
          </a:p>
          <a:p>
            <a:pPr lvl="1"/>
            <a:r>
              <a:rPr lang="en-US" dirty="0"/>
              <a:t>Creates a wider set of rows, adding </a:t>
            </a:r>
            <a:r>
              <a:rPr lang="en-US" b="1" dirty="0">
                <a:solidFill>
                  <a:schemeClr val="accent6"/>
                </a:solidFill>
              </a:rPr>
              <a:t>columns</a:t>
            </a:r>
            <a:r>
              <a:rPr lang="en-US" dirty="0"/>
              <a:t> from both tables.</a:t>
            </a: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JOIN</a:t>
            </a:r>
            <a:r>
              <a:rPr lang="en-US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/>
              <a:t>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INTERSECT</a:t>
            </a:r>
            <a:r>
              <a:rPr lang="en-US" dirty="0"/>
              <a:t>, and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EXCEPT</a:t>
            </a:r>
            <a:r>
              <a:rPr lang="en-US" dirty="0"/>
              <a:t> combine result tables </a:t>
            </a:r>
            <a:r>
              <a:rPr lang="en-US" i="1" dirty="0">
                <a:solidFill>
                  <a:srgbClr val="FFFFFF"/>
                </a:solidFill>
              </a:rPr>
              <a:t>vertically</a:t>
            </a:r>
          </a:p>
          <a:p>
            <a:pPr lvl="1"/>
            <a:r>
              <a:rPr lang="en-US" dirty="0"/>
              <a:t>Number &amp; type of columns in the two result tables must match</a:t>
            </a:r>
          </a:p>
          <a:p>
            <a:pPr lvl="1"/>
            <a:r>
              <a:rPr lang="en-US" dirty="0"/>
              <a:t>Changes the number of </a:t>
            </a:r>
            <a:r>
              <a:rPr lang="en-US" b="1" dirty="0">
                <a:solidFill>
                  <a:schemeClr val="accent6"/>
                </a:solidFill>
              </a:rPr>
              <a:t>rows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not columns</a:t>
            </a:r>
          </a:p>
          <a:p>
            <a:pPr marL="0" indent="0">
              <a:buNone/>
            </a:pP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34" y="4300149"/>
            <a:ext cx="3492902" cy="1770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1" y="4151870"/>
            <a:ext cx="2971522" cy="27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/>
          </a:bodyPr>
          <a:lstStyle/>
          <a:p>
            <a:r>
              <a:rPr lang="en-US" dirty="0"/>
              <a:t>Final exam on Thursday!</a:t>
            </a:r>
          </a:p>
          <a:p>
            <a:r>
              <a:rPr lang="en-US" dirty="0">
                <a:sym typeface="Wingdings" pitchFamily="2" charset="2"/>
              </a:rPr>
              <a:t>Practice Final exams posted.</a:t>
            </a:r>
          </a:p>
          <a:p>
            <a:r>
              <a:rPr lang="en-US" dirty="0">
                <a:sym typeface="Wingdings" pitchFamily="2" charset="2"/>
              </a:rPr>
              <a:t>All homework answers are posted.</a:t>
            </a:r>
          </a:p>
          <a:p>
            <a:r>
              <a:rPr lang="en-US" dirty="0">
                <a:sym typeface="Wingdings" pitchFamily="2" charset="2"/>
              </a:rPr>
              <a:t>Project due Wednesday, June 12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4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an indicator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ways to count recipes with “salsa” in description: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COUNT(*) FROM Recipes WHERE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RecipeTitle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LIKE "%salsa%”;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WHERE</a:t>
            </a:r>
            <a:r>
              <a:rPr lang="en-US" dirty="0">
                <a:ea typeface="Andale Mono" charset="0"/>
                <a:cs typeface="Andale Mono" charset="0"/>
              </a:rPr>
              <a:t> clause keeps just the rows matching “salsa,” then these rows are counted.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SELECT SUM(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RecipeTitle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LIKE "%salsa%"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  <a:b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FROM Recipes;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A column is created for every recipe indicating whether its title matches “salsa” or not.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Column’s value will be </a:t>
            </a:r>
            <a:r>
              <a:rPr lang="en-US" b="1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1</a:t>
            </a:r>
            <a:r>
              <a:rPr lang="en-US" dirty="0">
                <a:ea typeface="Andale Mono" charset="0"/>
                <a:cs typeface="Andale Mono" charset="0"/>
              </a:rPr>
              <a:t> if it matches and </a:t>
            </a:r>
            <a:r>
              <a:rPr lang="en-US" b="1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0</a:t>
            </a:r>
            <a:r>
              <a:rPr lang="en-US" dirty="0">
                <a:ea typeface="Andale Mono" charset="0"/>
                <a:cs typeface="Andale Mono" charset="0"/>
              </a:rPr>
              <a:t> if not.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Sum of all the ones and zeros will be the count of matching recipes.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Andale Mono" charset="0"/>
                <a:cs typeface="Andale Mono" charset="0"/>
              </a:rPr>
              <a:t>First approach is easier to understand, but second is shorter.</a:t>
            </a:r>
          </a:p>
        </p:txBody>
      </p:sp>
    </p:spTree>
    <p:extLst>
      <p:ext uri="{BB962C8B-B14F-4D97-AF65-F5344CB8AC3E}">
        <p14:creationId xmlns:p14="http://schemas.microsoft.com/office/powerpoint/2010/main" val="344388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921790" y="1623461"/>
            <a:ext cx="5687877" cy="14679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654457"/>
            <a:ext cx="11639227" cy="50873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CASE WHEN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CategoryID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=2</a:t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THEN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"Bike"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ProductName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FROM Products;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CASE</a:t>
            </a:r>
            <a:r>
              <a:rPr lang="en-US" dirty="0"/>
              <a:t> conditional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18" y="3801377"/>
            <a:ext cx="3227702" cy="305662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5400000">
            <a:off x="5845075" y="106843"/>
            <a:ext cx="261258" cy="2833974"/>
          </a:xfrm>
          <a:prstGeom prst="leftBrace">
            <a:avLst>
              <a:gd name="adj1" fmla="val 40044"/>
              <a:gd name="adj2" fmla="val 50000"/>
            </a:avLst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7672" y="1024263"/>
            <a:ext cx="699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WHEN</a:t>
            </a:r>
            <a:r>
              <a:rPr lang="en-US" sz="2400" dirty="0"/>
              <a:t> condition is tested for every row, giving </a:t>
            </a:r>
            <a:r>
              <a:rPr lang="en-US" sz="2400" i="1" dirty="0"/>
              <a:t>true</a:t>
            </a:r>
            <a:r>
              <a:rPr lang="en-US" sz="2400" dirty="0"/>
              <a:t> or </a:t>
            </a:r>
            <a:r>
              <a:rPr lang="en-US" sz="2400" i="1" dirty="0"/>
              <a:t>false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62373" y="2424793"/>
            <a:ext cx="759417" cy="891014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3471" y="3338224"/>
            <a:ext cx="3774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If condition is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</a:rPr>
              <a:t>true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then use the first value.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/>
                </a:solidFill>
              </a:rPr>
              <a:t>If condition is </a:t>
            </a:r>
            <a:r>
              <a:rPr lang="en-US" sz="2800" i="1" dirty="0">
                <a:solidFill>
                  <a:schemeClr val="accent1"/>
                </a:solidFill>
              </a:rPr>
              <a:t>false</a:t>
            </a:r>
            <a:r>
              <a:rPr lang="en-US" sz="2800" dirty="0">
                <a:solidFill>
                  <a:schemeClr val="accent1"/>
                </a:solidFill>
              </a:rPr>
              <a:t> then use the second value.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71620" y="3122427"/>
            <a:ext cx="728421" cy="1542563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86018" y="343204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18653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Regular expressions are used to match text, both in SQL and in many other data management tools.</a:t>
            </a:r>
          </a:p>
          <a:p>
            <a:r>
              <a:rPr lang="en-US" dirty="0"/>
              <a:t>A match anywhere in the text returns </a:t>
            </a:r>
            <a:r>
              <a:rPr lang="en-US" i="1" dirty="0"/>
              <a:t>true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en-US" dirty="0"/>
              <a:t> anchors to the beginning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$</a:t>
            </a:r>
            <a:r>
              <a:rPr lang="en-US" dirty="0"/>
              <a:t> anchors to the end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.</a:t>
            </a:r>
            <a:r>
              <a:rPr lang="en-US" dirty="0"/>
              <a:t> matches any character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[</a:t>
            </a:r>
            <a:r>
              <a:rPr lang="mr-IN" b="1" dirty="0">
                <a:solidFill>
                  <a:schemeClr val="accent6"/>
                </a:solidFill>
                <a:latin typeface="Courier New" charset="0"/>
              </a:rPr>
              <a:t>…</a:t>
            </a:r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] </a:t>
            </a:r>
            <a:r>
              <a:rPr lang="en-US" dirty="0"/>
              <a:t>specifies a set of possible characters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[a-z]</a:t>
            </a:r>
            <a:r>
              <a:rPr lang="en-US" dirty="0"/>
              <a:t> hyphen specifies a range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[^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</a:rPr>
              <a:t>abc</a:t>
            </a:r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]</a:t>
            </a:r>
            <a:r>
              <a:rPr lang="en-US" dirty="0"/>
              <a:t> carrot within brackets negates the match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Repetitions are supported: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charset="0"/>
              </a:rPr>
              <a:t>*</a:t>
            </a:r>
            <a:r>
              <a:rPr lang="en-US" dirty="0"/>
              <a:t> any number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+</a:t>
            </a:r>
            <a:r>
              <a:rPr lang="en-US" dirty="0"/>
              <a:t> one or more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?</a:t>
            </a:r>
            <a:r>
              <a:rPr lang="en-US" dirty="0"/>
              <a:t> zero or one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n,m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dirty="0"/>
              <a:t> n to m repetitions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|</a:t>
            </a:r>
            <a:r>
              <a:rPr lang="en-US" dirty="0"/>
              <a:t> pipe character gives OR</a:t>
            </a:r>
          </a:p>
          <a:p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en-US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en-US" dirty="0"/>
              <a:t> can be used for grouping</a:t>
            </a:r>
          </a:p>
        </p:txBody>
      </p:sp>
    </p:spTree>
    <p:extLst>
      <p:ext uri="{BB962C8B-B14F-4D97-AF65-F5344CB8AC3E}">
        <p14:creationId xmlns:p14="http://schemas.microsoft.com/office/powerpoint/2010/main" val="325929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^1.*t$</a:t>
            </a:r>
            <a:r>
              <a:rPr lang="en-US" dirty="0"/>
              <a:t>	</a:t>
            </a:r>
            <a:r>
              <a:rPr lang="en-US" i="1" dirty="0"/>
              <a:t>matches: </a:t>
            </a:r>
            <a:r>
              <a:rPr lang="en-US" dirty="0"/>
              <a:t>“12 point”, “100.3 feet”, “111ttt”, “1t”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does not match: </a:t>
            </a:r>
            <a:r>
              <a:rPr lang="en-US" dirty="0"/>
              <a:t>“This 12 point font”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[Cc]</a:t>
            </a:r>
            <a:r>
              <a:rPr lang="en-US" sz="2800" dirty="0" err="1">
                <a:solidFill>
                  <a:schemeClr val="accent6"/>
                </a:solidFill>
                <a:latin typeface="Courier New" charset="0"/>
              </a:rPr>
              <a:t>ats</a:t>
            </a: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?	</a:t>
            </a:r>
            <a:r>
              <a:rPr lang="en-US" dirty="0"/>
              <a:t>	</a:t>
            </a:r>
            <a:r>
              <a:rPr lang="en-US" i="1" dirty="0"/>
              <a:t>matches: </a:t>
            </a:r>
            <a:r>
              <a:rPr lang="en-US" dirty="0"/>
              <a:t>“Cat behavior”, “5 cats”, “catnip”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does not match: </a:t>
            </a:r>
            <a:r>
              <a:rPr lang="en-US" dirty="0"/>
              <a:t>“cast”, “CATS”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[0-9]+.[a-z]? </a:t>
            </a:r>
            <a:r>
              <a:rPr lang="en-US" dirty="0"/>
              <a:t>	</a:t>
            </a:r>
            <a:r>
              <a:rPr lang="en-US" i="1" dirty="0"/>
              <a:t>matches: </a:t>
            </a:r>
            <a:r>
              <a:rPr lang="en-US" dirty="0"/>
              <a:t>“249032/b”, “23.”, “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i="1" dirty="0"/>
              <a:t>does not match: </a:t>
            </a:r>
            <a:r>
              <a:rPr lang="en-US" dirty="0"/>
              <a:t>“a”, “aa”, “1”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([</a:t>
            </a:r>
            <a:r>
              <a:rPr lang="en-US" sz="2800" dirty="0" err="1">
                <a:solidFill>
                  <a:schemeClr val="accent6"/>
                </a:solidFill>
                <a:latin typeface="Courier New" charset="0"/>
              </a:rPr>
              <a:t>cC</a:t>
            </a: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]at|[</a:t>
            </a:r>
            <a:r>
              <a:rPr lang="en-US" sz="2800" dirty="0" err="1">
                <a:solidFill>
                  <a:schemeClr val="accent6"/>
                </a:solidFill>
                <a:latin typeface="Courier New" charset="0"/>
              </a:rPr>
              <a:t>Dd</a:t>
            </a: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]</a:t>
            </a:r>
            <a:r>
              <a:rPr lang="en-US" sz="2800" dirty="0" err="1">
                <a:solidFill>
                  <a:schemeClr val="accent6"/>
                </a:solidFill>
                <a:latin typeface="Courier New" charset="0"/>
              </a:rPr>
              <a:t>og</a:t>
            </a:r>
            <a:r>
              <a:rPr lang="en-US" sz="2800" dirty="0">
                <a:solidFill>
                  <a:schemeClr val="accent6"/>
                </a:solidFill>
                <a:latin typeface="Courier New" charset="0"/>
              </a:rPr>
              <a:t>)( food)?	</a:t>
            </a:r>
            <a:r>
              <a:rPr lang="en-US" dirty="0"/>
              <a:t>	</a:t>
            </a:r>
            <a:r>
              <a:rPr lang="en-US" i="1" dirty="0"/>
              <a:t>matches: </a:t>
            </a:r>
            <a:r>
              <a:rPr lang="en-US" dirty="0"/>
              <a:t>“cat food”, “Dog”</a:t>
            </a:r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i="1" dirty="0"/>
              <a:t>does not match: </a:t>
            </a:r>
            <a:r>
              <a:rPr lang="en-US" dirty="0"/>
              <a:t>“ food”</a:t>
            </a:r>
          </a:p>
        </p:txBody>
      </p:sp>
    </p:spTree>
    <p:extLst>
      <p:ext uri="{BB962C8B-B14F-4D97-AF65-F5344CB8AC3E}">
        <p14:creationId xmlns:p14="http://schemas.microsoft.com/office/powerpoint/2010/main" val="21845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sorting is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can’t sort in </a:t>
            </a:r>
            <a:r>
              <a:rPr lang="en-US" b="1" dirty="0">
                <a:solidFill>
                  <a:schemeClr val="accent6"/>
                </a:solidFill>
              </a:rPr>
              <a:t>multiple dimensions</a:t>
            </a:r>
          </a:p>
          <a:p>
            <a:pPr lvl="1"/>
            <a:r>
              <a:rPr lang="en-US" dirty="0"/>
              <a:t>Let’s say you want to find a product quickly according to either it’s name, manufacturer, or price.  You can only sort by one of the there three columns.</a:t>
            </a:r>
          </a:p>
          <a:p>
            <a:r>
              <a:rPr lang="en-US" dirty="0"/>
              <a:t>Can’t </a:t>
            </a:r>
            <a:r>
              <a:rPr lang="en-US" b="1" dirty="0">
                <a:solidFill>
                  <a:schemeClr val="accent6"/>
                </a:solidFill>
              </a:rPr>
              <a:t>insert new data </a:t>
            </a:r>
            <a:r>
              <a:rPr lang="en-US" dirty="0"/>
              <a:t>without shifting everything over to make room.</a:t>
            </a:r>
          </a:p>
          <a:p>
            <a:r>
              <a:rPr lang="en-US" dirty="0"/>
              <a:t>It doesn’t take advantage of the hardware’s storage hierarchy.</a:t>
            </a:r>
          </a:p>
          <a:p>
            <a:pPr lvl="1"/>
            <a:r>
              <a:rPr lang="en-US" dirty="0"/>
              <a:t>The binary search will have to access the disk in every step because the index is distributed over the full data set.</a:t>
            </a:r>
          </a:p>
          <a:p>
            <a:pPr lvl="1"/>
            <a:r>
              <a:rPr lang="en-US" dirty="0"/>
              <a:t>It would be better to put all the index data close together (spatial locality).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solution: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Indexes </a:t>
            </a:r>
            <a:r>
              <a:rPr lang="en-US" dirty="0"/>
              <a:t>provide quick to rows by looking up column values.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4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index columns?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query is slow!</a:t>
            </a:r>
          </a:p>
          <a:p>
            <a:r>
              <a:rPr lang="en-US" dirty="0"/>
              <a:t>Generally, add an index if the column is:</a:t>
            </a:r>
          </a:p>
          <a:p>
            <a:pPr lvl="1"/>
            <a:r>
              <a:rPr lang="en-US" dirty="0"/>
              <a:t>Used in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conditions, or</a:t>
            </a:r>
          </a:p>
          <a:p>
            <a:pPr lvl="1"/>
            <a:r>
              <a:rPr lang="en-US" dirty="0"/>
              <a:t>Used in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JOIN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ON </a:t>
            </a:r>
            <a:r>
              <a:rPr lang="en-US" dirty="0"/>
              <a:t>conditions, or</a:t>
            </a:r>
          </a:p>
          <a:p>
            <a:pPr lvl="1"/>
            <a:r>
              <a:rPr lang="en-US" dirty="0"/>
              <a:t>A foreign key refers to it.</a:t>
            </a:r>
          </a:p>
          <a:p>
            <a:r>
              <a:rPr lang="en-US" dirty="0"/>
              <a:t>Also helpful if the column is:</a:t>
            </a:r>
          </a:p>
          <a:p>
            <a:pPr lvl="1"/>
            <a:r>
              <a:rPr lang="en-US" dirty="0"/>
              <a:t>In a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MIN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MAX</a:t>
            </a:r>
            <a:r>
              <a:rPr lang="en-US" dirty="0"/>
              <a:t> aggregation function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4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and Index terminology in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Plain </a:t>
            </a:r>
            <a:r>
              <a:rPr lang="en-US" b="1" dirty="0">
                <a:solidFill>
                  <a:schemeClr val="accent6"/>
                </a:solidFill>
              </a:rPr>
              <a:t>key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6"/>
                </a:solidFill>
              </a:rPr>
              <a:t>index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just a way to find rows quickly</a:t>
            </a:r>
          </a:p>
          <a:p>
            <a:pPr lvl="1"/>
            <a:r>
              <a:rPr lang="en-US" dirty="0"/>
              <a:t>Just creates a search tree.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Unique key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an index that prevents duplicates</a:t>
            </a:r>
          </a:p>
          <a:p>
            <a:pPr lvl="1"/>
            <a:r>
              <a:rPr lang="en-US" dirty="0"/>
              <a:t>Bottom level of search tree has no repeated values</a:t>
            </a:r>
          </a:p>
          <a:p>
            <a:pPr lvl="1"/>
            <a:r>
              <a:rPr lang="en-US" dirty="0"/>
              <a:t>DBMS can use the tree to quickly search for existing rows with that value before allowing a row insertion (or column update) to proceed.</a:t>
            </a:r>
          </a:p>
          <a:p>
            <a:r>
              <a:rPr lang="en-US" b="1" dirty="0">
                <a:solidFill>
                  <a:schemeClr val="accent6"/>
                </a:solidFill>
              </a:rPr>
              <a:t>Primary key </a:t>
            </a:r>
            <a:r>
              <a:rPr lang="en-US" dirty="0"/>
              <a:t>is just a unique key, but there can only be one per table</a:t>
            </a:r>
          </a:p>
          <a:p>
            <a:pPr lvl="1"/>
            <a:r>
              <a:rPr lang="en-US" dirty="0"/>
              <a:t>We think of the primary key as the </a:t>
            </a:r>
            <a:r>
              <a:rPr lang="en-US" i="1" dirty="0"/>
              <a:t>most important</a:t>
            </a:r>
            <a:r>
              <a:rPr lang="en-US" dirty="0"/>
              <a:t> unique key in the table</a:t>
            </a:r>
          </a:p>
          <a:p>
            <a:r>
              <a:rPr lang="en-US" b="1" dirty="0">
                <a:solidFill>
                  <a:schemeClr val="accent6"/>
                </a:solidFill>
              </a:rPr>
              <a:t>Foreign key </a:t>
            </a:r>
            <a:r>
              <a:rPr lang="en-US" dirty="0"/>
              <a:t>makes a column’s values match a column in another table</a:t>
            </a:r>
          </a:p>
          <a:p>
            <a:pPr lvl="1"/>
            <a:r>
              <a:rPr lang="en-US" dirty="0"/>
              <a:t>The referenced column in the other table should be indexed</a:t>
            </a:r>
            <a:br>
              <a:rPr lang="en-US" dirty="0"/>
            </a:br>
            <a:r>
              <a:rPr lang="en-US" dirty="0"/>
              <a:t>(usually it’s the primary key).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C9D86BC-708B-6643-ADD5-6AFF06692B77}"/>
              </a:ext>
            </a:extLst>
          </p:cNvPr>
          <p:cNvSpPr/>
          <p:nvPr/>
        </p:nvSpPr>
        <p:spPr>
          <a:xfrm>
            <a:off x="247974" y="5811862"/>
            <a:ext cx="5005952" cy="9608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8" y="158591"/>
            <a:ext cx="5112791" cy="668202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8" y="1033328"/>
            <a:ext cx="5126248" cy="58246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Every table has a unique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b="1" i="1" dirty="0">
                <a:solidFill>
                  <a:schemeClr val="accent6"/>
                </a:solidFill>
              </a:rPr>
              <a:t>primary key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the column(s) that uniquely identify each row.</a:t>
            </a:r>
          </a:p>
          <a:p>
            <a:r>
              <a:rPr lang="en-US" dirty="0"/>
              <a:t>No two rows can have the same primary key value.</a:t>
            </a:r>
          </a:p>
          <a:p>
            <a:r>
              <a:rPr lang="en-US" dirty="0"/>
              <a:t>The primary key defines the principal feature of each row.</a:t>
            </a:r>
          </a:p>
          <a:p>
            <a:r>
              <a:rPr lang="en-US" dirty="0"/>
              <a:t>Often it’s an integer identifier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PlaylistTrack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/>
              <a:t>table is different.  It uses a </a:t>
            </a:r>
            <a:r>
              <a:rPr lang="en-US" i="1" dirty="0">
                <a:solidFill>
                  <a:schemeClr val="accent6"/>
                </a:solidFill>
              </a:rPr>
              <a:t>composite</a:t>
            </a:r>
            <a:r>
              <a:rPr lang="en-US" dirty="0"/>
              <a:t> primary key (made of two columns) and it lacks an integer identifier.</a:t>
            </a:r>
          </a:p>
          <a:p>
            <a:endParaRPr lang="en-US" dirty="0"/>
          </a:p>
          <a:p>
            <a:r>
              <a:rPr lang="en-US" dirty="0"/>
              <a:t>In this class, we will </a:t>
            </a:r>
            <a:r>
              <a:rPr lang="en-US" b="1" u="sng" dirty="0"/>
              <a:t>underline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primary keys in the diagrams.</a:t>
            </a:r>
            <a:endParaRPr lang="en-US" u="sng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5011" y="29630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685" y="35146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07138" y="36512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7411" y="254097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801" y="410371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6991" y="476756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21181" y="60203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90558" y="38634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1237" y="2760529"/>
            <a:ext cx="10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8656359" y="2760529"/>
            <a:ext cx="167674" cy="461664"/>
          </a:xfrm>
          <a:prstGeom prst="rightBrace">
            <a:avLst>
              <a:gd name="adj1" fmla="val 21761"/>
              <a:gd name="adj2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0AD4550B-CE04-A44A-A976-6310D97A7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5104" y="15498"/>
            <a:ext cx="8515216" cy="8849532"/>
          </a:xfrm>
        </p:spPr>
      </p:pic>
    </p:spTree>
    <p:extLst>
      <p:ext uri="{BB962C8B-B14F-4D97-AF65-F5344CB8AC3E}">
        <p14:creationId xmlns:p14="http://schemas.microsoft.com/office/powerpoint/2010/main" val="192999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1796CC-A922-DB4A-A87D-C7C89254382D}"/>
              </a:ext>
            </a:extLst>
          </p:cNvPr>
          <p:cNvSpPr/>
          <p:nvPr/>
        </p:nvSpPr>
        <p:spPr>
          <a:xfrm>
            <a:off x="263471" y="5517398"/>
            <a:ext cx="5765371" cy="11778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E934E-DCB4-3D4E-BDA7-30DD246E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F029-1118-724B-9415-5A9164E7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5765370" cy="5594888"/>
          </a:xfrm>
        </p:spPr>
        <p:txBody>
          <a:bodyPr/>
          <a:lstStyle/>
          <a:p>
            <a:r>
              <a:rPr lang="en-US" dirty="0"/>
              <a:t>Unique keys are like additional (secondary) primary keys.</a:t>
            </a:r>
          </a:p>
          <a:p>
            <a:r>
              <a:rPr lang="en-US" dirty="0"/>
              <a:t>No two rows can have the same value for a unique key.</a:t>
            </a:r>
          </a:p>
          <a:p>
            <a:r>
              <a:rPr lang="en-US" dirty="0"/>
              <a:t>For example, we may wish to require that all Albums have both a unique </a:t>
            </a:r>
            <a:r>
              <a:rPr lang="en-US" dirty="0" err="1"/>
              <a:t>AlbumId</a:t>
            </a:r>
            <a:r>
              <a:rPr lang="en-US" dirty="0"/>
              <a:t> and a unique UPC (bar code):</a:t>
            </a:r>
          </a:p>
          <a:p>
            <a:endParaRPr lang="en-US" dirty="0"/>
          </a:p>
          <a:p>
            <a:r>
              <a:rPr lang="en-US" dirty="0"/>
              <a:t>We write </a:t>
            </a:r>
            <a:r>
              <a:rPr lang="en-US" b="1" dirty="0"/>
              <a:t>UNIQ</a:t>
            </a:r>
            <a:r>
              <a:rPr lang="en-US" dirty="0"/>
              <a:t> next to columns with unique keys in the diagrams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46D963-4151-304E-9BAD-D5A9D521F56A}"/>
              </a:ext>
            </a:extLst>
          </p:cNvPr>
          <p:cNvGraphicFramePr>
            <a:graphicFrameLocks noGrp="1"/>
          </p:cNvGraphicFramePr>
          <p:nvPr/>
        </p:nvGraphicFramePr>
        <p:xfrm>
          <a:off x="8520320" y="1952787"/>
          <a:ext cx="203402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026">
                  <a:extLst>
                    <a:ext uri="{9D8B030D-6E8A-4147-A177-3AD203B41FA5}">
                      <a16:colId xmlns:a16="http://schemas.microsoft.com/office/drawing/2014/main" val="1828472298"/>
                    </a:ext>
                  </a:extLst>
                </a:gridCol>
              </a:tblGrid>
              <a:tr h="447108">
                <a:tc>
                  <a:txBody>
                    <a:bodyPr/>
                    <a:lstStyle/>
                    <a:p>
                      <a:r>
                        <a:rPr lang="en-US" sz="2400" u="sng" dirty="0" err="1"/>
                        <a:t>AlbumId</a:t>
                      </a:r>
                      <a:endParaRPr lang="en-US" sz="2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31316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r>
                        <a:rPr lang="en-US" sz="24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90475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r>
                        <a:rPr lang="en-US" sz="2400" dirty="0" err="1"/>
                        <a:t>ArtistId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845195"/>
                  </a:ext>
                </a:extLst>
              </a:tr>
              <a:tr h="447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UPC     </a:t>
                      </a:r>
                      <a:r>
                        <a:rPr lang="en-US" sz="2400" b="1" dirty="0">
                          <a:solidFill>
                            <a:schemeClr val="accent6"/>
                          </a:solidFill>
                        </a:rPr>
                        <a:t>UNIQ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5059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7AF34C-F028-6548-8952-4138647D214A}"/>
              </a:ext>
            </a:extLst>
          </p:cNvPr>
          <p:cNvSpPr txBox="1"/>
          <p:nvPr/>
        </p:nvSpPr>
        <p:spPr>
          <a:xfrm>
            <a:off x="8520320" y="147496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Album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9FA06B5-8527-F14C-8633-98EF36239151}"/>
              </a:ext>
            </a:extLst>
          </p:cNvPr>
          <p:cNvCxnSpPr/>
          <p:nvPr/>
        </p:nvCxnSpPr>
        <p:spPr>
          <a:xfrm rot="10800000">
            <a:off x="7454686" y="2138767"/>
            <a:ext cx="1065635" cy="88340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CD4BAC9-F58D-AD4C-91F9-6AF3CE36D30B}"/>
              </a:ext>
            </a:extLst>
          </p:cNvPr>
          <p:cNvCxnSpPr/>
          <p:nvPr/>
        </p:nvCxnSpPr>
        <p:spPr>
          <a:xfrm rot="10800000">
            <a:off x="10554349" y="2138766"/>
            <a:ext cx="1065635" cy="88340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D3BFB8-701F-F549-B68A-FFFC5C3B55B6}"/>
              </a:ext>
            </a:extLst>
          </p:cNvPr>
          <p:cNvSpPr txBox="1">
            <a:spLocks/>
          </p:cNvSpPr>
          <p:nvPr/>
        </p:nvSpPr>
        <p:spPr>
          <a:xfrm>
            <a:off x="6958739" y="4571999"/>
            <a:ext cx="5141689" cy="216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inserting data into this table, the new row must have both a unique </a:t>
            </a:r>
            <a:r>
              <a:rPr lang="en-US" dirty="0" err="1"/>
              <a:t>AlbumId</a:t>
            </a:r>
            <a:r>
              <a:rPr lang="en-US" dirty="0"/>
              <a:t> and a unique UPC.</a:t>
            </a:r>
          </a:p>
        </p:txBody>
      </p:sp>
    </p:spTree>
    <p:extLst>
      <p:ext uri="{BB962C8B-B14F-4D97-AF65-F5344CB8AC3E}">
        <p14:creationId xmlns:p14="http://schemas.microsoft.com/office/powerpoint/2010/main" val="3984306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5BD87D-BE9F-744D-94F0-7A5A454B87C7}"/>
              </a:ext>
            </a:extLst>
          </p:cNvPr>
          <p:cNvSpPr/>
          <p:nvPr/>
        </p:nvSpPr>
        <p:spPr>
          <a:xfrm>
            <a:off x="356461" y="5097488"/>
            <a:ext cx="4974957" cy="13653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61" y="112154"/>
            <a:ext cx="4990454" cy="750751"/>
          </a:xfrm>
        </p:spPr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62" y="986892"/>
            <a:ext cx="4990453" cy="5553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Tables may be linked by </a:t>
            </a:r>
            <a:r>
              <a:rPr lang="en-US" i="1" dirty="0"/>
              <a:t>foreign keys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columns that refer to keys in other tables.</a:t>
            </a:r>
          </a:p>
          <a:p>
            <a:r>
              <a:rPr lang="en-US" dirty="0"/>
              <a:t>Usually these are integers ids, and should refer to a primary/unique key</a:t>
            </a:r>
          </a:p>
          <a:p>
            <a:r>
              <a:rPr lang="en-US" b="1" dirty="0" err="1">
                <a:solidFill>
                  <a:schemeClr val="accent6"/>
                </a:solidFill>
              </a:rPr>
              <a:t>PlaylistTrack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/>
              <a:t>table is made entirely of foreign keys, so we call it a </a:t>
            </a:r>
            <a:r>
              <a:rPr lang="en-US" i="1" dirty="0"/>
              <a:t>linking table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Arrows</a:t>
            </a:r>
            <a:r>
              <a:rPr lang="en-US" dirty="0"/>
              <a:t> in these diagrams go from a foreign key to the column(s) they reference.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8684" y="9868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8614" y="100055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2670" y="258746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799" y="534358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15647" y="631480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58082" y="41734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1269" y="2915512"/>
            <a:ext cx="10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47011" y="451183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*</a:t>
            </a:r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2B846FBD-A984-5A40-B642-6F5B5CD47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3590" y="0"/>
            <a:ext cx="8515216" cy="8849532"/>
          </a:xfrm>
        </p:spPr>
      </p:pic>
    </p:spTree>
    <p:extLst>
      <p:ext uri="{BB962C8B-B14F-4D97-AF65-F5344CB8AC3E}">
        <p14:creationId xmlns:p14="http://schemas.microsoft.com/office/powerpoint/2010/main" val="354704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These are a few of my favorite slides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077" y="1825625"/>
            <a:ext cx="77618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763C0C71-5354-1741-A9AE-B56DE6CFC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8610" y="-15498"/>
            <a:ext cx="8515216" cy="8849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89" y="365127"/>
            <a:ext cx="3555196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Child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589" y="1963471"/>
            <a:ext cx="4730544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Foreign keys define a parent and child table.</a:t>
            </a:r>
          </a:p>
          <a:p>
            <a:pPr lvl="1"/>
            <a:r>
              <a:rPr lang="en-US" dirty="0"/>
              <a:t>Child points back to parent</a:t>
            </a:r>
          </a:p>
          <a:p>
            <a:pPr lvl="1"/>
            <a:r>
              <a:rPr lang="en-US" dirty="0"/>
              <a:t>Parent row must be created before child row</a:t>
            </a:r>
          </a:p>
          <a:p>
            <a:r>
              <a:rPr lang="en-US" dirty="0"/>
              <a:t>A table can simultaneously be both a parent and child.</a:t>
            </a:r>
          </a:p>
          <a:p>
            <a:pPr lvl="1"/>
            <a:r>
              <a:rPr lang="en-US" dirty="0"/>
              <a:t>Album is a child to Artist, but a parent to Track.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8200" y="9868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38130" y="100055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186" y="258746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2315" y="534358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45163" y="631480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7598" y="41734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0785" y="2915512"/>
            <a:ext cx="107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5488" y="3272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2040" y="402955"/>
            <a:ext cx="48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29642" y="36512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9915" y="254097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5305" y="410371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3926" y="478597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43685" y="60203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13062" y="38634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6527" y="451183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2472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9" y="194647"/>
            <a:ext cx="4974956" cy="828242"/>
          </a:xfrm>
        </p:spPr>
        <p:txBody>
          <a:bodyPr/>
          <a:lstStyle/>
          <a:p>
            <a:r>
              <a:rPr lang="en-US" dirty="0"/>
              <a:t>One to 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946" y="1022888"/>
            <a:ext cx="4850969" cy="5501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(or equivalently “many to one”)</a:t>
            </a:r>
          </a:p>
          <a:p>
            <a:r>
              <a:rPr lang="en-US" dirty="0"/>
              <a:t>Most foreign keys create one-to-many relationships</a:t>
            </a:r>
          </a:p>
          <a:p>
            <a:r>
              <a:rPr lang="en-US" dirty="0"/>
              <a:t>Created when a column that is </a:t>
            </a:r>
            <a:r>
              <a:rPr lang="en-US" b="1" dirty="0">
                <a:solidFill>
                  <a:schemeClr val="accent6"/>
                </a:solidFill>
              </a:rPr>
              <a:t>not a primary key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has a foreign key.</a:t>
            </a:r>
          </a:p>
          <a:p>
            <a:r>
              <a:rPr lang="en-US" dirty="0"/>
              <a:t>All of the arrows in this diagram represent one-to-many relationships.</a:t>
            </a:r>
          </a:p>
          <a:p>
            <a:pPr lvl="1"/>
            <a:r>
              <a:rPr lang="en-US" dirty="0"/>
              <a:t>Many of the rows in the child table can be related one row in the parent table.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0902" y="0"/>
            <a:ext cx="6598920" cy="6858000"/>
          </a:xfrm>
        </p:spPr>
      </p:pic>
    </p:spTree>
    <p:extLst>
      <p:ext uri="{BB962C8B-B14F-4D97-AF65-F5344CB8AC3E}">
        <p14:creationId xmlns:p14="http://schemas.microsoft.com/office/powerpoint/2010/main" val="277198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74" y="185981"/>
            <a:ext cx="5098942" cy="898900"/>
          </a:xfrm>
        </p:spPr>
        <p:txBody>
          <a:bodyPr/>
          <a:lstStyle/>
          <a:p>
            <a:r>
              <a:rPr lang="en-US" dirty="0"/>
              <a:t>Many to 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960" y="1084881"/>
            <a:ext cx="4974956" cy="5470902"/>
          </a:xfrm>
        </p:spPr>
        <p:txBody>
          <a:bodyPr>
            <a:normAutofit/>
          </a:bodyPr>
          <a:lstStyle/>
          <a:p>
            <a:r>
              <a:rPr lang="en-US" dirty="0"/>
              <a:t>Two one-to-many relationships starting at the same table can create a many-to-many relationship</a:t>
            </a:r>
          </a:p>
          <a:p>
            <a:r>
              <a:rPr lang="en-US" dirty="0"/>
              <a:t>These are represented with </a:t>
            </a:r>
            <a:r>
              <a:rPr lang="en-US" b="1" i="1" dirty="0">
                <a:solidFill>
                  <a:schemeClr val="accent6"/>
                </a:solidFill>
              </a:rPr>
              <a:t>linking tables</a:t>
            </a:r>
            <a:r>
              <a:rPr lang="en-US" b="1" dirty="0">
                <a:solidFill>
                  <a:schemeClr val="accent6"/>
                </a:solidFill>
              </a:rPr>
              <a:t>.</a:t>
            </a:r>
          </a:p>
          <a:p>
            <a:r>
              <a:rPr lang="en-US" dirty="0"/>
              <a:t>But, some tables can be classified in multiple ways:</a:t>
            </a:r>
          </a:p>
          <a:p>
            <a:pPr lvl="1"/>
            <a:r>
              <a:rPr lang="en-US" dirty="0"/>
              <a:t>We think of </a:t>
            </a:r>
            <a:r>
              <a:rPr lang="en-US" b="1" dirty="0"/>
              <a:t>Track</a:t>
            </a:r>
            <a:r>
              <a:rPr lang="en-US" dirty="0"/>
              <a:t> as either an </a:t>
            </a:r>
            <a:r>
              <a:rPr lang="en-US" i="1" dirty="0"/>
              <a:t>object</a:t>
            </a:r>
            <a:r>
              <a:rPr lang="en-US" dirty="0"/>
              <a:t> or as a </a:t>
            </a:r>
            <a:r>
              <a:rPr lang="en-US" i="1" dirty="0"/>
              <a:t>many-to-many</a:t>
            </a:r>
            <a:r>
              <a:rPr lang="en-US" dirty="0"/>
              <a:t> relationship between albums and genres.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cxnSp>
        <p:nvCxnSpPr>
          <p:cNvPr id="5" name="Elbow Connector 4"/>
          <p:cNvCxnSpPr/>
          <p:nvPr/>
        </p:nvCxnSpPr>
        <p:spPr>
          <a:xfrm rot="10800000" flipV="1">
            <a:off x="6709559" y="2133600"/>
            <a:ext cx="724175" cy="552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537039" y="2435872"/>
            <a:ext cx="46313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81154" y="464897"/>
            <a:ext cx="11875" cy="197130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8991600" y="465667"/>
            <a:ext cx="270933" cy="8466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33734" y="1998133"/>
            <a:ext cx="1103305" cy="53340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942229" y="3403600"/>
            <a:ext cx="7038" cy="137786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949267" y="3403600"/>
            <a:ext cx="27940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949267" y="4758267"/>
            <a:ext cx="313266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455825" y="464897"/>
            <a:ext cx="327059" cy="92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741152" y="471424"/>
            <a:ext cx="43011" cy="317398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424160" y="3645408"/>
            <a:ext cx="31699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9215438" y="2979208"/>
            <a:ext cx="1231363" cy="120703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44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080" y="0"/>
            <a:ext cx="6598920" cy="6858000"/>
          </a:xfrm>
        </p:spPr>
      </p:pic>
      <p:sp>
        <p:nvSpPr>
          <p:cNvPr id="49" name="Rectangle 48"/>
          <p:cNvSpPr/>
          <p:nvPr/>
        </p:nvSpPr>
        <p:spPr>
          <a:xfrm>
            <a:off x="10741152" y="5462575"/>
            <a:ext cx="1231363" cy="874217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45380" y="5436800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latin typeface="Helvetica" charset="0"/>
                <a:ea typeface="Helvetica" charset="0"/>
                <a:cs typeface="Helvetica" charset="0"/>
              </a:rPr>
              <a:t>InvoiceId</a:t>
            </a:r>
            <a:endParaRPr lang="en-US" sz="1200" u="sng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2" name="Straight Connector 41"/>
          <p:cNvCxnSpPr>
            <a:stCxn id="21" idx="3"/>
          </p:cNvCxnSpPr>
          <p:nvPr/>
        </p:nvCxnSpPr>
        <p:spPr>
          <a:xfrm flipH="1" flipV="1">
            <a:off x="10885161" y="2902153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76" y="148668"/>
            <a:ext cx="5129939" cy="734735"/>
          </a:xfrm>
        </p:spPr>
        <p:txBody>
          <a:bodyPr>
            <a:normAutofit/>
          </a:bodyPr>
          <a:lstStyle/>
          <a:p>
            <a:r>
              <a:rPr lang="en-US" dirty="0"/>
              <a:t>One to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976" y="883403"/>
            <a:ext cx="5301659" cy="5780867"/>
          </a:xfrm>
        </p:spPr>
        <p:txBody>
          <a:bodyPr>
            <a:normAutofit fontScale="92500"/>
          </a:bodyPr>
          <a:lstStyle/>
          <a:p>
            <a:r>
              <a:rPr lang="en-US" dirty="0"/>
              <a:t>One-to-one relationships exists when a primary (or unique) key is also a foreign key.</a:t>
            </a:r>
          </a:p>
          <a:p>
            <a:r>
              <a:rPr lang="en-US" dirty="0"/>
              <a:t>In other words, there is an arrow pointing from one primary/unique key to another.</a:t>
            </a:r>
          </a:p>
          <a:p>
            <a:pPr lvl="1"/>
            <a:r>
              <a:rPr lang="en-US" dirty="0"/>
              <a:t>The fact that it’s a unique key prevents it appearing multiple times (thus, not one-to-many).</a:t>
            </a:r>
          </a:p>
          <a:p>
            <a:r>
              <a:rPr lang="en-US" dirty="0"/>
              <a:t>The child is a </a:t>
            </a:r>
            <a:r>
              <a:rPr lang="en-US" b="1" i="1" dirty="0">
                <a:solidFill>
                  <a:schemeClr val="accent6"/>
                </a:solidFill>
              </a:rPr>
              <a:t>subset table</a:t>
            </a:r>
            <a:r>
              <a:rPr lang="en-US" dirty="0"/>
              <a:t>.</a:t>
            </a:r>
          </a:p>
          <a:p>
            <a:r>
              <a:rPr lang="en-US" dirty="0"/>
              <a:t>Subset tables are an alternative to having optional columns in the parent table.</a:t>
            </a: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10323577" y="4779390"/>
            <a:ext cx="315423" cy="2075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832915" y="2743200"/>
            <a:ext cx="2026764" cy="188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885160" y="2643835"/>
            <a:ext cx="1103305" cy="533400"/>
          </a:xfrm>
          <a:prstGeom prst="rect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8814062" y="464897"/>
            <a:ext cx="19012" cy="229715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506015" y="464897"/>
            <a:ext cx="327059" cy="923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638996" y="4779390"/>
            <a:ext cx="3866" cy="8088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638995" y="5588286"/>
            <a:ext cx="123663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35884" y="2361177"/>
            <a:ext cx="128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Helvetica" charset="0"/>
                <a:ea typeface="Helvetica" charset="0"/>
                <a:cs typeface="Helvetica" charset="0"/>
              </a:rPr>
              <a:t>GrammyAward</a:t>
            </a:r>
            <a:endParaRPr lang="en-US" sz="1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59680" y="2630100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err="1">
                <a:latin typeface="Helvetica" charset="0"/>
                <a:ea typeface="Helvetica" charset="0"/>
                <a:cs typeface="Helvetica" charset="0"/>
              </a:rPr>
              <a:t>AlbumId</a:t>
            </a:r>
            <a:endParaRPr lang="en-US" sz="1200" u="sng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59680" y="2894034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Year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0770861" y="5714441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734284" y="5183919"/>
            <a:ext cx="128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charset="0"/>
                <a:ea typeface="Helvetica" charset="0"/>
                <a:cs typeface="Helvetica" charset="0"/>
              </a:rPr>
              <a:t>Return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38422" y="5732683"/>
            <a:ext cx="111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Time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0772052" y="5995350"/>
            <a:ext cx="1103304" cy="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741151" y="6007282"/>
            <a:ext cx="123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RefundAmount</a:t>
            </a:r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41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Syntax examples</a:t>
            </a:r>
            <a:br>
              <a:rPr lang="en-US" dirty="0"/>
            </a:br>
            <a:r>
              <a:rPr lang="en-US" sz="3100" dirty="0"/>
              <a:t>from </a:t>
            </a:r>
            <a:r>
              <a:rPr lang="en-US" sz="3100" dirty="0" err="1"/>
              <a:t>SchoolScheduling.sqlite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1235" y="1808946"/>
            <a:ext cx="9922565" cy="45388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Buildings (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BuildingCode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(3)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NULL,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BuildingName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(25)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NumberOfFloors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smallint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ElevatorAccess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 DEFAULT 0,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SiteParkingAvailable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bit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 DEFAULT 0,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PRIMARY KEY (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BuildingCode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1950" y="2985322"/>
            <a:ext cx="447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Text with at most 25 characters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624015" y="1046499"/>
            <a:ext cx="178199" cy="1639166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314669" y="2619993"/>
            <a:ext cx="414442" cy="2482094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2" y="3616703"/>
            <a:ext cx="125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chemeClr val="accent6"/>
                </a:solidFill>
              </a:rPr>
              <a:t>Columns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8305" y="1777131"/>
            <a:ext cx="372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Required column, not optional</a:t>
            </a:r>
          </a:p>
        </p:txBody>
      </p:sp>
      <p:sp>
        <p:nvSpPr>
          <p:cNvPr id="13" name="Left Brace 12"/>
          <p:cNvSpPr/>
          <p:nvPr/>
        </p:nvSpPr>
        <p:spPr>
          <a:xfrm rot="5400000">
            <a:off x="7100911" y="1756920"/>
            <a:ext cx="199016" cy="1224984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927" y="3503823"/>
            <a:ext cx="560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chemeClr val="accent6"/>
                </a:solidFill>
              </a:rPr>
              <a:t>Column cannot be NULL, but it will take a value of zero if none is specified.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6895289" y="2435230"/>
            <a:ext cx="230124" cy="3286443"/>
          </a:xfrm>
          <a:prstGeom prst="leftBrace">
            <a:avLst>
              <a:gd name="adj1" fmla="val 18552"/>
              <a:gd name="adj2" fmla="val 36686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6957229" y="3218096"/>
            <a:ext cx="713064" cy="8389"/>
          </a:xfrm>
          <a:prstGeom prst="straightConnector1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20819" y="1315315"/>
            <a:ext cx="205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Table name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98" y="-32305"/>
            <a:ext cx="2082800" cy="1752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CFCE46-5B30-5C44-90DA-1C496B05C686}"/>
              </a:ext>
            </a:extLst>
          </p:cNvPr>
          <p:cNvSpPr txBox="1"/>
          <p:nvPr/>
        </p:nvSpPr>
        <p:spPr>
          <a:xfrm>
            <a:off x="2888791" y="6421755"/>
            <a:ext cx="777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Each column has a data type, like </a:t>
            </a:r>
            <a:r>
              <a:rPr lang="en-US" sz="2400" dirty="0" err="1">
                <a:solidFill>
                  <a:schemeClr val="accent1"/>
                </a:solidFill>
              </a:rPr>
              <a:t>nvarchar</a:t>
            </a:r>
            <a:r>
              <a:rPr lang="en-US" sz="2400" dirty="0">
                <a:solidFill>
                  <a:schemeClr val="accent1"/>
                </a:solidFill>
              </a:rPr>
              <a:t>(3)</a:t>
            </a:r>
            <a:r>
              <a:rPr lang="en-US" sz="2400" i="1" dirty="0">
                <a:solidFill>
                  <a:schemeClr val="accent1"/>
                </a:solidFill>
              </a:rPr>
              <a:t> or </a:t>
            </a:r>
            <a:r>
              <a:rPr lang="en-US" sz="2400" dirty="0" err="1">
                <a:solidFill>
                  <a:schemeClr val="accent1"/>
                </a:solidFill>
              </a:rPr>
              <a:t>smallint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5FED882-1264-0F4C-B737-1A7CF842FB8A}"/>
              </a:ext>
            </a:extLst>
          </p:cNvPr>
          <p:cNvSpPr/>
          <p:nvPr/>
        </p:nvSpPr>
        <p:spPr>
          <a:xfrm rot="16200000">
            <a:off x="5089973" y="5242553"/>
            <a:ext cx="315595" cy="2053903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81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“Hello!” in ASCII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3" cy="15544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hex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binary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0100 1000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0110 0101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0110 1100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0110 1100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0010 0001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209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length character encoding with UTF-8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# of free bits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0... ....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7 (ASCII)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110. ....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1110 ....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1111 0...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337825"/>
            <a:ext cx="10368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Single-byte characters are identical to ASCII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First byte tells you how many total bytes to expect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Every “extra” byte starts with “10”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If you start reading in the middle of a character you’ll know it.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It’s very easy to know where each new character starts.</a:t>
            </a:r>
          </a:p>
        </p:txBody>
      </p:sp>
    </p:spTree>
    <p:extLst>
      <p:ext uri="{BB962C8B-B14F-4D97-AF65-F5344CB8AC3E}">
        <p14:creationId xmlns:p14="http://schemas.microsoft.com/office/powerpoint/2010/main" val="2132880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0"/>
            <a:ext cx="11639227" cy="635431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NBA_player_of_the_week.csv</a:t>
            </a:r>
            <a:r>
              <a:rPr lang="en-US" sz="3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/>
              <a:t>viewed as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774915"/>
            <a:ext cx="11639227" cy="59668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PlayerID,TeamID,PositionID,First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Name,Last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Name,Seasons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in 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League,Height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,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Weight,Age</a:t>
            </a:r>
            <a:endParaRPr lang="en-US" sz="1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1,20,7,Micheal,Richardson,6,77,189,29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2,14,9,Derek,Smith,2,78,205,23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3,9,2,Calvin,Natt,5,79,220,28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4,15,1,Kareem,Abdul-Jabbar,15,80,225,37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5,2,8,Larry,Bird,5,81,220,28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6,32,9,Darrell,Griffith,4,82,190,26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7,11,7,Sleepy,Floyd,2,83,170,24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8,8,8,Mark,Aguirre,3,84,232,25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9,15,7,Magic,Johnson,5,85,255,25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10,1,8,Dominique,Wilkins,2,86,200,25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11,33,6,Tom,McMillen,9,87,215,32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12,6,9,Michael,Jordan,0,88,215,22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13,7,4,World,Free,9,89,185,31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14,10,7,Isiah,Thomas,3,90,180,23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15,18,6,Terry,Cummings,2,92,220,23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16,6,6,Orlando,Woolridge,3,94,215,25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17,30,1,Jack,Sikma,7,95,230,29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18,22,8,Bernard,King,7,96,205,28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19,25,1,Moses,Malone,8,97,215,29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20,9,8,Alex,English,8,98,190,31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21,26,6,Larry,Nance,3,99,205,26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22,13,1,Herb,Williams,4,101,242,28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23,25,6,Charles,Barkley,1,102,252,23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24,32,8,Adrian,Dantley,9,85,208,30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25,18,9,Sidney,Moncrief,6,89,180,28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26,27,9,Clyde,Drexler,2,95,210,23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27,29,9,Alvin,Robertson,1,98,185,23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28,33,1,Jeff,Ruland,4,99,240,27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29,22,1,Patrick,Ewing,0,102,240,23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56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278969"/>
            <a:ext cx="11639227" cy="805912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JavaScript Object Notation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Used in many web applications and data APIs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Allows an arbitrary amount of </a:t>
            </a:r>
            <a:r>
              <a:rPr lang="en-US" sz="2000" b="1" dirty="0">
                <a:solidFill>
                  <a:schemeClr val="accent6"/>
                </a:solidFill>
              </a:rPr>
              <a:t>nesting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Spaces are ignored, except within quotes.</a:t>
            </a:r>
          </a:p>
          <a:p>
            <a:pPr>
              <a:lnSpc>
                <a:spcPct val="100000"/>
              </a:lnSpc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Basic components are: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[]</a:t>
            </a:r>
            <a:r>
              <a:rPr lang="en-US" sz="2400" dirty="0"/>
              <a:t> for ordered lists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Items are separated by commas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Items can be any JSON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{}</a:t>
            </a:r>
            <a:r>
              <a:rPr lang="en-US" sz="2400" dirty="0">
                <a:ea typeface="Andale Mono" charset="0"/>
                <a:cs typeface="Andale Mono" charset="0"/>
              </a:rPr>
              <a:t> for unordered dictionaries/objects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Andale Mono" charset="0"/>
                <a:cs typeface="Andale Mono" charset="0"/>
              </a:rPr>
              <a:t>Key: value pairs are separated by commas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Andale Mono" charset="0"/>
                <a:cs typeface="Andale Mono" charset="0"/>
              </a:rPr>
              <a:t>Keys must be strings (text)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Andale Mono" charset="0"/>
                <a:cs typeface="Andale Mono" charset="0"/>
              </a:rPr>
              <a:t>Values can be any JSON</a:t>
            </a:r>
            <a:endParaRPr lang="en-US" sz="3200" dirty="0">
              <a:ea typeface="Andale Mono" charset="0"/>
              <a:cs typeface="Andale Mono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ea typeface="Andale Mono" charset="0"/>
                <a:cs typeface="Andale Mono" charset="0"/>
              </a:rPr>
              <a:t>Numbers,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true, false, null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ea typeface="Andale Mono" charset="0"/>
                <a:cs typeface="Andale Mono" charset="0"/>
              </a:rPr>
              <a:t>Strings (text) in double quotes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"..."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30,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 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 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Alicia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32,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hometown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Seattle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379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0" y="1084881"/>
            <a:ext cx="6416299" cy="562588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e</a:t>
            </a:r>
            <a:r>
              <a:rPr lang="en-US" sz="2000" b="1" dirty="0" err="1"/>
              <a:t>X</a:t>
            </a:r>
            <a:r>
              <a:rPr lang="en-US" sz="2000" dirty="0" err="1"/>
              <a:t>tensible</a:t>
            </a:r>
            <a:r>
              <a:rPr lang="en-US" sz="2000" dirty="0"/>
              <a:t> </a:t>
            </a:r>
            <a:r>
              <a:rPr lang="en-US" sz="2000" b="1" dirty="0"/>
              <a:t>M</a:t>
            </a:r>
            <a:r>
              <a:rPr lang="en-US" sz="2000" dirty="0"/>
              <a:t>arkup </a:t>
            </a:r>
            <a:r>
              <a:rPr lang="en-US" sz="2000" b="1" dirty="0"/>
              <a:t>L</a:t>
            </a:r>
            <a:r>
              <a:rPr lang="en-US" sz="2000" dirty="0"/>
              <a:t>anguage</a:t>
            </a:r>
          </a:p>
          <a:p>
            <a:r>
              <a:rPr lang="en-US" sz="2000" dirty="0"/>
              <a:t>Older than JSON, and now is less common than JSON because many people think XML is unnecessarily complicated.</a:t>
            </a:r>
          </a:p>
          <a:p>
            <a:r>
              <a:rPr lang="en-US" sz="2000" dirty="0"/>
              <a:t>HTML is an XML document that defines a web page.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2000" dirty="0"/>
              <a:t>Basic components are:</a:t>
            </a:r>
          </a:p>
          <a:p>
            <a:r>
              <a:rPr lang="en-US" sz="2400" dirty="0">
                <a:ea typeface="Andale Mono" charset="0"/>
                <a:cs typeface="Andale Mono" charset="0"/>
              </a:rPr>
              <a:t>Text</a:t>
            </a:r>
          </a:p>
          <a:p>
            <a:r>
              <a:rPr lang="en-US" sz="2400" dirty="0">
                <a:ea typeface="Andale Mono" charset="0"/>
                <a:cs typeface="Andale Mono" charset="0"/>
              </a:rPr>
              <a:t>Tags</a:t>
            </a:r>
          </a:p>
          <a:p>
            <a:pPr lvl="1"/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tagname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mr-IN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tagname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cs typeface="Courier New" panose="02070309020205020404" pitchFamily="49" charset="0"/>
              </a:rPr>
              <a:t>or just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tagname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sz="1800" dirty="0"/>
              <a:t>Have a name, and have XML inside</a:t>
            </a:r>
          </a:p>
          <a:p>
            <a:pPr lvl="1"/>
            <a:r>
              <a:rPr lang="en-US" sz="1800" dirty="0"/>
              <a:t>Each start tag has a corresponding end tag, but only if it has data inside.</a:t>
            </a:r>
          </a:p>
          <a:p>
            <a:r>
              <a:rPr lang="en-US" sz="2400" dirty="0"/>
              <a:t>Attributes</a:t>
            </a:r>
            <a:endParaRPr lang="en-US" sz="2400" dirty="0">
              <a:solidFill>
                <a:srgbClr val="FFFFFF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&lt;tag 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attr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="value" </a:t>
            </a: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sz="1800" dirty="0">
                <a:ea typeface="Andale Mono" charset="0"/>
                <a:cs typeface="Andale Mono" charset="0"/>
              </a:rPr>
              <a:t>Appear within tags</a:t>
            </a:r>
          </a:p>
          <a:p>
            <a:pPr lvl="1"/>
            <a:r>
              <a:rPr lang="en-US" sz="1800" dirty="0">
                <a:ea typeface="Andale Mono" charset="0"/>
                <a:cs typeface="Andale Mono" charset="0"/>
              </a:rPr>
              <a:t>Attribute name and value must be text</a:t>
            </a:r>
          </a:p>
          <a:p>
            <a:pPr lvl="1"/>
            <a:r>
              <a:rPr lang="en-US" sz="1800" dirty="0">
                <a:ea typeface="Andale Mono" charset="0"/>
                <a:cs typeface="Andale Mono" charset="0"/>
              </a:rPr>
              <a:t>Tag can have multiple attributes, but each must have a unique name</a:t>
            </a:r>
            <a:endParaRPr lang="en-US" sz="3200" dirty="0">
              <a:ea typeface="Andale Mono" charset="0"/>
              <a:cs typeface="Andale Mono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714" y="1084882"/>
            <a:ext cx="4726983" cy="5625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people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="John"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age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="30"&gt;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cars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Ford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BMW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Fiat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cars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="Alicia"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age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="32"&gt;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hometown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city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="Seattle"&gt;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people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579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relational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Scalability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work with data larger than computer’s RAM</a:t>
            </a:r>
          </a:p>
          <a:p>
            <a:r>
              <a:rPr lang="en-US" b="1" dirty="0">
                <a:solidFill>
                  <a:schemeClr val="accent6"/>
                </a:solidFill>
              </a:rPr>
              <a:t>Persistence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keep data around after your program finishes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Indexing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efficiently sort &amp; search along various dimensions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Integrity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restrict data type, disallow duplicate entries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Deduplication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save space, keep common data consistent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Concurrency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multiple users or applications can read/write</a:t>
            </a:r>
          </a:p>
          <a:p>
            <a:r>
              <a:rPr lang="en-US" b="1" dirty="0">
                <a:solidFill>
                  <a:schemeClr val="accent6"/>
                </a:solidFill>
              </a:rPr>
              <a:t>Security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different users can have access to specific data</a:t>
            </a:r>
          </a:p>
          <a:p>
            <a:r>
              <a:rPr lang="en-US" b="1" dirty="0">
                <a:solidFill>
                  <a:schemeClr val="accent6"/>
                </a:solidFill>
              </a:rPr>
              <a:t>“</a:t>
            </a:r>
            <a:r>
              <a:rPr lang="en-US" b="1" dirty="0" err="1">
                <a:solidFill>
                  <a:schemeClr val="accent6"/>
                </a:solidFill>
              </a:rPr>
              <a:t>Researchability</a:t>
            </a:r>
            <a:r>
              <a:rPr lang="en-US" b="1" dirty="0">
                <a:solidFill>
                  <a:schemeClr val="accent6"/>
                </a:solidFill>
              </a:rPr>
              <a:t>” </a:t>
            </a:r>
            <a:r>
              <a:rPr lang="mr-IN" dirty="0"/>
              <a:t>–</a:t>
            </a:r>
            <a:r>
              <a:rPr lang="en-US" dirty="0"/>
              <a:t> SQL allows you to concisely express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38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55AE-3202-A545-ACAB-589801A0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data exchange formats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8AA03F-9F34-3E42-8CC9-3D6FB61DFE4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3148" y="1038386"/>
          <a:ext cx="11639550" cy="357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925">
                  <a:extLst>
                    <a:ext uri="{9D8B030D-6E8A-4147-A177-3AD203B41FA5}">
                      <a16:colId xmlns:a16="http://schemas.microsoft.com/office/drawing/2014/main" val="3436225145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464596470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3765242358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315364155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487825254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58429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Proprietary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8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Space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Compact binary representation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Bloated text with SQL syntax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little extra syntax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little extra syntax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verbose tag names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Compatibility</a:t>
                      </a:r>
                    </a:p>
                    <a:p>
                      <a:pPr algn="r"/>
                      <a:r>
                        <a:rPr lang="en-US" b="0" i="1" dirty="0"/>
                        <a:t>(readable by many)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use specific program/DB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DBMS has its own SQL dialect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Standardized format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Standardized format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Standardized format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7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err="1"/>
                        <a:t>Expressibility</a:t>
                      </a:r>
                      <a:br>
                        <a:rPr lang="en-US" b="0" i="1" dirty="0"/>
                      </a:br>
                      <a:r>
                        <a:rPr lang="en-US" b="0" i="1" dirty="0"/>
                        <a:t>(data complexity)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Represents a single table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8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Popularity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common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6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Flexibility/rigidity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SQL DBs are have a clearly defined schema that must be obeyed.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Rows all have same columns.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and schema are defined together.  Different elements can have different attributes.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4727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95631E-9564-1943-A3AF-20FC18C41C39}"/>
              </a:ext>
            </a:extLst>
          </p:cNvPr>
          <p:cNvSpPr txBox="1"/>
          <p:nvPr/>
        </p:nvSpPr>
        <p:spPr>
          <a:xfrm>
            <a:off x="263148" y="5935851"/>
            <a:ext cx="1163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Text-based file formats (SQL, CSV, JSON, XML) are not space efficient, but text files can be compressed using general-purpose file compression utilities like </a:t>
            </a:r>
            <a:r>
              <a:rPr lang="en-US" sz="2000" dirty="0" err="1"/>
              <a:t>gzip</a:t>
            </a:r>
            <a:r>
              <a:rPr lang="en-US" sz="2000" dirty="0"/>
              <a:t> to alleviate the problem (</a:t>
            </a:r>
            <a:r>
              <a:rPr lang="en-US" sz="2000" dirty="0" err="1"/>
              <a:t>eg.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my_data.json.gz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44805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example in 16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Let’s store the chemical elements’ atomic weights.</a:t>
                </a:r>
              </a:p>
              <a:p>
                <a:r>
                  <a:rPr lang="en-US" dirty="0"/>
                  <a:t>Smallest value (hydrogen) is 1.00784</a:t>
                </a:r>
              </a:p>
              <a:p>
                <a:r>
                  <a:rPr lang="en-US" dirty="0"/>
                  <a:t>Largest value (uranium) is </a:t>
                </a:r>
                <a:r>
                  <a:rPr lang="is-IS" dirty="0"/>
                  <a:t>238.02891</a:t>
                </a:r>
                <a:endParaRPr lang="is-IS" dirty="0">
                  <a:solidFill>
                    <a:schemeClr val="tx1">
                      <a:lumMod val="25000"/>
                    </a:schemeClr>
                  </a:solidFill>
                </a:endParaRPr>
              </a:p>
              <a:p>
                <a:r>
                  <a:rPr lang="is-IS" dirty="0"/>
                  <a:t>Negative values are not possible</a:t>
                </a:r>
              </a:p>
              <a:p>
                <a:r>
                  <a:rPr lang="is-IS" dirty="0"/>
                  <a:t>We can reserve 8 bits for the fractional part and 8 bits for the part &gt; 1</a:t>
                </a:r>
              </a:p>
              <a:p>
                <a:r>
                  <a:rPr lang="is-IS" dirty="0"/>
                  <a:t>In this particular binary fixed point representation, weight of uranium is: </a:t>
                </a:r>
              </a:p>
              <a:p>
                <a:pPr marL="457200" lvl="1" indent="0">
                  <a:buNone/>
                </a:pPr>
                <a: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          </a:t>
                </a:r>
                <a:r>
                  <a:rPr lang="en-US" i="1" dirty="0"/>
                  <a:t>The radix point is implicit, not stored in the computer.</a:t>
                </a:r>
                <a:b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</a:br>
                <a: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11101110</a:t>
                </a:r>
                <a:r>
                  <a:rPr lang="cs-CZ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.</a:t>
                </a:r>
                <a:r>
                  <a:rPr lang="cs-CZ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00000111</a:t>
                </a:r>
                <a:endParaRPr lang="cs-CZ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189" lvl="1" indent="0">
                  <a:buNone/>
                </a:pPr>
                <a:r>
                  <a:rPr lang="cs-CZ" dirty="0">
                    <a:ea typeface="Consolas" charset="0"/>
                    <a:cs typeface="Consolas" charset="0"/>
                  </a:rPr>
                  <a:t>= 238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onsolas" charset="0"/>
                                <a:cs typeface="Consola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256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ea typeface="Consolas" charset="0"/>
                    <a:cs typeface="Consolas" charset="0"/>
                  </a:rPr>
                  <a:t> = 238</a:t>
                </a:r>
                <a:r>
                  <a:rPr lang="is-IS" dirty="0">
                    <a:ea typeface="Consolas" charset="0"/>
                    <a:cs typeface="Consolas" charset="0"/>
                  </a:rPr>
                  <a:t>.02734375  (We had to round off, so this is not precisely accurate)</a:t>
                </a:r>
              </a:p>
              <a:p>
                <a:r>
                  <a:rPr lang="en-US" dirty="0">
                    <a:ea typeface="Consolas" charset="0"/>
                    <a:cs typeface="Consolas" charset="0"/>
                  </a:rPr>
                  <a:t>A</a:t>
                </a:r>
                <a:r>
                  <a:rPr lang="is-IS" dirty="0">
                    <a:ea typeface="Consolas" charset="0"/>
                    <a:cs typeface="Consolas" charset="0"/>
                  </a:rPr>
                  <a:t>nd the weight of hydrogen is:</a:t>
                </a:r>
              </a:p>
              <a:p>
                <a:pPr marL="457189" lvl="1" indent="0">
                  <a:buNone/>
                </a:pPr>
                <a:r>
                  <a:rPr lang="is-IS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00000001</a:t>
                </a:r>
                <a:r>
                  <a:rPr lang="is-IS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.</a:t>
                </a:r>
                <a:r>
                  <a:rPr lang="is-IS" dirty="0">
                    <a:latin typeface="Courier New" panose="02070309020205020404" pitchFamily="49" charset="0"/>
                    <a:ea typeface="Consolas" charset="0"/>
                    <a:cs typeface="Courier New" panose="02070309020205020404" pitchFamily="49" charset="0"/>
                  </a:rPr>
                  <a:t>00000010</a:t>
                </a:r>
              </a:p>
              <a:p>
                <a:pPr marL="457189" lvl="1" indent="0">
                  <a:buNone/>
                </a:pPr>
                <a:r>
                  <a:rPr lang="cs-CZ" dirty="0">
                    <a:ea typeface="Consolas" charset="0"/>
                    <a:cs typeface="Consolas" charset="0"/>
                  </a:rPr>
                  <a:t>= 1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onsolas" charset="0"/>
                                <a:cs typeface="Consola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onsolas" charset="0"/>
                                <a:cs typeface="Consolas" charset="0"/>
                              </a:rPr>
                              <m:t>256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ea typeface="Consolas" charset="0"/>
                    <a:cs typeface="Consolas" charset="0"/>
                  </a:rPr>
                  <a:t> = 1</a:t>
                </a:r>
                <a:r>
                  <a:rPr lang="is-IS" dirty="0">
                    <a:ea typeface="Consolas" charset="0"/>
                    <a:cs typeface="Consolas" charset="0"/>
                  </a:rPr>
                  <a:t>.0078125</a:t>
                </a:r>
                <a:endParaRPr lang="is-IS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pPr marL="457189" lvl="1" indent="0">
                  <a:buNone/>
                </a:pPr>
                <a:endParaRPr lang="en-US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0" t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02" y="134933"/>
            <a:ext cx="1496205" cy="1690692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174A345E-952F-3149-BF58-B9897904C15A}"/>
              </a:ext>
            </a:extLst>
          </p:cNvPr>
          <p:cNvSpPr/>
          <p:nvPr/>
        </p:nvSpPr>
        <p:spPr>
          <a:xfrm rot="16200000">
            <a:off x="2495227" y="4215538"/>
            <a:ext cx="495946" cy="480447"/>
          </a:xfrm>
          <a:prstGeom prst="arc">
            <a:avLst/>
          </a:prstGeom>
          <a:ln w="190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5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floating point in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7"/>
            <a:ext cx="11639227" cy="3316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0.15625</a:t>
            </a:r>
            <a:r>
              <a:rPr lang="en-US" baseline="-25000" dirty="0"/>
              <a:t>ten</a:t>
            </a:r>
            <a:r>
              <a:rPr lang="en-US" dirty="0"/>
              <a:t> = 0.00101</a:t>
            </a:r>
            <a:r>
              <a:rPr lang="en-US" baseline="-25000" dirty="0"/>
              <a:t>two</a:t>
            </a:r>
            <a:r>
              <a:rPr lang="en-US" dirty="0"/>
              <a:t> = 1.</a:t>
            </a:r>
            <a:r>
              <a:rPr lang="en-US" u="sng" dirty="0"/>
              <a:t>01</a:t>
            </a:r>
            <a:r>
              <a:rPr lang="en-US" dirty="0"/>
              <a:t> </a:t>
            </a:r>
            <a:r>
              <a:rPr lang="en-US" dirty="0">
                <a:ea typeface="Consolas" charset="0"/>
                <a:cs typeface="Consolas" charset="0"/>
              </a:rPr>
              <a:t>× 10</a:t>
            </a:r>
            <a:r>
              <a:rPr lang="en-US" u="sng" baseline="30000" dirty="0">
                <a:ea typeface="Consolas" charset="0"/>
                <a:cs typeface="Consolas" charset="0"/>
              </a:rPr>
              <a:t>-11</a:t>
            </a:r>
            <a:r>
              <a:rPr lang="en-US" baseline="-25000" dirty="0">
                <a:ea typeface="Consolas" charset="0"/>
                <a:cs typeface="Consolas" charset="0"/>
              </a:rPr>
              <a:t>two</a:t>
            </a:r>
            <a:r>
              <a:rPr lang="en-US" baseline="30000" dirty="0">
                <a:ea typeface="Consolas" charset="0"/>
                <a:cs typeface="Consolas" charset="0"/>
              </a:rPr>
              <a:t> </a:t>
            </a:r>
            <a:endParaRPr lang="en-US" dirty="0"/>
          </a:p>
          <a:p>
            <a:r>
              <a:rPr lang="en-US" dirty="0">
                <a:ea typeface="Consolas" charset="0"/>
                <a:cs typeface="Consolas" charset="0"/>
              </a:rPr>
              <a:t>Three essential parts are the </a:t>
            </a:r>
            <a:r>
              <a:rPr lang="en-US" b="1" dirty="0">
                <a:solidFill>
                  <a:schemeClr val="accent6"/>
                </a:solidFill>
                <a:ea typeface="Consolas" charset="0"/>
                <a:cs typeface="Consolas" charset="0"/>
              </a:rPr>
              <a:t>sign</a:t>
            </a:r>
            <a:r>
              <a:rPr lang="en-US" dirty="0">
                <a:ea typeface="Consolas" charset="0"/>
                <a:cs typeface="Consolas" charset="0"/>
              </a:rPr>
              <a:t>, </a:t>
            </a:r>
            <a:r>
              <a:rPr lang="en-US" b="1" dirty="0">
                <a:solidFill>
                  <a:schemeClr val="accent6"/>
                </a:solidFill>
                <a:ea typeface="Consolas" charset="0"/>
                <a:cs typeface="Consolas" charset="0"/>
              </a:rPr>
              <a:t>fraction</a:t>
            </a:r>
            <a:r>
              <a:rPr lang="en-US" dirty="0">
                <a:ea typeface="Consolas" charset="0"/>
                <a:cs typeface="Consolas" charset="0"/>
              </a:rPr>
              <a:t>, &amp; </a:t>
            </a:r>
            <a:r>
              <a:rPr lang="en-US" b="1" dirty="0">
                <a:solidFill>
                  <a:schemeClr val="accent6"/>
                </a:solidFill>
                <a:ea typeface="Consolas" charset="0"/>
                <a:cs typeface="Consolas" charset="0"/>
              </a:rPr>
              <a:t>exponent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Notice that the first significant figure is always “1” so we don’t have to store it</a:t>
            </a:r>
          </a:p>
          <a:p>
            <a:r>
              <a:rPr lang="en-US" dirty="0"/>
              <a:t>In the mid 1980s, the IEEE standardized the floating point representation of 32 and 64 bit numbers:</a:t>
            </a:r>
            <a:endParaRPr lang="en-US" dirty="0">
              <a:ea typeface="Consolas" charset="0"/>
              <a:cs typeface="Consolas" charset="0"/>
            </a:endParaRP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The exponent has a sign too, but the standard says to add a “bias” of 127</a:t>
            </a:r>
          </a:p>
          <a:p>
            <a:pPr lvl="1"/>
            <a:endParaRPr lang="en-US" b="1" dirty="0">
              <a:solidFill>
                <a:srgbClr val="FFFFFF"/>
              </a:solidFill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13" y="4066079"/>
            <a:ext cx="9864541" cy="19792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6B1318-F578-1643-8FF4-F004C71F9D10}"/>
              </a:ext>
            </a:extLst>
          </p:cNvPr>
          <p:cNvCxnSpPr>
            <a:cxnSpLocks/>
          </p:cNvCxnSpPr>
          <p:nvPr/>
        </p:nvCxnSpPr>
        <p:spPr>
          <a:xfrm flipV="1">
            <a:off x="7113722" y="1503337"/>
            <a:ext cx="325464" cy="17048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3841CC-8C77-394B-BE4E-C784B13F2BC5}"/>
              </a:ext>
            </a:extLst>
          </p:cNvPr>
          <p:cNvCxnSpPr>
            <a:cxnSpLocks/>
          </p:cNvCxnSpPr>
          <p:nvPr/>
        </p:nvCxnSpPr>
        <p:spPr>
          <a:xfrm flipV="1">
            <a:off x="8645470" y="1400017"/>
            <a:ext cx="0" cy="2738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CFAE40-6FDB-EE4F-9A3B-22F22FD49137}"/>
              </a:ext>
            </a:extLst>
          </p:cNvPr>
          <p:cNvSpPr txBox="1"/>
          <p:nvPr/>
        </p:nvSpPr>
        <p:spPr>
          <a:xfrm>
            <a:off x="2526223" y="6045372"/>
            <a:ext cx="430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1111100 = 124     124-127 = -3 exponent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CEE532-F1CB-874B-825A-C929D9CF2697}"/>
              </a:ext>
            </a:extLst>
          </p:cNvPr>
          <p:cNvCxnSpPr>
            <a:cxnSpLocks/>
          </p:cNvCxnSpPr>
          <p:nvPr/>
        </p:nvCxnSpPr>
        <p:spPr>
          <a:xfrm flipH="1" flipV="1">
            <a:off x="2774197" y="5424407"/>
            <a:ext cx="201478" cy="51144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20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Floats just distribute numbers differently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03996"/>
            <a:ext cx="12183337" cy="242556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8775-61FF-4A45-9D3A-59978DFB4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4432515"/>
            <a:ext cx="11639227" cy="2278250"/>
          </a:xfrm>
        </p:spPr>
        <p:txBody>
          <a:bodyPr>
            <a:normAutofit/>
          </a:bodyPr>
          <a:lstStyle/>
          <a:p>
            <a:r>
              <a:rPr lang="en-US" dirty="0"/>
              <a:t>Above, the dashes represent possible numbers.</a:t>
            </a:r>
          </a:p>
          <a:p>
            <a:r>
              <a:rPr lang="en-US" dirty="0"/>
              <a:t>Both of the above number lines have 17 dashes (possible numbers)</a:t>
            </a:r>
          </a:p>
          <a:p>
            <a:r>
              <a:rPr lang="en-US" dirty="0"/>
              <a:t>The only difference is the spacing.</a:t>
            </a:r>
          </a:p>
          <a:p>
            <a:pPr lvl="1"/>
            <a:r>
              <a:rPr lang="en-US" dirty="0"/>
              <a:t>Integer spacing is constant but floats are </a:t>
            </a:r>
            <a:r>
              <a:rPr lang="en-US" b="1" i="1" dirty="0"/>
              <a:t>exponentially spaced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8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A26C-08FE-6642-82C9-163FEA91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Representation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0B77-712E-8C4C-A023-AB39BC2E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Computers represent numbers with different binary encodings</a:t>
            </a:r>
          </a:p>
          <a:p>
            <a:r>
              <a:rPr lang="en-US" b="1" dirty="0"/>
              <a:t>Text</a:t>
            </a:r>
            <a:r>
              <a:rPr lang="en-US" dirty="0"/>
              <a:t> can represent decimal numbers in various formats (</a:t>
            </a:r>
            <a:r>
              <a:rPr lang="en-US" dirty="0" err="1"/>
              <a:t>eg.</a:t>
            </a:r>
            <a:r>
              <a:rPr lang="en-US" dirty="0"/>
              <a:t>, CSV, JSON).</a:t>
            </a:r>
          </a:p>
          <a:p>
            <a:r>
              <a:rPr lang="en-US" b="1" dirty="0"/>
              <a:t>Integers</a:t>
            </a:r>
            <a:r>
              <a:rPr lang="en-US" dirty="0"/>
              <a:t> represent whole numbers</a:t>
            </a:r>
          </a:p>
          <a:p>
            <a:pPr lvl="1"/>
            <a:r>
              <a:rPr lang="en-US" dirty="0"/>
              <a:t>Remember that </a:t>
            </a:r>
            <a:r>
              <a:rPr lang="en-US" b="1" dirty="0">
                <a:solidFill>
                  <a:schemeClr val="accent6"/>
                </a:solidFill>
              </a:rPr>
              <a:t>2</a:t>
            </a:r>
            <a:r>
              <a:rPr lang="en-US" b="1" baseline="30000" dirty="0">
                <a:solidFill>
                  <a:schemeClr val="accent6"/>
                </a:solidFill>
              </a:rPr>
              <a:t>10</a:t>
            </a:r>
            <a:r>
              <a:rPr lang="en-US" b="1" dirty="0">
                <a:solidFill>
                  <a:schemeClr val="accent6"/>
                </a:solidFill>
              </a:rPr>
              <a:t> = 1024 </a:t>
            </a:r>
            <a:r>
              <a:rPr lang="en-US" dirty="0"/>
              <a:t>≈ 1000,  </a:t>
            </a:r>
            <a:r>
              <a:rPr lang="en-US" b="1" dirty="0">
                <a:solidFill>
                  <a:schemeClr val="accent6"/>
                </a:solidFill>
              </a:rPr>
              <a:t>2</a:t>
            </a:r>
            <a:r>
              <a:rPr lang="en-US" b="1" baseline="30000" dirty="0">
                <a:solidFill>
                  <a:schemeClr val="accent6"/>
                </a:solidFill>
              </a:rPr>
              <a:t>32</a:t>
            </a:r>
            <a:r>
              <a:rPr lang="en-US" b="1" dirty="0">
                <a:solidFill>
                  <a:schemeClr val="accent6"/>
                </a:solidFill>
              </a:rPr>
              <a:t> ≈ 4 billion</a:t>
            </a:r>
            <a:endParaRPr lang="en-US" dirty="0"/>
          </a:p>
          <a:p>
            <a:pPr lvl="1"/>
            <a:r>
              <a:rPr lang="en-US" dirty="0"/>
              <a:t>Signed integers use two’s complement</a:t>
            </a:r>
          </a:p>
          <a:p>
            <a:pPr lvl="1"/>
            <a:r>
              <a:rPr lang="en-US" dirty="0"/>
              <a:t>Used for </a:t>
            </a:r>
            <a:r>
              <a:rPr lang="en-US" i="1" dirty="0"/>
              <a:t>counting</a:t>
            </a:r>
            <a:r>
              <a:rPr lang="en-US" dirty="0"/>
              <a:t> and </a:t>
            </a:r>
            <a:r>
              <a:rPr lang="en-US" i="1" dirty="0"/>
              <a:t>identifying</a:t>
            </a:r>
            <a:r>
              <a:rPr lang="en-US" dirty="0"/>
              <a:t> records.</a:t>
            </a:r>
          </a:p>
          <a:p>
            <a:r>
              <a:rPr lang="en-US" b="1" dirty="0"/>
              <a:t>Fixed point </a:t>
            </a:r>
            <a:r>
              <a:rPr lang="en-US" dirty="0"/>
              <a:t>adds an implicit radix point to an integer.</a:t>
            </a:r>
          </a:p>
          <a:p>
            <a:pPr lvl="1"/>
            <a:r>
              <a:rPr lang="en-US" dirty="0"/>
              <a:t>Allows representing fractional quantities as integers, but with limited range.</a:t>
            </a:r>
          </a:p>
          <a:p>
            <a:pPr lvl="1"/>
            <a:r>
              <a:rPr lang="en-US" dirty="0"/>
              <a:t>Used for numbers that </a:t>
            </a:r>
            <a:r>
              <a:rPr lang="en-US" i="1" dirty="0"/>
              <a:t>should round off</a:t>
            </a:r>
            <a:r>
              <a:rPr lang="en-US" dirty="0"/>
              <a:t>, like prices.</a:t>
            </a:r>
          </a:p>
          <a:p>
            <a:r>
              <a:rPr lang="en-US" b="1" dirty="0"/>
              <a:t>Floating point </a:t>
            </a:r>
            <a:r>
              <a:rPr lang="en-US" dirty="0"/>
              <a:t>is a binary scientific notation representation</a:t>
            </a:r>
          </a:p>
          <a:p>
            <a:pPr lvl="1"/>
            <a:r>
              <a:rPr lang="en-US" dirty="0"/>
              <a:t>Can represent tiny fractional values and huge values with equal precision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Single precision </a:t>
            </a:r>
            <a:r>
              <a:rPr lang="en-US" dirty="0"/>
              <a:t>≈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7 decimal digits, </a:t>
            </a:r>
            <a:r>
              <a:rPr lang="en-US" dirty="0">
                <a:solidFill>
                  <a:schemeClr val="accent6"/>
                </a:solidFill>
              </a:rPr>
              <a:t>Double precision </a:t>
            </a:r>
            <a:r>
              <a:rPr lang="en-US" dirty="0"/>
              <a:t>≈ 16 decimal digits of precision</a:t>
            </a:r>
          </a:p>
          <a:p>
            <a:pPr lvl="1"/>
            <a:r>
              <a:rPr lang="en-US" dirty="0"/>
              <a:t>Used for </a:t>
            </a:r>
            <a:r>
              <a:rPr lang="en-US" i="1" dirty="0"/>
              <a:t>measurements </a:t>
            </a:r>
            <a:r>
              <a:rPr lang="en-US" dirty="0"/>
              <a:t>and</a:t>
            </a:r>
            <a:r>
              <a:rPr lang="en-US" i="1" dirty="0"/>
              <a:t> calculations.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02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DAFA-604F-794D-BEE7-D2F3EE2C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vs. online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9D51-1A51-F148-A2D5-63D9EEE7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assumed that we can </a:t>
            </a:r>
            <a:r>
              <a:rPr lang="en-US" b="1" dirty="0"/>
              <a:t>bulk export </a:t>
            </a:r>
            <a:r>
              <a:rPr lang="en-US" dirty="0"/>
              <a:t>and </a:t>
            </a:r>
            <a:r>
              <a:rPr lang="en-US" b="1" dirty="0"/>
              <a:t>import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In other words, we can get easily get all the data in one download.</a:t>
            </a:r>
          </a:p>
          <a:p>
            <a:pPr lvl="1"/>
            <a:r>
              <a:rPr lang="en-US" dirty="0"/>
              <a:t>Data is exchanged as CSV, JSON, XML, or SQL files:</a:t>
            </a:r>
          </a:p>
          <a:p>
            <a:pPr lvl="2"/>
            <a:r>
              <a:rPr lang="en-US" sz="2800" b="1" dirty="0"/>
              <a:t>Dump</a:t>
            </a:r>
            <a:r>
              <a:rPr lang="en-US" sz="2800" dirty="0"/>
              <a:t> file(s) from origin database</a:t>
            </a:r>
          </a:p>
          <a:p>
            <a:pPr lvl="2"/>
            <a:r>
              <a:rPr lang="en-US" sz="2800" b="1" dirty="0"/>
              <a:t>Load</a:t>
            </a:r>
            <a:r>
              <a:rPr lang="en-US" sz="2800" dirty="0"/>
              <a:t> file(s) into the destination database</a:t>
            </a:r>
          </a:p>
          <a:p>
            <a:r>
              <a:rPr lang="en-US" dirty="0"/>
              <a:t>However, some data sources do not allow bulk access, and instead provide some kind of web-based access to the data: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data API </a:t>
            </a:r>
            <a:r>
              <a:rPr lang="en-US" dirty="0"/>
              <a:t>may be provided for users to query the data programmatically.</a:t>
            </a:r>
          </a:p>
          <a:p>
            <a:pPr lvl="1"/>
            <a:r>
              <a:rPr lang="en-US" dirty="0"/>
              <a:t>Data may be presented in web page for human reading, not intended for programmatic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15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C069-A2C3-724D-A075-9C180456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scraping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5BED-B4DB-8548-8A41-F13B573E8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Find the pages that hold the data</a:t>
            </a:r>
          </a:p>
          <a:p>
            <a:pPr lvl="1"/>
            <a:r>
              <a:rPr lang="en-US" dirty="0"/>
              <a:t>Often you’ll start with a hard-coded index page and then programmatically look for links to additional pages.</a:t>
            </a:r>
          </a:p>
          <a:p>
            <a:pPr lvl="1"/>
            <a:r>
              <a:rPr lang="en-US" dirty="0"/>
              <a:t>Download the HTML (using Python </a:t>
            </a:r>
            <a:r>
              <a:rPr lang="en-US" b="1" dirty="0"/>
              <a:t>requests</a:t>
            </a:r>
            <a:r>
              <a:rPr lang="en-US" dirty="0"/>
              <a:t> package, for example)</a:t>
            </a:r>
          </a:p>
          <a:p>
            <a:r>
              <a:rPr lang="en-US" dirty="0"/>
              <a:t>Extract the data from a given page:</a:t>
            </a:r>
          </a:p>
          <a:p>
            <a:pPr lvl="1"/>
            <a:r>
              <a:rPr lang="en-US" dirty="0"/>
              <a:t>Web pages are usually generated by a computer program, so the data will always be found within a certain pattern of HTML code.</a:t>
            </a:r>
          </a:p>
          <a:p>
            <a:r>
              <a:rPr lang="en-US" dirty="0"/>
              <a:t>Locations in the HTML document can be specified in one of two ways:</a:t>
            </a:r>
          </a:p>
          <a:p>
            <a:pPr lvl="1"/>
            <a:r>
              <a:rPr lang="en-US" sz="3200" b="1" dirty="0">
                <a:solidFill>
                  <a:schemeClr val="accent6"/>
                </a:solidFill>
              </a:rPr>
              <a:t>CSS selectors </a:t>
            </a:r>
            <a:r>
              <a:rPr lang="en-US" sz="3200" dirty="0"/>
              <a:t>– used be web page designers in Cascading Style Sheets to specify which fonts/colors/etc. </a:t>
            </a:r>
            <a:r>
              <a:rPr lang="en-US" sz="3200" i="1" dirty="0"/>
              <a:t>(styles) </a:t>
            </a:r>
            <a:r>
              <a:rPr lang="en-US" sz="3200" dirty="0"/>
              <a:t>apply to which parts of the page.</a:t>
            </a:r>
          </a:p>
          <a:p>
            <a:pPr lvl="2"/>
            <a:r>
              <a:rPr lang="en-US" sz="2800" dirty="0"/>
              <a:t>Python </a:t>
            </a:r>
            <a:r>
              <a:rPr lang="en-US" sz="2800" b="1" dirty="0">
                <a:hlinkClick r:id="rId2"/>
              </a:rPr>
              <a:t>beautifulsoup4</a:t>
            </a:r>
            <a:r>
              <a:rPr lang="en-US" sz="2800" b="1" dirty="0"/>
              <a:t> </a:t>
            </a:r>
            <a:r>
              <a:rPr lang="en-US" sz="2800" dirty="0"/>
              <a:t>package uses CSS selectors</a:t>
            </a:r>
          </a:p>
          <a:p>
            <a:pPr lvl="1"/>
            <a:r>
              <a:rPr lang="en-US" sz="3200" b="1" dirty="0">
                <a:solidFill>
                  <a:schemeClr val="accent6"/>
                </a:solidFill>
              </a:rPr>
              <a:t>XPath queries </a:t>
            </a:r>
            <a:r>
              <a:rPr lang="en-US" sz="3200" dirty="0"/>
              <a:t>– used for finding elements in an XML document (remember that HTML is a type of XML).</a:t>
            </a:r>
          </a:p>
          <a:p>
            <a:pPr lvl="2"/>
            <a:r>
              <a:rPr lang="en-US" sz="2800" dirty="0"/>
              <a:t>Python </a:t>
            </a:r>
            <a:r>
              <a:rPr lang="en-US" sz="2800" b="1" dirty="0">
                <a:hlinkClick r:id="rId3"/>
              </a:rPr>
              <a:t>lxml</a:t>
            </a:r>
            <a:r>
              <a:rPr lang="en-US" sz="2800" dirty="0"/>
              <a:t> package used XPath</a:t>
            </a:r>
          </a:p>
          <a:p>
            <a:pPr lvl="1"/>
            <a:r>
              <a:rPr lang="en-US" sz="3200" dirty="0"/>
              <a:t>CSS selector and XPath syntax can be tested in the </a:t>
            </a:r>
            <a:r>
              <a:rPr lang="en-US" sz="3200" dirty="0">
                <a:hlinkClick r:id="rId4"/>
              </a:rPr>
              <a:t>Chrome developer tools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804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F988-16BD-6D45-BED4-9D8E4885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Messy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69BBE-2CEB-D247-A23B-9F3B6149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have missing, incorrect, or inconsistent values for many reasons:</a:t>
            </a:r>
          </a:p>
          <a:p>
            <a:pPr lvl="1"/>
            <a:r>
              <a:rPr lang="en-US" dirty="0"/>
              <a:t>Pulled from different sources with different naming or unit conventions</a:t>
            </a:r>
          </a:p>
          <a:p>
            <a:pPr lvl="1"/>
            <a:r>
              <a:rPr lang="en-US" dirty="0"/>
              <a:t>Paper scanning (OCR) errors</a:t>
            </a:r>
          </a:p>
          <a:p>
            <a:pPr lvl="1"/>
            <a:r>
              <a:rPr lang="en-US" dirty="0"/>
              <a:t>Human input errors</a:t>
            </a:r>
          </a:p>
          <a:p>
            <a:r>
              <a:rPr lang="en-US" dirty="0"/>
              <a:t>Variety of tools are needed to deal with messy data:</a:t>
            </a:r>
          </a:p>
          <a:p>
            <a:pPr lvl="1"/>
            <a:r>
              <a:rPr lang="en-US" dirty="0"/>
              <a:t>Review summary statistics</a:t>
            </a:r>
          </a:p>
          <a:p>
            <a:pPr lvl="1"/>
            <a:r>
              <a:rPr lang="en-US" dirty="0"/>
              <a:t>Synonym tables</a:t>
            </a:r>
          </a:p>
          <a:p>
            <a:pPr lvl="1"/>
            <a:r>
              <a:rPr lang="en-US" dirty="0"/>
              <a:t>Named entity matching with ML (</a:t>
            </a:r>
            <a:r>
              <a:rPr lang="en-US" dirty="0" err="1"/>
              <a:t>dedupe.io</a:t>
            </a:r>
            <a:r>
              <a:rPr lang="en-US" dirty="0"/>
              <a:t> and Open Refine)</a:t>
            </a:r>
          </a:p>
          <a:p>
            <a:pPr lvl="1"/>
            <a:r>
              <a:rPr lang="en-US" dirty="0"/>
              <a:t>Crowdsourcing: </a:t>
            </a:r>
            <a:r>
              <a:rPr lang="en-US" dirty="0" err="1"/>
              <a:t>MTurk</a:t>
            </a:r>
            <a:r>
              <a:rPr lang="en-US" dirty="0"/>
              <a:t>, home-grown solutions</a:t>
            </a:r>
          </a:p>
          <a:p>
            <a:r>
              <a:rPr lang="en-US" dirty="0"/>
              <a:t>Above all, don’t blindly trust data you are given!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89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8C79-6FDC-CA42-AD3E-6E3D4A29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FA162-A6D1-8842-BA1A-937C65149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85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5DF1-1BA0-6D46-A5F5-38A64468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words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30BB7-7D99-4043-B816-556D980F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Peter Drucker famously said: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“If you can’t measure it, you can’t improve it.”</a:t>
            </a:r>
          </a:p>
          <a:p>
            <a:r>
              <a:rPr lang="en-US" dirty="0"/>
              <a:t>MBA programs teach “scientific management” principles.</a:t>
            </a:r>
          </a:p>
          <a:p>
            <a:r>
              <a:rPr lang="en-US" dirty="0"/>
              <a:t>Data-driven decision making is popular.</a:t>
            </a:r>
          </a:p>
          <a:p>
            <a:pPr lvl="1"/>
            <a:r>
              <a:rPr lang="en-US" b="1" dirty="0"/>
              <a:t>However</a:t>
            </a:r>
            <a:r>
              <a:rPr lang="en-US" dirty="0"/>
              <a:t>, data can be easily cherry-picked and misinterpreted.</a:t>
            </a:r>
          </a:p>
          <a:p>
            <a:pPr lvl="1"/>
            <a:r>
              <a:rPr lang="en-US" dirty="0"/>
              <a:t>Focusing on the measurables is easy, but avoids important long-term issues.</a:t>
            </a:r>
          </a:p>
          <a:p>
            <a:pPr lvl="1"/>
            <a:r>
              <a:rPr lang="en-US" dirty="0"/>
              <a:t>Many of a business’ most important qualities </a:t>
            </a:r>
            <a:r>
              <a:rPr lang="en-US" b="1" dirty="0"/>
              <a:t>cannot be queried from the databases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Customer satisfaction.</a:t>
            </a:r>
          </a:p>
          <a:p>
            <a:pPr lvl="2"/>
            <a:r>
              <a:rPr lang="en-US" dirty="0"/>
              <a:t>Employee morale.</a:t>
            </a:r>
          </a:p>
          <a:p>
            <a:pPr lvl="2"/>
            <a:r>
              <a:rPr lang="en-US" dirty="0"/>
              <a:t>Brand image.</a:t>
            </a:r>
          </a:p>
          <a:p>
            <a:pPr lvl="2"/>
            <a:r>
              <a:rPr lang="en-US" dirty="0"/>
              <a:t>Long-term sustainability.</a:t>
            </a:r>
          </a:p>
          <a:p>
            <a:r>
              <a:rPr lang="en-US" dirty="0"/>
              <a:t>Unfortunate reality: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“If you can’t improve it, measure it!”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BFFE8-37D2-DD4C-BC3F-063F61E6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755" y="301414"/>
            <a:ext cx="1473943" cy="14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6386" y="371551"/>
            <a:ext cx="11639227" cy="883403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we start with one redundant table and break it down to reflect the logical components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room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693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BEEA-3919-164C-89DE-665E61E5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“whaling” analysts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22EF24-3F0A-D142-92DB-EA0F3E838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525" y="1139786"/>
            <a:ext cx="5756275" cy="5016299"/>
          </a:xfrm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C73AD-4634-9E4C-A2FF-1AEC8B0032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Naïve analysis:</a:t>
            </a:r>
          </a:p>
          <a:p>
            <a:pPr lvl="1"/>
            <a:r>
              <a:rPr lang="en-US" dirty="0"/>
              <a:t>Profits could be increased by more than 30% by focusing on the top 20% most profitable customers!</a:t>
            </a:r>
          </a:p>
          <a:p>
            <a:pPr marL="0" indent="0">
              <a:buNone/>
            </a:pPr>
            <a:r>
              <a:rPr lang="en-US" dirty="0"/>
              <a:t>Fatal assumptions:</a:t>
            </a:r>
          </a:p>
          <a:p>
            <a:pPr lvl="1"/>
            <a:r>
              <a:rPr lang="en-US" dirty="0"/>
              <a:t>It’s possible to drop the “bad” customers without also losing many “good” customers.</a:t>
            </a:r>
          </a:p>
          <a:p>
            <a:pPr lvl="2"/>
            <a:r>
              <a:rPr lang="en-US" dirty="0"/>
              <a:t>Market dominance has no effect on ability to attract the good customers.</a:t>
            </a:r>
          </a:p>
          <a:p>
            <a:pPr lvl="1"/>
            <a:r>
              <a:rPr lang="en-US" dirty="0"/>
              <a:t>Per-customer profitability is constant over time.</a:t>
            </a:r>
          </a:p>
          <a:p>
            <a:pPr lvl="2"/>
            <a:r>
              <a:rPr lang="en-US" dirty="0"/>
              <a:t>Some of those “bad” customers may be very profitable next year (and vice versa).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09C9D-860B-C644-9632-2C82F0E86E22}"/>
              </a:ext>
            </a:extLst>
          </p:cNvPr>
          <p:cNvSpPr txBox="1"/>
          <p:nvPr/>
        </p:nvSpPr>
        <p:spPr>
          <a:xfrm>
            <a:off x="765811" y="6284422"/>
            <a:ext cx="540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“</a:t>
            </a:r>
            <a:r>
              <a:rPr lang="en-US" dirty="0">
                <a:hlinkClick r:id="rId4"/>
              </a:rPr>
              <a:t>The Management Myth</a:t>
            </a:r>
            <a:r>
              <a:rPr lang="en-US" dirty="0"/>
              <a:t>” by Matthew Stewart.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10252-E40D-544D-813D-689BC579D925}"/>
              </a:ext>
            </a:extLst>
          </p:cNvPr>
          <p:cNvGrpSpPr/>
          <p:nvPr/>
        </p:nvGrpSpPr>
        <p:grpSpPr>
          <a:xfrm>
            <a:off x="891541" y="2320290"/>
            <a:ext cx="4983479" cy="3292201"/>
            <a:chOff x="891541" y="2320290"/>
            <a:chExt cx="4983479" cy="32922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8ABA11-BF8A-7B43-8D74-1CA319D4C63C}"/>
                </a:ext>
              </a:extLst>
            </p:cNvPr>
            <p:cNvSpPr txBox="1"/>
            <p:nvPr/>
          </p:nvSpPr>
          <p:spPr>
            <a:xfrm>
              <a:off x="891541" y="5152960"/>
              <a:ext cx="953882" cy="430887"/>
            </a:xfrm>
            <a:prstGeom prst="rect">
              <a:avLst/>
            </a:prstGeom>
            <a:solidFill>
              <a:srgbClr val="098000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Good customers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3EA6E5-3049-DF4A-AA22-B32DF67D3088}"/>
                </a:ext>
              </a:extLst>
            </p:cNvPr>
            <p:cNvSpPr txBox="1"/>
            <p:nvPr/>
          </p:nvSpPr>
          <p:spPr>
            <a:xfrm>
              <a:off x="1280159" y="4746056"/>
              <a:ext cx="11932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/>
                  </a:solidFill>
                </a:rPr>
                <a:t>Approximate break-even point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B6D520-051D-184C-A44D-F126C3ADDEBD}"/>
                </a:ext>
              </a:extLst>
            </p:cNvPr>
            <p:cNvSpPr/>
            <p:nvPr/>
          </p:nvSpPr>
          <p:spPr>
            <a:xfrm>
              <a:off x="1845423" y="5151818"/>
              <a:ext cx="4029597" cy="4320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“Bad” customers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6C43552-B117-5E45-BC65-25DD2B9DC12E}"/>
                </a:ext>
              </a:extLst>
            </p:cNvPr>
            <p:cNvCxnSpPr>
              <a:cxnSpLocks/>
            </p:cNvCxnSpPr>
            <p:nvPr/>
          </p:nvCxnSpPr>
          <p:spPr>
            <a:xfrm>
              <a:off x="1845427" y="5151818"/>
              <a:ext cx="0" cy="460673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797311-15AE-4341-BAF7-C5A5FBEF1530}"/>
                </a:ext>
              </a:extLst>
            </p:cNvPr>
            <p:cNvCxnSpPr>
              <a:cxnSpLocks/>
            </p:cNvCxnSpPr>
            <p:nvPr/>
          </p:nvCxnSpPr>
          <p:spPr>
            <a:xfrm>
              <a:off x="1845423" y="2320290"/>
              <a:ext cx="0" cy="747121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8F910D-33F3-2447-9CA9-C1967365CC45}"/>
                </a:ext>
              </a:extLst>
            </p:cNvPr>
            <p:cNvSpPr txBox="1"/>
            <p:nvPr/>
          </p:nvSpPr>
          <p:spPr>
            <a:xfrm>
              <a:off x="1845422" y="2563045"/>
              <a:ext cx="2956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accent6"/>
                  </a:solidFill>
                </a:rPr>
                <a:t>Supposed gains by dropping 80% of customers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07EC77-47CD-BC4B-B23F-770BEA2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541" y="3067411"/>
              <a:ext cx="4892039" cy="3428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2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63C7-FE68-354B-8B3C-E90D9364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data wisely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87DA-AA22-6A47-A1C3-179FAB74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doesn’t stop when you get a numeric “answer” or a plot.</a:t>
            </a:r>
          </a:p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What’s missing from this analysis?</a:t>
            </a:r>
          </a:p>
          <a:p>
            <a:pPr lvl="1"/>
            <a:r>
              <a:rPr lang="en-US" dirty="0"/>
              <a:t>What are we not measuring (where we could search for more data)?</a:t>
            </a:r>
          </a:p>
          <a:p>
            <a:pPr lvl="1"/>
            <a:r>
              <a:rPr lang="en-US" dirty="0"/>
              <a:t>What cannot be measured?</a:t>
            </a:r>
          </a:p>
          <a:p>
            <a:pPr lvl="1"/>
            <a:r>
              <a:rPr lang="en-US" dirty="0"/>
              <a:t>Do the results change if we look at different time periods or random subsets of the data? (This indicates a lack of statistical significance.)</a:t>
            </a:r>
          </a:p>
          <a:p>
            <a:r>
              <a:rPr lang="en-US" dirty="0"/>
              <a:t>Now ask the same questions above to the people most intimately familiar with the business.</a:t>
            </a:r>
          </a:p>
          <a:p>
            <a:r>
              <a:rPr lang="en-US" dirty="0"/>
              <a:t>Data related to human activities are always a simplification of reality! </a:t>
            </a:r>
          </a:p>
          <a:p>
            <a:r>
              <a:rPr lang="en-US" dirty="0"/>
              <a:t>View data as a </a:t>
            </a:r>
            <a:r>
              <a:rPr lang="en-US" b="1" dirty="0"/>
              <a:t>scientist </a:t>
            </a:r>
            <a:r>
              <a:rPr lang="en-US" dirty="0"/>
              <a:t>– keep testing your assumptions.</a:t>
            </a:r>
          </a:p>
        </p:txBody>
      </p:sp>
    </p:spTree>
    <p:extLst>
      <p:ext uri="{BB962C8B-B14F-4D97-AF65-F5344CB8AC3E}">
        <p14:creationId xmlns:p14="http://schemas.microsoft.com/office/powerpoint/2010/main" val="107722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i="1" dirty="0"/>
              <a:t>Normalization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9265" y="1583577"/>
          <a:ext cx="2912390" cy="3350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staff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department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414031" y="1583577"/>
          <a:ext cx="3363938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building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Computer Sci.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Materials</a:t>
                      </a:r>
                      <a:r>
                        <a:rPr lang="en-US" baseline="0" dirty="0"/>
                        <a:t> Sci.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20669" y="1583577"/>
          <a:ext cx="2822066" cy="260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312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building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b="1" i="1" u="sng" dirty="0"/>
                        <a:t>id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name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err="1"/>
                        <a:t>faxNumber</a:t>
                      </a:r>
                      <a:endParaRPr lang="en-US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1-5003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Mudd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1-3004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1-6001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61655" y="2490598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61655" y="2882040"/>
            <a:ext cx="1252376" cy="4629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61655" y="2490598"/>
            <a:ext cx="1252376" cy="745152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61655" y="3273482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61655" y="3622563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61655" y="3971644"/>
            <a:ext cx="1252376" cy="334683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1"/>
          </p:cNvCxnSpPr>
          <p:nvPr/>
        </p:nvCxnSpPr>
        <p:spPr>
          <a:xfrm flipV="1">
            <a:off x="3161655" y="2886669"/>
            <a:ext cx="1252376" cy="1857247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68727" y="2490598"/>
            <a:ext cx="1351942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68727" y="2863174"/>
            <a:ext cx="1351942" cy="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77969" y="2490598"/>
            <a:ext cx="1342700" cy="760790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73348" y="3251388"/>
            <a:ext cx="1356563" cy="3711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777969" y="3620921"/>
            <a:ext cx="1356563" cy="371175"/>
          </a:xfrm>
          <a:prstGeom prst="straightConnector1">
            <a:avLst/>
          </a:prstGeom>
          <a:ln w="53975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29000" y="4479798"/>
            <a:ext cx="865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Removes redundancy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Save space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Edit values in one place, so duplicates don’t become inconsistent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Tables can be populated separately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But</a:t>
            </a:r>
            <a:r>
              <a:rPr lang="en-US" sz="2400" dirty="0"/>
              <a:t>, you are adding a new </a:t>
            </a:r>
            <a:r>
              <a:rPr lang="en-US" sz="2400" i="1" dirty="0"/>
              <a:t>id </a:t>
            </a:r>
            <a:r>
              <a:rPr lang="en-US" sz="2400" dirty="0"/>
              <a:t>column for each table </a:t>
            </a:r>
          </a:p>
        </p:txBody>
      </p:sp>
    </p:spTree>
    <p:extLst>
      <p:ext uri="{BB962C8B-B14F-4D97-AF65-F5344CB8AC3E}">
        <p14:creationId xmlns:p14="http://schemas.microsoft.com/office/powerpoint/2010/main" val="311711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diagrams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Any path from start to end is a valid statement.</a:t>
            </a:r>
          </a:p>
          <a:p>
            <a:r>
              <a:rPr lang="en-US" dirty="0"/>
              <a:t>Choose which arrows to follow</a:t>
            </a:r>
          </a:p>
          <a:p>
            <a:r>
              <a:rPr lang="en-US" dirty="0"/>
              <a:t>The rectangles refer to other diagrams.</a:t>
            </a:r>
          </a:p>
          <a:p>
            <a:r>
              <a:rPr lang="en-US" dirty="0"/>
              <a:t>Used by our SQL book</a:t>
            </a:r>
          </a:p>
          <a:p>
            <a:r>
              <a:rPr lang="en-US" dirty="0"/>
              <a:t>Used by SQLite online docs:</a:t>
            </a:r>
            <a:br>
              <a:rPr lang="en-US" dirty="0"/>
            </a:br>
            <a:r>
              <a:rPr lang="en-US" dirty="0">
                <a:hlinkClick r:id="rId2"/>
              </a:rPr>
              <a:t>https://sqlite.org/lang.html</a:t>
            </a:r>
            <a:r>
              <a:rPr lang="en-US" dirty="0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9" y="176464"/>
            <a:ext cx="5748790" cy="6554805"/>
          </a:xfrm>
        </p:spPr>
      </p:pic>
    </p:spTree>
    <p:extLst>
      <p:ext uri="{BB962C8B-B14F-4D97-AF65-F5344CB8AC3E}">
        <p14:creationId xmlns:p14="http://schemas.microsoft.com/office/powerpoint/2010/main" val="238428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steps </a:t>
            </a:r>
            <a:r>
              <a:rPr lang="en-US" sz="2800" dirty="0"/>
              <a:t>(abbreviated)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FROM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chooses the table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WHERE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throws out irrelevant rows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a typeface="Andale Mono" charset="0"/>
                <a:cs typeface="Andale Mono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GROUP BY</a:t>
            </a:r>
            <a:r>
              <a:rPr lang="en-US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 </a:t>
            </a:r>
            <a:r>
              <a:rPr lang="en-US" dirty="0"/>
              <a:t>identifies rows to combine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SELECT</a:t>
            </a:r>
            <a:r>
              <a:rPr lang="en-US" dirty="0"/>
              <a:t> tells what values to return (allowing math and aggregation)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HAVING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throws out irrelevant rows (after aggregation)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ORDER BY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LIMIT</a:t>
            </a:r>
            <a:r>
              <a:rPr lang="en-US" dirty="0"/>
              <a:t> throws out rows based on their position in the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step gets closer to the specific result you want.</a:t>
            </a:r>
          </a:p>
        </p:txBody>
      </p:sp>
    </p:spTree>
    <p:extLst>
      <p:ext uri="{BB962C8B-B14F-4D97-AF65-F5344CB8AC3E}">
        <p14:creationId xmlns:p14="http://schemas.microsoft.com/office/powerpoint/2010/main" val="231610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8663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GROUP BY combines multiple rows into one row in the result.</a:t>
            </a:r>
          </a:p>
          <a:p>
            <a:r>
              <a:rPr lang="en-US" dirty="0"/>
              <a:t>Rows with the same value for the </a:t>
            </a:r>
            <a:r>
              <a:rPr lang="en-US" i="1" dirty="0"/>
              <a:t>grouping criterion </a:t>
            </a:r>
            <a:r>
              <a:rPr lang="en-US" dirty="0"/>
              <a:t>are grouped.</a:t>
            </a:r>
          </a:p>
          <a:p>
            <a:r>
              <a:rPr lang="en-US" dirty="0"/>
              <a:t>An aggregation function is usually applied.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CategoryID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(*) AS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category_count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,</a:t>
            </a:r>
            <a:br>
              <a:rPr lang="en-US" sz="2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sz="2800" b="1" dirty="0">
                <a:latin typeface="Courier New" charset="0"/>
                <a:ea typeface="Courier New" charset="0"/>
                <a:cs typeface="Courier New" charset="0"/>
              </a:rPr>
              <a:t>MAX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RetailPrice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) AS </a:t>
            </a:r>
            <a:r>
              <a:rPr lang="en-US" sz="2800" dirty="0" err="1">
                <a:latin typeface="Courier New" charset="0"/>
                <a:ea typeface="Courier New" charset="0"/>
                <a:cs typeface="Courier New" charset="0"/>
              </a:rPr>
              <a:t>most_expensive_price</a:t>
            </a:r>
            <a:br>
              <a:rPr lang="en-US" sz="28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  FROM Products </a:t>
            </a:r>
            <a:r>
              <a:rPr lang="en-US" sz="2800" b="1" dirty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GROUP BY </a:t>
            </a:r>
            <a:r>
              <a:rPr lang="en-US" sz="2800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CategoryID</a:t>
            </a:r>
            <a:r>
              <a:rPr lang="en-US" sz="28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" y="3924300"/>
            <a:ext cx="5067300" cy="372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924300"/>
            <a:ext cx="3378200" cy="25654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19" idx="1"/>
          </p:cNvCxnSpPr>
          <p:nvPr/>
        </p:nvCxnSpPr>
        <p:spPr>
          <a:xfrm>
            <a:off x="5330771" y="4390827"/>
            <a:ext cx="2987729" cy="358973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9" idx="1"/>
          </p:cNvCxnSpPr>
          <p:nvPr/>
        </p:nvCxnSpPr>
        <p:spPr>
          <a:xfrm>
            <a:off x="5330771" y="4749800"/>
            <a:ext cx="2987729" cy="0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9" idx="1"/>
          </p:cNvCxnSpPr>
          <p:nvPr/>
        </p:nvCxnSpPr>
        <p:spPr>
          <a:xfrm flipV="1">
            <a:off x="5330771" y="4749800"/>
            <a:ext cx="2987729" cy="1562101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318500" y="4579319"/>
            <a:ext cx="3584198" cy="34096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9073" y="4210301"/>
            <a:ext cx="5171698" cy="73538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9073" y="6108700"/>
            <a:ext cx="5171698" cy="41153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19" idx="1"/>
          </p:cNvCxnSpPr>
          <p:nvPr/>
        </p:nvCxnSpPr>
        <p:spPr>
          <a:xfrm flipV="1">
            <a:off x="5330771" y="4749800"/>
            <a:ext cx="2987729" cy="3098800"/>
          </a:xfrm>
          <a:prstGeom prst="straightConnector1">
            <a:avLst/>
          </a:prstGeom>
          <a:ln w="53975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124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24577</TotalTime>
  <Words>4142</Words>
  <Application>Microsoft Macintosh PowerPoint</Application>
  <PresentationFormat>Widescreen</PresentationFormat>
  <Paragraphs>931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Andale Mono</vt:lpstr>
      <vt:lpstr>Arial</vt:lpstr>
      <vt:lpstr>Calibri</vt:lpstr>
      <vt:lpstr>Cambria Math</vt:lpstr>
      <vt:lpstr>Consolas</vt:lpstr>
      <vt:lpstr>Courier New</vt:lpstr>
      <vt:lpstr>Garamond</vt:lpstr>
      <vt:lpstr>Helvetica</vt:lpstr>
      <vt:lpstr>Theme1</vt:lpstr>
      <vt:lpstr>EECS-317 Data Management and Information Processing  Lecture 18 – Course Review</vt:lpstr>
      <vt:lpstr>Announcements</vt:lpstr>
      <vt:lpstr>These are a few of my favorite slides</vt:lpstr>
      <vt:lpstr>Why use a relational database?</vt:lpstr>
      <vt:lpstr>Sometimes we start with one redundant table and break it down to reflect the logical components</vt:lpstr>
      <vt:lpstr>This is called Normalization</vt:lpstr>
      <vt:lpstr>Syntax diagrams</vt:lpstr>
      <vt:lpstr>SELECT steps (abbreviated)</vt:lpstr>
      <vt:lpstr>GROUP BY explained</vt:lpstr>
      <vt:lpstr>How JOIN builds a composite table</vt:lpstr>
      <vt:lpstr>Using INNER JOIN, what if rows don’t match one-to-one?</vt:lpstr>
      <vt:lpstr>CROSS JOIN is like the cartesian product of two sets</vt:lpstr>
      <vt:lpstr>NATURAL JOIN</vt:lpstr>
      <vt:lpstr>LEFT JOIN</vt:lpstr>
      <vt:lpstr>SELECT * FROM staff LEFT JOIN department ON staff.departmentId=department.id;</vt:lpstr>
      <vt:lpstr>LEFT JOIN with exclusion</vt:lpstr>
      <vt:lpstr>JOIN TYPES</vt:lpstr>
      <vt:lpstr>UNION, INTERSECT, and EXCEPT are used to combine two SELECT statements</vt:lpstr>
      <vt:lpstr>JOIN vs. UNION</vt:lpstr>
      <vt:lpstr>Summing an indicator variable</vt:lpstr>
      <vt:lpstr>CASE conditional</vt:lpstr>
      <vt:lpstr>Regular Expressions</vt:lpstr>
      <vt:lpstr>Examples</vt:lpstr>
      <vt:lpstr>Why sorting is not enough</vt:lpstr>
      <vt:lpstr>When to index columns?</vt:lpstr>
      <vt:lpstr>Key and Index terminology in SQL</vt:lpstr>
      <vt:lpstr>Primary Keys</vt:lpstr>
      <vt:lpstr>Unique keys</vt:lpstr>
      <vt:lpstr>Foreign Keys</vt:lpstr>
      <vt:lpstr>Parent and Child tables</vt:lpstr>
      <vt:lpstr>One to Many</vt:lpstr>
      <vt:lpstr>Many to Many</vt:lpstr>
      <vt:lpstr>One to One</vt:lpstr>
      <vt:lpstr>CREATE TABLE Syntax examples from SchoolScheduling.sqlite</vt:lpstr>
      <vt:lpstr>“Hello!” in ASCII</vt:lpstr>
      <vt:lpstr>Variable length character encoding with UTF-8</vt:lpstr>
      <vt:lpstr>NBA_player_of_the_week.csv viewed as text</vt:lpstr>
      <vt:lpstr>JSON</vt:lpstr>
      <vt:lpstr>XML</vt:lpstr>
      <vt:lpstr>Comparison of data exchange formats</vt:lpstr>
      <vt:lpstr>Fixed point example in 16 bits</vt:lpstr>
      <vt:lpstr>Representing floating point in bits</vt:lpstr>
      <vt:lpstr>Floats just distribute numbers differently</vt:lpstr>
      <vt:lpstr>Number Representation summary</vt:lpstr>
      <vt:lpstr>Bulk vs. online data sources</vt:lpstr>
      <vt:lpstr>Web scraping</vt:lpstr>
      <vt:lpstr>Messy data</vt:lpstr>
      <vt:lpstr>Data modeling practice</vt:lpstr>
      <vt:lpstr>Final words of wisdom</vt:lpstr>
      <vt:lpstr>Beware of “whaling” analysts</vt:lpstr>
      <vt:lpstr>Use data wisely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1090</cp:revision>
  <cp:lastPrinted>2019-06-04T16:41:58Z</cp:lastPrinted>
  <dcterms:created xsi:type="dcterms:W3CDTF">2017-09-19T21:33:23Z</dcterms:created>
  <dcterms:modified xsi:type="dcterms:W3CDTF">2019-06-04T16:45:22Z</dcterms:modified>
</cp:coreProperties>
</file>