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355" r:id="rId3"/>
    <p:sldId id="278" r:id="rId4"/>
    <p:sldId id="354" r:id="rId5"/>
    <p:sldId id="356" r:id="rId6"/>
    <p:sldId id="357" r:id="rId7"/>
    <p:sldId id="341" r:id="rId8"/>
    <p:sldId id="342" r:id="rId9"/>
    <p:sldId id="349" r:id="rId10"/>
    <p:sldId id="343" r:id="rId11"/>
    <p:sldId id="344" r:id="rId12"/>
    <p:sldId id="347" r:id="rId13"/>
    <p:sldId id="345" r:id="rId14"/>
    <p:sldId id="348" r:id="rId15"/>
    <p:sldId id="346" r:id="rId16"/>
    <p:sldId id="350" r:id="rId17"/>
    <p:sldId id="353" r:id="rId18"/>
    <p:sldId id="352" r:id="rId19"/>
    <p:sldId id="358" r:id="rId20"/>
    <p:sldId id="359" r:id="rId21"/>
    <p:sldId id="360" r:id="rId22"/>
    <p:sldId id="361" r:id="rId23"/>
    <p:sldId id="362" r:id="rId24"/>
    <p:sldId id="363" r:id="rId25"/>
    <p:sldId id="365" r:id="rId26"/>
    <p:sldId id="36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219861-5E0D-C644-9540-737B718C485A}">
          <p14:sldIdLst>
            <p14:sldId id="256"/>
            <p14:sldId id="355"/>
            <p14:sldId id="278"/>
            <p14:sldId id="354"/>
            <p14:sldId id="356"/>
            <p14:sldId id="357"/>
            <p14:sldId id="341"/>
            <p14:sldId id="342"/>
            <p14:sldId id="349"/>
            <p14:sldId id="343"/>
            <p14:sldId id="344"/>
            <p14:sldId id="347"/>
            <p14:sldId id="345"/>
            <p14:sldId id="348"/>
            <p14:sldId id="346"/>
            <p14:sldId id="350"/>
            <p14:sldId id="353"/>
            <p14:sldId id="352"/>
            <p14:sldId id="358"/>
            <p14:sldId id="359"/>
            <p14:sldId id="360"/>
            <p14:sldId id="361"/>
            <p14:sldId id="362"/>
            <p14:sldId id="363"/>
            <p14:sldId id="365"/>
            <p14:sldId id="3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2092"/>
    <a:srgbClr val="DC5CDA"/>
    <a:srgbClr val="942092"/>
    <a:srgbClr val="FF9300"/>
    <a:srgbClr val="FFC000"/>
    <a:srgbClr val="70AD47"/>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89"/>
    <p:restoredTop sz="88227"/>
  </p:normalViewPr>
  <p:slideViewPr>
    <p:cSldViewPr snapToGrid="0" snapToObjects="1">
      <p:cViewPr varScale="1">
        <p:scale>
          <a:sx n="113" d="100"/>
          <a:sy n="113" d="100"/>
        </p:scale>
        <p:origin x="784" y="176"/>
      </p:cViewPr>
      <p:guideLst/>
    </p:cSldViewPr>
  </p:slideViewPr>
  <p:notesTextViewPr>
    <p:cViewPr>
      <p:scale>
        <a:sx n="85" d="100"/>
        <a:sy n="85" d="100"/>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A91097-98C8-FE45-B63E-A689361303E4}" type="datetimeFigureOut">
              <a:rPr lang="en-US" smtClean="0"/>
              <a:t>5/30/19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BE98C-46CD-DF40-A244-A5625579BE95}" type="slidenum">
              <a:rPr lang="en-US" smtClean="0"/>
              <a:t>‹#›</a:t>
            </a:fld>
            <a:endParaRPr lang="en-US"/>
          </a:p>
        </p:txBody>
      </p:sp>
    </p:spTree>
    <p:extLst>
      <p:ext uri="{BB962C8B-B14F-4D97-AF65-F5344CB8AC3E}">
        <p14:creationId xmlns:p14="http://schemas.microsoft.com/office/powerpoint/2010/main" val="432457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34C72-D733-5448-A03C-2F9CE3C7CCB3}" type="datetimeFigureOut">
              <a:rPr lang="en-US" smtClean="0"/>
              <a:t>5/30/19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B1E31-8139-D340-BE89-3F6CE06B3536}" type="slidenum">
              <a:rPr lang="en-US" smtClean="0"/>
              <a:t>‹#›</a:t>
            </a:fld>
            <a:endParaRPr lang="en-US"/>
          </a:p>
        </p:txBody>
      </p:sp>
    </p:spTree>
    <p:extLst>
      <p:ext uri="{BB962C8B-B14F-4D97-AF65-F5344CB8AC3E}">
        <p14:creationId xmlns:p14="http://schemas.microsoft.com/office/powerpoint/2010/main" val="1236776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3</a:t>
            </a:fld>
            <a:endParaRPr lang="en-US"/>
          </a:p>
        </p:txBody>
      </p:sp>
    </p:spTree>
    <p:extLst>
      <p:ext uri="{BB962C8B-B14F-4D97-AF65-F5344CB8AC3E}">
        <p14:creationId xmlns:p14="http://schemas.microsoft.com/office/powerpoint/2010/main" val="57537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1E31-8139-D340-BE89-3F6CE06B3536}" type="slidenum">
              <a:rPr lang="en-US" smtClean="0"/>
              <a:t>8</a:t>
            </a:fld>
            <a:endParaRPr lang="en-US"/>
          </a:p>
        </p:txBody>
      </p:sp>
    </p:spTree>
    <p:extLst>
      <p:ext uri="{BB962C8B-B14F-4D97-AF65-F5344CB8AC3E}">
        <p14:creationId xmlns:p14="http://schemas.microsoft.com/office/powerpoint/2010/main" val="2126281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23</a:t>
            </a:fld>
            <a:endParaRPr lang="en-US"/>
          </a:p>
        </p:txBody>
      </p:sp>
    </p:spTree>
    <p:extLst>
      <p:ext uri="{BB962C8B-B14F-4D97-AF65-F5344CB8AC3E}">
        <p14:creationId xmlns:p14="http://schemas.microsoft.com/office/powerpoint/2010/main" val="288314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99569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5/30/19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17132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5/30/19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189246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20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6661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3471" y="154984"/>
            <a:ext cx="11639227" cy="805912"/>
          </a:xfrm>
        </p:spPr>
        <p:txBody>
          <a:bodyPr/>
          <a:lstStyle/>
          <a:p>
            <a:r>
              <a:rPr lang="en-US"/>
              <a:t>Click to edit Master title style</a:t>
            </a:r>
          </a:p>
        </p:txBody>
      </p:sp>
      <p:sp>
        <p:nvSpPr>
          <p:cNvPr id="3" name="Content Placeholder 2"/>
          <p:cNvSpPr>
            <a:spLocks noGrp="1"/>
          </p:cNvSpPr>
          <p:nvPr>
            <p:ph sz="half" idx="1"/>
          </p:nvPr>
        </p:nvSpPr>
        <p:spPr>
          <a:xfrm>
            <a:off x="263471" y="1084881"/>
            <a:ext cx="5756329" cy="562588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084882"/>
            <a:ext cx="5730498" cy="5625884"/>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2132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75" y="139485"/>
            <a:ext cx="11747715" cy="883403"/>
          </a:xfrm>
        </p:spPr>
        <p:txBody>
          <a:bodyPr/>
          <a:lstStyle/>
          <a:p>
            <a:r>
              <a:rPr lang="en-US"/>
              <a:t>Click to edit Master title style</a:t>
            </a:r>
          </a:p>
        </p:txBody>
      </p:sp>
      <p:sp>
        <p:nvSpPr>
          <p:cNvPr id="3" name="Text Placeholder 2"/>
          <p:cNvSpPr>
            <a:spLocks noGrp="1"/>
          </p:cNvSpPr>
          <p:nvPr>
            <p:ph type="body" idx="1"/>
          </p:nvPr>
        </p:nvSpPr>
        <p:spPr>
          <a:xfrm>
            <a:off x="232474" y="1143794"/>
            <a:ext cx="5765101" cy="530023"/>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32475" y="1794724"/>
            <a:ext cx="5765101" cy="49315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143794"/>
            <a:ext cx="5807989" cy="530023"/>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1794723"/>
            <a:ext cx="5807988" cy="49315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388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479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656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5/30/19</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804036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5/30/19</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146607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3471" y="154983"/>
            <a:ext cx="11639227" cy="88340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63471" y="1146875"/>
            <a:ext cx="11639227" cy="55948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5589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83403"/>
            <a:ext cx="9144000" cy="3433436"/>
          </a:xfrm>
        </p:spPr>
        <p:txBody>
          <a:bodyPr anchor="ctr">
            <a:normAutofit fontScale="90000"/>
          </a:bodyPr>
          <a:lstStyle/>
          <a:p>
            <a:r>
              <a:rPr lang="en-US" sz="5400" dirty="0">
                <a:solidFill>
                  <a:schemeClr val="tx1"/>
                </a:solidFill>
              </a:rPr>
              <a:t>EECS-317 Data Management and Information Processing</a:t>
            </a:r>
            <a:br>
              <a:rPr lang="en-US" sz="5400" dirty="0">
                <a:solidFill>
                  <a:schemeClr val="tx1"/>
                </a:solidFill>
              </a:rPr>
            </a:br>
            <a:br>
              <a:rPr lang="en-US" sz="1800" dirty="0"/>
            </a:br>
            <a:r>
              <a:rPr lang="en-US" dirty="0"/>
              <a:t>Text and Natural Language Data</a:t>
            </a:r>
          </a:p>
        </p:txBody>
      </p:sp>
      <p:sp>
        <p:nvSpPr>
          <p:cNvPr id="3" name="Subtitle 2"/>
          <p:cNvSpPr>
            <a:spLocks noGrp="1"/>
          </p:cNvSpPr>
          <p:nvPr>
            <p:ph type="subTitle" idx="1"/>
          </p:nvPr>
        </p:nvSpPr>
        <p:spPr>
          <a:xfrm>
            <a:off x="1524000" y="4602995"/>
            <a:ext cx="9144000" cy="1135251"/>
          </a:xfrm>
        </p:spPr>
        <p:txBody>
          <a:bodyPr>
            <a:normAutofit/>
          </a:bodyPr>
          <a:lstStyle/>
          <a:p>
            <a:r>
              <a:rPr lang="en-US" sz="2800" dirty="0"/>
              <a:t>Steve </a:t>
            </a:r>
            <a:r>
              <a:rPr lang="en-US" sz="2800" dirty="0" err="1"/>
              <a:t>Tarzia</a:t>
            </a:r>
            <a:endParaRPr lang="en-US" sz="2800" dirty="0"/>
          </a:p>
          <a:p>
            <a:r>
              <a:rPr lang="en-US" sz="2800" dirty="0"/>
              <a:t>Spring 2019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330" y="6024402"/>
            <a:ext cx="2895814" cy="364703"/>
          </a:xfrm>
          <a:prstGeom prst="rect">
            <a:avLst/>
          </a:prstGeom>
        </p:spPr>
      </p:pic>
    </p:spTree>
    <p:extLst>
      <p:ext uri="{BB962C8B-B14F-4D97-AF65-F5344CB8AC3E}">
        <p14:creationId xmlns:p14="http://schemas.microsoft.com/office/powerpoint/2010/main" val="1574879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Beginning and end of the text</a:t>
            </a:r>
          </a:p>
        </p:txBody>
      </p:sp>
      <p:sp>
        <p:nvSpPr>
          <p:cNvPr id="3" name="Content Placeholder 2"/>
          <p:cNvSpPr>
            <a:spLocks noGrp="1"/>
          </p:cNvSpPr>
          <p:nvPr>
            <p:ph idx="1"/>
          </p:nvPr>
        </p:nvSpPr>
        <p:spPr/>
        <p:txBody>
          <a:bodyPr>
            <a:normAutofit/>
          </a:bodyPr>
          <a:lstStyle/>
          <a:p>
            <a:pPr marL="0" indent="0">
              <a:buNone/>
            </a:pPr>
            <a:r>
              <a:rPr lang="en-US" dirty="0">
                <a:ea typeface="Andale Mono" charset="0"/>
                <a:cs typeface="Andale Mono" charset="0"/>
              </a:rPr>
              <a:t>Normally, regular expressions match anywhere in the text, but we can change that behavior as follows:</a:t>
            </a:r>
          </a:p>
          <a:p>
            <a:pPr marL="0" indent="0">
              <a:buNone/>
            </a:pPr>
            <a:endParaRPr lang="en-US" dirty="0">
              <a:ea typeface="Andale Mono" charset="0"/>
              <a:cs typeface="Andale Mono" charset="0"/>
            </a:endParaRPr>
          </a:p>
          <a:p>
            <a:pPr marL="457200" lvl="1" indent="0">
              <a:buNone/>
            </a:pPr>
            <a:r>
              <a:rPr lang="en-US" sz="2800" b="1" dirty="0">
                <a:solidFill>
                  <a:schemeClr val="accent6"/>
                </a:solidFill>
                <a:latin typeface="Courier New" charset="0"/>
                <a:ea typeface="Courier New" charset="0"/>
                <a:cs typeface="Courier New" charset="0"/>
              </a:rPr>
              <a:t>^</a:t>
            </a:r>
            <a:r>
              <a:rPr lang="en-US" sz="2800" dirty="0">
                <a:solidFill>
                  <a:schemeClr val="accent6"/>
                </a:solidFill>
              </a:rPr>
              <a:t> </a:t>
            </a:r>
            <a:r>
              <a:rPr lang="en-US" sz="2800" dirty="0"/>
              <a:t>represents the beginning of the text</a:t>
            </a:r>
          </a:p>
          <a:p>
            <a:pPr marL="457200" lvl="1" indent="0">
              <a:buNone/>
            </a:pPr>
            <a:r>
              <a:rPr lang="en-US" sz="2800" b="1" dirty="0">
                <a:solidFill>
                  <a:schemeClr val="accent6"/>
                </a:solidFill>
                <a:latin typeface="Courier New" charset="0"/>
                <a:ea typeface="Courier New" charset="0"/>
                <a:cs typeface="Courier New" charset="0"/>
              </a:rPr>
              <a:t>$</a:t>
            </a:r>
            <a:r>
              <a:rPr lang="en-US" sz="2800" dirty="0">
                <a:solidFill>
                  <a:schemeClr val="accent6"/>
                </a:solidFill>
              </a:rPr>
              <a:t> </a:t>
            </a:r>
            <a:r>
              <a:rPr lang="en-US" sz="2800" dirty="0"/>
              <a:t>represents the end of the text</a:t>
            </a:r>
          </a:p>
          <a:p>
            <a:pPr marL="0" indent="0">
              <a:buNone/>
            </a:pPr>
            <a:endParaRPr lang="en-US" dirty="0"/>
          </a:p>
          <a:p>
            <a:pPr marL="0" indent="0">
              <a:buNone/>
            </a:pPr>
            <a:r>
              <a:rPr lang="en-US" sz="2400" b="1" dirty="0">
                <a:solidFill>
                  <a:schemeClr val="accent6"/>
                </a:solidFill>
                <a:latin typeface="Courier New" charset="0"/>
                <a:ea typeface="Courier New" charset="0"/>
                <a:cs typeface="Courier New" charset="0"/>
              </a:rPr>
              <a:t>^Hello</a:t>
            </a:r>
            <a:r>
              <a:rPr lang="en-US" sz="2400" dirty="0">
                <a:solidFill>
                  <a:schemeClr val="accent6"/>
                </a:solidFill>
                <a:latin typeface="Andale Mono" charset="0"/>
                <a:ea typeface="Andale Mono" charset="0"/>
                <a:cs typeface="Andale Mono" charset="0"/>
              </a:rPr>
              <a:t> </a:t>
            </a:r>
            <a:r>
              <a:rPr lang="en-US" sz="2400" dirty="0"/>
              <a:t>matches “Hello World.” but does not match “Big Hello”</a:t>
            </a:r>
          </a:p>
          <a:p>
            <a:pPr marL="0" indent="0">
              <a:buNone/>
            </a:pPr>
            <a:r>
              <a:rPr lang="en-US" sz="2400" b="1" dirty="0">
                <a:solidFill>
                  <a:schemeClr val="accent6"/>
                </a:solidFill>
                <a:latin typeface="Courier New" charset="0"/>
                <a:ea typeface="Courier New" charset="0"/>
                <a:cs typeface="Courier New" charset="0"/>
              </a:rPr>
              <a:t>world$ </a:t>
            </a:r>
            <a:r>
              <a:rPr lang="en-US" sz="2400" dirty="0"/>
              <a:t>matches “hello world” but does not match “world cup”</a:t>
            </a:r>
          </a:p>
          <a:p>
            <a:pPr marL="0" indent="0">
              <a:buNone/>
            </a:pPr>
            <a:r>
              <a:rPr lang="en-US" sz="2400" b="1" dirty="0">
                <a:solidFill>
                  <a:schemeClr val="accent6"/>
                </a:solidFill>
                <a:latin typeface="Courier New" charset="0"/>
                <a:ea typeface="Courier New" charset="0"/>
                <a:cs typeface="Courier New" charset="0"/>
              </a:rPr>
              <a:t>^hello world$ </a:t>
            </a:r>
            <a:r>
              <a:rPr lang="en-US" sz="2400" dirty="0"/>
              <a:t>matches “hello world” and nothing else.</a:t>
            </a:r>
          </a:p>
        </p:txBody>
      </p:sp>
    </p:spTree>
    <p:extLst>
      <p:ext uri="{BB962C8B-B14F-4D97-AF65-F5344CB8AC3E}">
        <p14:creationId xmlns:p14="http://schemas.microsoft.com/office/powerpoint/2010/main" val="131010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Sets of characters</a:t>
            </a:r>
          </a:p>
        </p:txBody>
      </p:sp>
      <p:sp>
        <p:nvSpPr>
          <p:cNvPr id="3" name="Content Placeholder 2"/>
          <p:cNvSpPr>
            <a:spLocks noGrp="1"/>
          </p:cNvSpPr>
          <p:nvPr>
            <p:ph idx="1"/>
          </p:nvPr>
        </p:nvSpPr>
        <p:spPr/>
        <p:txBody>
          <a:bodyPr>
            <a:normAutofit lnSpcReduction="10000"/>
          </a:bodyPr>
          <a:lstStyle/>
          <a:p>
            <a:pPr marL="0" indent="0">
              <a:buNone/>
            </a:pPr>
            <a:r>
              <a:rPr lang="en-US" b="1" dirty="0">
                <a:solidFill>
                  <a:schemeClr val="accent6"/>
                </a:solidFill>
                <a:latin typeface="Courier New" charset="0"/>
                <a:ea typeface="Courier New" charset="0"/>
                <a:cs typeface="Courier New" charset="0"/>
              </a:rPr>
              <a:t>.</a:t>
            </a:r>
            <a:r>
              <a:rPr lang="en-US" dirty="0">
                <a:solidFill>
                  <a:schemeClr val="accent6"/>
                </a:solidFill>
              </a:rPr>
              <a:t> </a:t>
            </a:r>
            <a:r>
              <a:rPr lang="en-US" dirty="0"/>
              <a:t>(period) matches any one character (as does </a:t>
            </a:r>
            <a:r>
              <a:rPr lang="en-US" b="1" dirty="0">
                <a:solidFill>
                  <a:schemeClr val="accent6"/>
                </a:solidFill>
                <a:latin typeface="Courier New" charset="0"/>
                <a:ea typeface="Andale Mono" charset="0"/>
                <a:cs typeface="Andale Mono" charset="0"/>
              </a:rPr>
              <a:t>_</a:t>
            </a:r>
            <a:r>
              <a:rPr lang="en-US" dirty="0"/>
              <a:t> with </a:t>
            </a:r>
            <a:r>
              <a:rPr lang="en-US" b="1" dirty="0">
                <a:solidFill>
                  <a:schemeClr val="accent6"/>
                </a:solidFill>
                <a:latin typeface="Courier New" charset="0"/>
                <a:ea typeface="Andale Mono" charset="0"/>
                <a:cs typeface="Andale Mono" charset="0"/>
              </a:rPr>
              <a:t>LIKE</a:t>
            </a:r>
            <a:r>
              <a:rPr lang="en-US" dirty="0"/>
              <a:t> expressions)</a:t>
            </a:r>
          </a:p>
          <a:p>
            <a:pPr marL="0" indent="0">
              <a:buNone/>
            </a:pPr>
            <a:r>
              <a:rPr lang="en-US" dirty="0"/>
              <a:t>	</a:t>
            </a:r>
            <a:r>
              <a:rPr lang="en-US" b="1" dirty="0" err="1">
                <a:solidFill>
                  <a:schemeClr val="accent6"/>
                </a:solidFill>
                <a:latin typeface="Courier New" charset="0"/>
                <a:ea typeface="Andale Mono" charset="0"/>
                <a:cs typeface="Andale Mono" charset="0"/>
              </a:rPr>
              <a:t>m.p</a:t>
            </a:r>
            <a:r>
              <a:rPr lang="en-US" b="1" dirty="0">
                <a:solidFill>
                  <a:schemeClr val="accent6"/>
                </a:solidFill>
                <a:latin typeface="Courier New" charset="0"/>
                <a:ea typeface="Andale Mono" charset="0"/>
                <a:cs typeface="Andale Mono" charset="0"/>
              </a:rPr>
              <a:t> </a:t>
            </a:r>
            <a:r>
              <a:rPr lang="en-US" dirty="0"/>
              <a:t>matches “map” “mop” “mope” </a:t>
            </a:r>
            <a:br>
              <a:rPr lang="en-US" dirty="0"/>
            </a:br>
            <a:r>
              <a:rPr lang="en-US" dirty="0"/>
              <a:t>	but </a:t>
            </a:r>
            <a:r>
              <a:rPr lang="en-US" i="1" dirty="0"/>
              <a:t>not</a:t>
            </a:r>
            <a:r>
              <a:rPr lang="en-US" dirty="0"/>
              <a:t> “dimple” nor “mousetrap”</a:t>
            </a:r>
          </a:p>
          <a:p>
            <a:pPr marL="0" indent="0">
              <a:buNone/>
            </a:pPr>
            <a:r>
              <a:rPr lang="en-US" dirty="0"/>
              <a:t>Square braces </a:t>
            </a:r>
            <a:r>
              <a:rPr lang="en-US" b="1" dirty="0">
                <a:solidFill>
                  <a:schemeClr val="accent6"/>
                </a:solidFill>
                <a:latin typeface="Courier New" charset="0"/>
                <a:ea typeface="Andale Mono" charset="0"/>
                <a:cs typeface="Andale Mono" charset="0"/>
              </a:rPr>
              <a:t>[</a:t>
            </a:r>
            <a:r>
              <a:rPr lang="mr-IN" b="1" dirty="0">
                <a:solidFill>
                  <a:schemeClr val="accent6"/>
                </a:solidFill>
                <a:latin typeface="Courier New" charset="0"/>
                <a:ea typeface="Andale Mono" charset="0"/>
                <a:cs typeface="Andale Mono" charset="0"/>
              </a:rPr>
              <a:t>…</a:t>
            </a:r>
            <a:r>
              <a:rPr lang="en-US" b="1" dirty="0">
                <a:solidFill>
                  <a:schemeClr val="accent6"/>
                </a:solidFill>
                <a:latin typeface="Courier New" charset="0"/>
                <a:ea typeface="Andale Mono" charset="0"/>
                <a:cs typeface="Andale Mono" charset="0"/>
              </a:rPr>
              <a:t>]</a:t>
            </a:r>
            <a:r>
              <a:rPr lang="en-US" b="1" dirty="0">
                <a:solidFill>
                  <a:schemeClr val="accent6"/>
                </a:solidFill>
                <a:latin typeface="Courier New" charset="0"/>
              </a:rPr>
              <a:t> </a:t>
            </a:r>
            <a:r>
              <a:rPr lang="en-US" dirty="0"/>
              <a:t>specify a set of characters, any of which can match.</a:t>
            </a:r>
          </a:p>
          <a:p>
            <a:pPr marL="0" indent="0">
              <a:buNone/>
            </a:pPr>
            <a:r>
              <a:rPr lang="en-US" dirty="0"/>
              <a:t>	</a:t>
            </a:r>
            <a:r>
              <a:rPr lang="en-US" b="1" dirty="0">
                <a:solidFill>
                  <a:schemeClr val="accent6"/>
                </a:solidFill>
                <a:latin typeface="Courier New" charset="0"/>
                <a:ea typeface="Andale Mono" charset="0"/>
                <a:cs typeface="Andale Mono" charset="0"/>
              </a:rPr>
              <a:t>[</a:t>
            </a:r>
            <a:r>
              <a:rPr lang="en-US" b="1" dirty="0" err="1">
                <a:solidFill>
                  <a:schemeClr val="accent6"/>
                </a:solidFill>
                <a:latin typeface="Courier New" charset="0"/>
                <a:ea typeface="Andale Mono" charset="0"/>
                <a:cs typeface="Andale Mono" charset="0"/>
              </a:rPr>
              <a:t>aA</a:t>
            </a:r>
            <a:r>
              <a:rPr lang="en-US" b="1" dirty="0">
                <a:solidFill>
                  <a:schemeClr val="accent6"/>
                </a:solidFill>
                <a:latin typeface="Courier New" charset="0"/>
                <a:ea typeface="Andale Mono" charset="0"/>
                <a:cs typeface="Andale Mono" charset="0"/>
              </a:rPr>
              <a:t>] </a:t>
            </a:r>
            <a:r>
              <a:rPr lang="en-US" dirty="0"/>
              <a:t>specifies either “a” or “A”</a:t>
            </a:r>
          </a:p>
          <a:p>
            <a:pPr marL="0" indent="0">
              <a:buNone/>
            </a:pPr>
            <a:r>
              <a:rPr lang="en-US" dirty="0"/>
              <a:t>	</a:t>
            </a:r>
            <a:r>
              <a:rPr lang="en-US" b="1" dirty="0">
                <a:solidFill>
                  <a:schemeClr val="accent6"/>
                </a:solidFill>
                <a:latin typeface="Courier New" charset="0"/>
                <a:ea typeface="Andale Mono" charset="0"/>
                <a:cs typeface="Andale Mono" charset="0"/>
              </a:rPr>
              <a:t>[a-z] </a:t>
            </a:r>
            <a:r>
              <a:rPr lang="en-US" dirty="0"/>
              <a:t>specifies any of the characters between “a” and “z”</a:t>
            </a:r>
          </a:p>
          <a:p>
            <a:pPr marL="0" indent="0">
              <a:buNone/>
            </a:pPr>
            <a:r>
              <a:rPr lang="en-US" dirty="0">
                <a:latin typeface="Andale Mono" charset="0"/>
                <a:ea typeface="Andale Mono" charset="0"/>
                <a:cs typeface="Andale Mono" charset="0"/>
              </a:rPr>
              <a:t>	</a:t>
            </a:r>
            <a:r>
              <a:rPr lang="en-US" b="1" dirty="0">
                <a:solidFill>
                  <a:schemeClr val="accent6"/>
                </a:solidFill>
                <a:latin typeface="Courier New" charset="0"/>
                <a:ea typeface="Andale Mono" charset="0"/>
                <a:cs typeface="Andale Mono" charset="0"/>
              </a:rPr>
              <a:t>[^b] </a:t>
            </a:r>
            <a:r>
              <a:rPr lang="en-US" dirty="0"/>
              <a:t>specifies any character </a:t>
            </a:r>
            <a:r>
              <a:rPr lang="en-US" i="1" dirty="0"/>
              <a:t>other than </a:t>
            </a:r>
            <a:r>
              <a:rPr lang="en-US" dirty="0"/>
              <a:t>“b”</a:t>
            </a:r>
          </a:p>
          <a:p>
            <a:pPr marL="0" indent="0">
              <a:buNone/>
            </a:pPr>
            <a:r>
              <a:rPr lang="en-US" dirty="0"/>
              <a:t>These sets can be combined, as follows:</a:t>
            </a:r>
          </a:p>
          <a:p>
            <a:pPr marL="0" indent="0">
              <a:buNone/>
            </a:pPr>
            <a:r>
              <a:rPr lang="en-US" dirty="0"/>
              <a:t>	</a:t>
            </a:r>
            <a:r>
              <a:rPr lang="en-US" b="1" dirty="0">
                <a:solidFill>
                  <a:schemeClr val="accent6"/>
                </a:solidFill>
                <a:latin typeface="Courier New" charset="0"/>
                <a:ea typeface="Andale Mono" charset="0"/>
                <a:cs typeface="Andale Mono" charset="0"/>
              </a:rPr>
              <a:t>[a-zA-Z013] </a:t>
            </a:r>
            <a:r>
              <a:rPr lang="en-US" dirty="0"/>
              <a:t>specifies any English letter or numbers 0, 1, or 3</a:t>
            </a:r>
          </a:p>
          <a:p>
            <a:pPr marL="0" indent="0">
              <a:buNone/>
            </a:pPr>
            <a:r>
              <a:rPr lang="en-US" dirty="0"/>
              <a:t>	</a:t>
            </a:r>
            <a:r>
              <a:rPr lang="en-US" b="1" dirty="0">
                <a:solidFill>
                  <a:schemeClr val="accent6"/>
                </a:solidFill>
                <a:latin typeface="Courier New" charset="0"/>
                <a:ea typeface="Andale Mono" charset="0"/>
                <a:cs typeface="Andale Mono" charset="0"/>
              </a:rPr>
              <a:t>[^CDA] </a:t>
            </a:r>
            <a:r>
              <a:rPr lang="en-US" dirty="0"/>
              <a:t>specifies any character other than “C” “D” or “A</a:t>
            </a:r>
          </a:p>
        </p:txBody>
      </p:sp>
    </p:spTree>
    <p:extLst>
      <p:ext uri="{BB962C8B-B14F-4D97-AF65-F5344CB8AC3E}">
        <p14:creationId xmlns:p14="http://schemas.microsoft.com/office/powerpoint/2010/main" val="726853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3" y="154983"/>
            <a:ext cx="11784165" cy="883403"/>
          </a:xfrm>
        </p:spPr>
        <p:txBody>
          <a:bodyPr/>
          <a:lstStyle/>
          <a:p>
            <a:r>
              <a:rPr lang="en-US" dirty="0"/>
              <a:t>Examples</a:t>
            </a:r>
          </a:p>
        </p:txBody>
      </p:sp>
      <p:sp>
        <p:nvSpPr>
          <p:cNvPr id="3" name="Content Placeholder 2"/>
          <p:cNvSpPr>
            <a:spLocks noGrp="1"/>
          </p:cNvSpPr>
          <p:nvPr>
            <p:ph idx="1"/>
          </p:nvPr>
        </p:nvSpPr>
        <p:spPr>
          <a:xfrm>
            <a:off x="118533" y="1146875"/>
            <a:ext cx="12073467" cy="5594888"/>
          </a:xfrm>
        </p:spPr>
        <p:txBody>
          <a:bodyPr/>
          <a:lstStyle/>
          <a:p>
            <a:pPr marL="0" indent="0">
              <a:buNone/>
            </a:pPr>
            <a:r>
              <a:rPr lang="en-US" sz="2800" dirty="0">
                <a:solidFill>
                  <a:schemeClr val="accent6"/>
                </a:solidFill>
                <a:latin typeface="Courier New" charset="0"/>
              </a:rPr>
              <a:t>^[</a:t>
            </a:r>
            <a:r>
              <a:rPr lang="en-US" sz="2800" dirty="0" err="1">
                <a:solidFill>
                  <a:schemeClr val="accent6"/>
                </a:solidFill>
                <a:latin typeface="Courier New" charset="0"/>
              </a:rPr>
              <a:t>Dd</a:t>
            </a:r>
            <a:r>
              <a:rPr lang="en-US" sz="2800" dirty="0">
                <a:solidFill>
                  <a:schemeClr val="accent6"/>
                </a:solidFill>
                <a:latin typeface="Courier New" charset="0"/>
              </a:rPr>
              <a:t>]</a:t>
            </a:r>
            <a:r>
              <a:rPr lang="en-US" sz="2800" dirty="0" err="1">
                <a:solidFill>
                  <a:schemeClr val="accent6"/>
                </a:solidFill>
                <a:latin typeface="Courier New" charset="0"/>
              </a:rPr>
              <a:t>atabase</a:t>
            </a:r>
            <a:r>
              <a:rPr lang="en-US" dirty="0"/>
              <a:t>	</a:t>
            </a:r>
            <a:r>
              <a:rPr lang="en-US" i="1" dirty="0"/>
              <a:t>matches: </a:t>
            </a:r>
            <a:r>
              <a:rPr lang="en-US" dirty="0"/>
              <a:t>“Database”, “databases”, “Database </a:t>
            </a:r>
            <a:r>
              <a:rPr lang="en-US" dirty="0" err="1"/>
              <a:t>Mgmt</a:t>
            </a:r>
            <a:r>
              <a:rPr lang="en-US" dirty="0"/>
              <a:t>”</a:t>
            </a:r>
          </a:p>
          <a:p>
            <a:pPr marL="0" indent="0">
              <a:buNone/>
            </a:pPr>
            <a:r>
              <a:rPr lang="en-US" dirty="0"/>
              <a:t>			</a:t>
            </a:r>
            <a:r>
              <a:rPr lang="en-US" i="1" dirty="0"/>
              <a:t>does not match: </a:t>
            </a:r>
            <a:r>
              <a:rPr lang="en-US" dirty="0"/>
              <a:t>“My Database”, “data” </a:t>
            </a:r>
          </a:p>
          <a:p>
            <a:pPr marL="0" indent="0">
              <a:buNone/>
            </a:pPr>
            <a:endParaRPr lang="en-US" dirty="0"/>
          </a:p>
          <a:p>
            <a:pPr marL="0" indent="0">
              <a:buNone/>
            </a:pPr>
            <a:r>
              <a:rPr lang="en-US" sz="2800" dirty="0">
                <a:solidFill>
                  <a:schemeClr val="accent6"/>
                </a:solidFill>
                <a:latin typeface="Courier New" charset="0"/>
              </a:rPr>
              <a:t>C[</a:t>
            </a:r>
            <a:r>
              <a:rPr lang="en-US" sz="2800" dirty="0" err="1">
                <a:solidFill>
                  <a:schemeClr val="accent6"/>
                </a:solidFill>
                <a:latin typeface="Courier New" charset="0"/>
              </a:rPr>
              <a:t>aeiou</a:t>
            </a:r>
            <a:r>
              <a:rPr lang="en-US" sz="2800" dirty="0">
                <a:solidFill>
                  <a:schemeClr val="accent6"/>
                </a:solidFill>
                <a:latin typeface="Courier New" charset="0"/>
              </a:rPr>
              <a:t>][b-d]</a:t>
            </a:r>
            <a:r>
              <a:rPr lang="en-US" dirty="0"/>
              <a:t>	</a:t>
            </a:r>
            <a:r>
              <a:rPr lang="en-US" i="1" dirty="0"/>
              <a:t>matches: </a:t>
            </a:r>
            <a:r>
              <a:rPr lang="en-US" dirty="0"/>
              <a:t>“Cab”, “</a:t>
            </a:r>
            <a:r>
              <a:rPr lang="en-US" dirty="0" err="1"/>
              <a:t>Abra</a:t>
            </a:r>
            <a:r>
              <a:rPr lang="en-US" dirty="0"/>
              <a:t> </a:t>
            </a:r>
            <a:r>
              <a:rPr lang="en-US" b="1" dirty="0" err="1"/>
              <a:t>Cad</a:t>
            </a:r>
            <a:r>
              <a:rPr lang="en-US" dirty="0" err="1"/>
              <a:t>abra</a:t>
            </a:r>
            <a:r>
              <a:rPr lang="en-US" dirty="0"/>
              <a:t>”, “Cob”, “</a:t>
            </a:r>
            <a:r>
              <a:rPr lang="en-US" dirty="0" err="1"/>
              <a:t>Cic</a:t>
            </a:r>
            <a:r>
              <a:rPr lang="en-US" dirty="0"/>
              <a:t>”</a:t>
            </a:r>
          </a:p>
          <a:p>
            <a:pPr marL="0" indent="0">
              <a:buNone/>
            </a:pPr>
            <a:r>
              <a:rPr lang="en-US" dirty="0"/>
              <a:t>				</a:t>
            </a:r>
            <a:r>
              <a:rPr lang="en-US" i="1" dirty="0"/>
              <a:t>does not match: </a:t>
            </a:r>
            <a:r>
              <a:rPr lang="en-US" dirty="0"/>
              <a:t>“Clad”, “CB”</a:t>
            </a:r>
          </a:p>
          <a:p>
            <a:pPr marL="0" indent="0">
              <a:buNone/>
            </a:pPr>
            <a:endParaRPr lang="en-US" dirty="0"/>
          </a:p>
          <a:p>
            <a:pPr marL="0" indent="0">
              <a:buNone/>
            </a:pPr>
            <a:r>
              <a:rPr lang="en-US" sz="2800" dirty="0">
                <a:solidFill>
                  <a:schemeClr val="accent6"/>
                </a:solidFill>
                <a:latin typeface="Courier New" charset="0"/>
              </a:rPr>
              <a:t>[Cc].[^</a:t>
            </a:r>
            <a:r>
              <a:rPr lang="en-US" sz="2800" dirty="0" err="1">
                <a:solidFill>
                  <a:schemeClr val="accent6"/>
                </a:solidFill>
                <a:latin typeface="Courier New" charset="0"/>
              </a:rPr>
              <a:t>aeiou</a:t>
            </a:r>
            <a:r>
              <a:rPr lang="en-US" sz="2800" dirty="0">
                <a:solidFill>
                  <a:schemeClr val="accent6"/>
                </a:solidFill>
                <a:latin typeface="Courier New" charset="0"/>
              </a:rPr>
              <a:t>] </a:t>
            </a:r>
            <a:r>
              <a:rPr lang="en-US" dirty="0"/>
              <a:t>	</a:t>
            </a:r>
            <a:r>
              <a:rPr lang="en-US" i="1" dirty="0"/>
              <a:t>matches: </a:t>
            </a:r>
            <a:r>
              <a:rPr lang="en-US" dirty="0"/>
              <a:t>“Cab”, “ccc”, “Green </a:t>
            </a:r>
            <a:r>
              <a:rPr lang="en-US" b="1" dirty="0"/>
              <a:t>cat</a:t>
            </a:r>
            <a:r>
              <a:rPr lang="en-US" dirty="0"/>
              <a:t>nip”, “Ma</a:t>
            </a:r>
            <a:r>
              <a:rPr lang="en-US" b="1" dirty="0"/>
              <a:t>cBr</a:t>
            </a:r>
            <a:r>
              <a:rPr lang="en-US" dirty="0"/>
              <a:t>ide”</a:t>
            </a:r>
          </a:p>
          <a:p>
            <a:pPr marL="0" indent="0">
              <a:buNone/>
            </a:pPr>
            <a:r>
              <a:rPr lang="en-US" dirty="0"/>
              <a:t>				</a:t>
            </a:r>
            <a:r>
              <a:rPr lang="en-US" i="1" dirty="0"/>
              <a:t>does not match: </a:t>
            </a:r>
            <a:r>
              <a:rPr lang="en-US" dirty="0"/>
              <a:t>“Clad”, “cab”, “CB”</a:t>
            </a:r>
          </a:p>
        </p:txBody>
      </p:sp>
    </p:spTree>
    <p:extLst>
      <p:ext uri="{BB962C8B-B14F-4D97-AF65-F5344CB8AC3E}">
        <p14:creationId xmlns:p14="http://schemas.microsoft.com/office/powerpoint/2010/main" val="209940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471" y="1263112"/>
            <a:ext cx="11639227" cy="5594888"/>
          </a:xfrm>
        </p:spPr>
        <p:txBody>
          <a:bodyPr/>
          <a:lstStyle/>
          <a:p>
            <a:pPr marL="0" indent="0">
              <a:buNone/>
            </a:pPr>
            <a:r>
              <a:rPr lang="en-US" b="1" dirty="0">
                <a:solidFill>
                  <a:schemeClr val="accent6"/>
                </a:solidFill>
                <a:latin typeface="Courier New" charset="0"/>
                <a:ea typeface="Courier New" charset="0"/>
                <a:cs typeface="Courier New" charset="0"/>
              </a:rPr>
              <a:t>*</a:t>
            </a:r>
            <a:r>
              <a:rPr lang="en-US" dirty="0"/>
              <a:t> lets the previous thing repeat any number of times, including zero times.</a:t>
            </a:r>
          </a:p>
          <a:p>
            <a:pPr marL="0" indent="0">
              <a:buNone/>
            </a:pPr>
            <a:endParaRPr lang="en-US" b="1" dirty="0">
              <a:solidFill>
                <a:schemeClr val="accent6"/>
              </a:solidFill>
              <a:latin typeface="Courier New" charset="0"/>
              <a:ea typeface="Andale Mono" charset="0"/>
              <a:cs typeface="Andale Mono" charset="0"/>
            </a:endParaRPr>
          </a:p>
          <a:p>
            <a:pPr marL="0" indent="0">
              <a:buNone/>
            </a:pPr>
            <a:r>
              <a:rPr lang="en-US" b="1" dirty="0">
                <a:solidFill>
                  <a:schemeClr val="accent6"/>
                </a:solidFill>
                <a:latin typeface="Courier New" charset="0"/>
                <a:ea typeface="Andale Mono" charset="0"/>
                <a:cs typeface="Andale Mono" charset="0"/>
              </a:rPr>
              <a:t>+</a:t>
            </a:r>
            <a:r>
              <a:rPr lang="en-US" dirty="0"/>
              <a:t> lets the previous thing repeat one or more times.</a:t>
            </a:r>
          </a:p>
          <a:p>
            <a:pPr marL="0" indent="0">
              <a:buNone/>
            </a:pPr>
            <a:r>
              <a:rPr lang="en-US" b="1" dirty="0">
                <a:solidFill>
                  <a:schemeClr val="accent6"/>
                </a:solidFill>
                <a:latin typeface="Courier New" charset="0"/>
                <a:ea typeface="Andale Mono" charset="0"/>
                <a:cs typeface="Andale Mono" charset="0"/>
              </a:rPr>
              <a:t>?</a:t>
            </a:r>
            <a:r>
              <a:rPr lang="en-US" dirty="0"/>
              <a:t> makes the previous thing optional (appears zero or one times).</a:t>
            </a:r>
          </a:p>
          <a:p>
            <a:pPr marL="0" indent="0">
              <a:buNone/>
            </a:pPr>
            <a:r>
              <a:rPr lang="en-US" b="1" dirty="0">
                <a:solidFill>
                  <a:schemeClr val="accent6"/>
                </a:solidFill>
                <a:latin typeface="Courier New" charset="0"/>
                <a:ea typeface="Andale Mono" charset="0"/>
                <a:cs typeface="Andale Mono" charset="0"/>
              </a:rPr>
              <a:t>{</a:t>
            </a:r>
            <a:r>
              <a:rPr lang="en-US" b="1" dirty="0" err="1">
                <a:solidFill>
                  <a:schemeClr val="accent6"/>
                </a:solidFill>
                <a:latin typeface="Courier New" charset="0"/>
                <a:ea typeface="Andale Mono" charset="0"/>
                <a:cs typeface="Andale Mono" charset="0"/>
              </a:rPr>
              <a:t>n,m</a:t>
            </a:r>
            <a:r>
              <a:rPr lang="en-US" b="1" dirty="0">
                <a:solidFill>
                  <a:schemeClr val="accent6"/>
                </a:solidFill>
                <a:latin typeface="Courier New" charset="0"/>
                <a:ea typeface="Andale Mono" charset="0"/>
                <a:cs typeface="Andale Mono" charset="0"/>
              </a:rPr>
              <a:t>} </a:t>
            </a:r>
            <a:r>
              <a:rPr lang="en-US" dirty="0"/>
              <a:t>lets the previous thing repeat between </a:t>
            </a:r>
            <a:r>
              <a:rPr lang="en-US" i="1" dirty="0"/>
              <a:t>n</a:t>
            </a:r>
            <a:r>
              <a:rPr lang="en-US" dirty="0"/>
              <a:t> and </a:t>
            </a:r>
            <a:r>
              <a:rPr lang="en-US" i="1" dirty="0"/>
              <a:t>m</a:t>
            </a:r>
            <a:r>
              <a:rPr lang="en-US" dirty="0"/>
              <a:t> times.</a:t>
            </a:r>
          </a:p>
          <a:p>
            <a:pPr marL="0" indent="0">
              <a:buNone/>
            </a:pPr>
            <a:endParaRPr lang="en-US" dirty="0"/>
          </a:p>
          <a:p>
            <a:pPr marL="0" indent="0">
              <a:buNone/>
            </a:pPr>
            <a:r>
              <a:rPr lang="en-US" dirty="0">
                <a:latin typeface="+mj-lt"/>
              </a:rPr>
              <a:t>The pipe character gives OR:</a:t>
            </a:r>
          </a:p>
          <a:p>
            <a:pPr marL="0" indent="0">
              <a:buNone/>
            </a:pPr>
            <a:r>
              <a:rPr lang="en-US" b="1" dirty="0">
                <a:solidFill>
                  <a:schemeClr val="accent6"/>
                </a:solidFill>
                <a:latin typeface="Courier New" charset="0"/>
                <a:ea typeface="Andale Mono" charset="0"/>
                <a:cs typeface="Andale Mono" charset="0"/>
              </a:rPr>
              <a:t>(</a:t>
            </a:r>
            <a:r>
              <a:rPr lang="en-US" b="1" dirty="0" err="1">
                <a:solidFill>
                  <a:schemeClr val="accent6"/>
                </a:solidFill>
                <a:latin typeface="Courier New" charset="0"/>
                <a:ea typeface="Andale Mono" charset="0"/>
                <a:cs typeface="Andale Mono" charset="0"/>
              </a:rPr>
              <a:t>this|that</a:t>
            </a:r>
            <a:r>
              <a:rPr lang="en-US" b="1" dirty="0">
                <a:solidFill>
                  <a:schemeClr val="accent6"/>
                </a:solidFill>
                <a:latin typeface="Courier New" charset="0"/>
                <a:ea typeface="Andale Mono" charset="0"/>
                <a:cs typeface="Andale Mono" charset="0"/>
              </a:rPr>
              <a:t>)</a:t>
            </a:r>
          </a:p>
          <a:p>
            <a:pPr marL="0" indent="0">
              <a:buNone/>
            </a:pPr>
            <a:endParaRPr lang="en-US" dirty="0"/>
          </a:p>
        </p:txBody>
      </p:sp>
      <p:grpSp>
        <p:nvGrpSpPr>
          <p:cNvPr id="6" name="Group 5"/>
          <p:cNvGrpSpPr/>
          <p:nvPr/>
        </p:nvGrpSpPr>
        <p:grpSpPr>
          <a:xfrm>
            <a:off x="6840682" y="1870011"/>
            <a:ext cx="5351318" cy="904009"/>
            <a:chOff x="6002482" y="4551218"/>
            <a:chExt cx="5351318" cy="904009"/>
          </a:xfrm>
        </p:grpSpPr>
        <p:sp>
          <p:nvSpPr>
            <p:cNvPr id="5" name="Rounded Rectangle 4"/>
            <p:cNvSpPr/>
            <p:nvPr/>
          </p:nvSpPr>
          <p:spPr>
            <a:xfrm>
              <a:off x="6002482" y="4551218"/>
              <a:ext cx="5095009" cy="90400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02482" y="4551218"/>
              <a:ext cx="5351318" cy="830997"/>
            </a:xfrm>
            <a:prstGeom prst="rect">
              <a:avLst/>
            </a:prstGeom>
            <a:noFill/>
          </p:spPr>
          <p:txBody>
            <a:bodyPr wrap="square" rtlCol="0">
              <a:spAutoFit/>
            </a:bodyPr>
            <a:lstStyle/>
            <a:p>
              <a:r>
                <a:rPr lang="en-US" sz="2400" b="1" dirty="0">
                  <a:solidFill>
                    <a:schemeClr val="accent6"/>
                  </a:solidFill>
                  <a:latin typeface="Courier New" charset="0"/>
                  <a:ea typeface="Andale Mono" charset="0"/>
                  <a:cs typeface="Andale Mono" charset="0"/>
                </a:rPr>
                <a:t>.*</a:t>
              </a:r>
              <a:r>
                <a:rPr lang="en-US" sz="2400" dirty="0">
                  <a:solidFill>
                    <a:schemeClr val="accent6"/>
                  </a:solidFill>
                  <a:latin typeface="Courier New" charset="0"/>
                </a:rPr>
                <a:t> </a:t>
              </a:r>
              <a:r>
                <a:rPr lang="en-US" sz="2400" dirty="0"/>
                <a:t>matches anything because it’s any one character repeated any number of times.</a:t>
              </a:r>
            </a:p>
          </p:txBody>
        </p:sp>
      </p:grpSp>
      <p:sp>
        <p:nvSpPr>
          <p:cNvPr id="2" name="Title 1"/>
          <p:cNvSpPr>
            <a:spLocks noGrp="1"/>
          </p:cNvSpPr>
          <p:nvPr>
            <p:ph type="title"/>
          </p:nvPr>
        </p:nvSpPr>
        <p:spPr/>
        <p:txBody>
          <a:bodyPr/>
          <a:lstStyle/>
          <a:p>
            <a:r>
              <a:rPr lang="en-US" dirty="0"/>
              <a:t>Repetition</a:t>
            </a:r>
          </a:p>
        </p:txBody>
      </p:sp>
    </p:spTree>
    <p:extLst>
      <p:ext uri="{BB962C8B-B14F-4D97-AF65-F5344CB8AC3E}">
        <p14:creationId xmlns:p14="http://schemas.microsoft.com/office/powerpoint/2010/main" val="1332059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a:solidFill>
                  <a:schemeClr val="accent6"/>
                </a:solidFill>
                <a:latin typeface="Courier New" charset="0"/>
              </a:rPr>
              <a:t>^1.*t$</a:t>
            </a:r>
            <a:r>
              <a:rPr lang="en-US" dirty="0"/>
              <a:t>	</a:t>
            </a:r>
            <a:r>
              <a:rPr lang="en-US" i="1" dirty="0"/>
              <a:t>matches: </a:t>
            </a:r>
            <a:r>
              <a:rPr lang="en-US" dirty="0"/>
              <a:t>“12 point”, “100.3 feet”, “111ttt”, “1t” </a:t>
            </a:r>
          </a:p>
          <a:p>
            <a:pPr marL="0" indent="0">
              <a:buNone/>
            </a:pPr>
            <a:r>
              <a:rPr lang="en-US" dirty="0"/>
              <a:t>		</a:t>
            </a:r>
            <a:r>
              <a:rPr lang="en-US" i="1" dirty="0"/>
              <a:t>does not match: </a:t>
            </a:r>
            <a:r>
              <a:rPr lang="en-US" dirty="0"/>
              <a:t>“This 12 point font” </a:t>
            </a:r>
          </a:p>
          <a:p>
            <a:pPr marL="0" indent="0">
              <a:buNone/>
            </a:pPr>
            <a:endParaRPr lang="en-US" dirty="0"/>
          </a:p>
          <a:p>
            <a:pPr marL="0" indent="0">
              <a:buNone/>
            </a:pPr>
            <a:r>
              <a:rPr lang="en-US" sz="2800" dirty="0">
                <a:solidFill>
                  <a:schemeClr val="accent6"/>
                </a:solidFill>
                <a:latin typeface="Courier New" charset="0"/>
              </a:rPr>
              <a:t>[Cc]</a:t>
            </a:r>
            <a:r>
              <a:rPr lang="en-US" sz="2800" dirty="0" err="1">
                <a:solidFill>
                  <a:schemeClr val="accent6"/>
                </a:solidFill>
                <a:latin typeface="Courier New" charset="0"/>
              </a:rPr>
              <a:t>ats</a:t>
            </a:r>
            <a:r>
              <a:rPr lang="en-US" sz="2800" dirty="0">
                <a:solidFill>
                  <a:schemeClr val="accent6"/>
                </a:solidFill>
                <a:latin typeface="Courier New" charset="0"/>
              </a:rPr>
              <a:t>?	</a:t>
            </a:r>
            <a:r>
              <a:rPr lang="en-US" dirty="0"/>
              <a:t>	</a:t>
            </a:r>
            <a:r>
              <a:rPr lang="en-US" i="1" dirty="0"/>
              <a:t>matches: </a:t>
            </a:r>
            <a:r>
              <a:rPr lang="en-US" dirty="0"/>
              <a:t>“Cat behavior”, “5 cats”, “catnip”</a:t>
            </a:r>
          </a:p>
          <a:p>
            <a:pPr marL="0" indent="0">
              <a:buNone/>
            </a:pPr>
            <a:r>
              <a:rPr lang="en-US" dirty="0"/>
              <a:t>			</a:t>
            </a:r>
            <a:r>
              <a:rPr lang="en-US" i="1" dirty="0"/>
              <a:t>does not match: </a:t>
            </a:r>
            <a:r>
              <a:rPr lang="en-US" dirty="0"/>
              <a:t>“cast”, “CATS”</a:t>
            </a:r>
          </a:p>
          <a:p>
            <a:pPr marL="0" indent="0">
              <a:buNone/>
            </a:pPr>
            <a:endParaRPr lang="en-US" dirty="0"/>
          </a:p>
          <a:p>
            <a:pPr marL="0" indent="0">
              <a:buNone/>
            </a:pPr>
            <a:r>
              <a:rPr lang="en-US" sz="2800" dirty="0">
                <a:solidFill>
                  <a:schemeClr val="accent6"/>
                </a:solidFill>
                <a:latin typeface="Courier New" charset="0"/>
              </a:rPr>
              <a:t>[0-9]+.[a-z]? </a:t>
            </a:r>
            <a:r>
              <a:rPr lang="en-US" dirty="0"/>
              <a:t>	</a:t>
            </a:r>
            <a:r>
              <a:rPr lang="en-US" i="1" dirty="0"/>
              <a:t>matches: </a:t>
            </a:r>
            <a:r>
              <a:rPr lang="en-US" dirty="0"/>
              <a:t>“249032/b”, “23.”, “</a:t>
            </a:r>
          </a:p>
          <a:p>
            <a:pPr marL="0" indent="0">
              <a:buNone/>
            </a:pPr>
            <a:r>
              <a:rPr lang="en-US" dirty="0"/>
              <a:t>				</a:t>
            </a:r>
            <a:r>
              <a:rPr lang="en-US" i="1" dirty="0"/>
              <a:t>does not match: </a:t>
            </a:r>
            <a:r>
              <a:rPr lang="en-US" dirty="0"/>
              <a:t>“a”, “aa”, “1”</a:t>
            </a:r>
          </a:p>
          <a:p>
            <a:pPr marL="0" indent="0">
              <a:buNone/>
            </a:pPr>
            <a:endParaRPr lang="en-US" dirty="0"/>
          </a:p>
          <a:p>
            <a:pPr marL="0" indent="0">
              <a:buNone/>
            </a:pPr>
            <a:r>
              <a:rPr lang="en-US" sz="2800" dirty="0">
                <a:solidFill>
                  <a:schemeClr val="accent6"/>
                </a:solidFill>
                <a:latin typeface="Courier New" charset="0"/>
              </a:rPr>
              <a:t>([</a:t>
            </a:r>
            <a:r>
              <a:rPr lang="en-US" sz="2800" dirty="0" err="1">
                <a:solidFill>
                  <a:schemeClr val="accent6"/>
                </a:solidFill>
                <a:latin typeface="Courier New" charset="0"/>
              </a:rPr>
              <a:t>cC</a:t>
            </a:r>
            <a:r>
              <a:rPr lang="en-US" sz="2800" dirty="0">
                <a:solidFill>
                  <a:schemeClr val="accent6"/>
                </a:solidFill>
                <a:latin typeface="Courier New" charset="0"/>
              </a:rPr>
              <a:t>]at|[</a:t>
            </a:r>
            <a:r>
              <a:rPr lang="en-US" sz="2800" dirty="0" err="1">
                <a:solidFill>
                  <a:schemeClr val="accent6"/>
                </a:solidFill>
                <a:latin typeface="Courier New" charset="0"/>
              </a:rPr>
              <a:t>Dd</a:t>
            </a:r>
            <a:r>
              <a:rPr lang="en-US" sz="2800" dirty="0">
                <a:solidFill>
                  <a:schemeClr val="accent6"/>
                </a:solidFill>
                <a:latin typeface="Courier New" charset="0"/>
              </a:rPr>
              <a:t>]</a:t>
            </a:r>
            <a:r>
              <a:rPr lang="en-US" sz="2800" dirty="0" err="1">
                <a:solidFill>
                  <a:schemeClr val="accent6"/>
                </a:solidFill>
                <a:latin typeface="Courier New" charset="0"/>
              </a:rPr>
              <a:t>og</a:t>
            </a:r>
            <a:r>
              <a:rPr lang="en-US" sz="2800" dirty="0">
                <a:solidFill>
                  <a:schemeClr val="accent6"/>
                </a:solidFill>
                <a:latin typeface="Courier New" charset="0"/>
              </a:rPr>
              <a:t>)( food)?	</a:t>
            </a:r>
            <a:r>
              <a:rPr lang="en-US" dirty="0"/>
              <a:t>	</a:t>
            </a:r>
            <a:r>
              <a:rPr lang="en-US" i="1" dirty="0"/>
              <a:t>matches: </a:t>
            </a:r>
            <a:r>
              <a:rPr lang="en-US" dirty="0"/>
              <a:t>“cat food”, “Dog”</a:t>
            </a:r>
          </a:p>
          <a:p>
            <a:pPr marL="0" indent="0">
              <a:buNone/>
            </a:pPr>
            <a:r>
              <a:rPr lang="en-US" dirty="0"/>
              <a:t>						</a:t>
            </a:r>
            <a:r>
              <a:rPr lang="en-US" i="1" dirty="0"/>
              <a:t>does not match: </a:t>
            </a:r>
            <a:r>
              <a:rPr lang="en-US" dirty="0"/>
              <a:t>“ food”</a:t>
            </a:r>
          </a:p>
        </p:txBody>
      </p:sp>
    </p:spTree>
    <p:extLst>
      <p:ext uri="{BB962C8B-B14F-4D97-AF65-F5344CB8AC3E}">
        <p14:creationId xmlns:p14="http://schemas.microsoft.com/office/powerpoint/2010/main" val="26036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Car license plate example</a:t>
            </a:r>
          </a:p>
        </p:txBody>
      </p:sp>
      <p:sp>
        <p:nvSpPr>
          <p:cNvPr id="5" name="Content Placeholder 4"/>
          <p:cNvSpPr>
            <a:spLocks noGrp="1"/>
          </p:cNvSpPr>
          <p:nvPr>
            <p:ph idx="1"/>
          </p:nvPr>
        </p:nvSpPr>
        <p:spPr/>
        <p:txBody>
          <a:bodyPr/>
          <a:lstStyle/>
          <a:p>
            <a:pPr marL="0" indent="0">
              <a:buNone/>
            </a:pPr>
            <a:r>
              <a:rPr lang="en-US" dirty="0"/>
              <a:t>Let’s say we want to match text that could be car license plates.</a:t>
            </a:r>
          </a:p>
          <a:p>
            <a:r>
              <a:rPr lang="en-US" dirty="0"/>
              <a:t>Must be 6 to 8 characters, optionally with a space or dash in the middle.</a:t>
            </a:r>
          </a:p>
          <a:p>
            <a:r>
              <a:rPr lang="en-US" dirty="0" err="1"/>
              <a:t>Eg</a:t>
            </a:r>
            <a:r>
              <a:rPr lang="en-US" dirty="0"/>
              <a:t>., “123-AB3” or “4FDK930”</a:t>
            </a:r>
          </a:p>
          <a:p>
            <a:endParaRPr lang="en-US" dirty="0"/>
          </a:p>
          <a:p>
            <a:pPr marL="0" indent="0" algn="ctr">
              <a:buNone/>
            </a:pPr>
            <a:r>
              <a:rPr lang="mr-IN" dirty="0">
                <a:solidFill>
                  <a:schemeClr val="accent6"/>
                </a:solidFill>
                <a:latin typeface="Courier New" charset="0"/>
                <a:ea typeface="Courier New" charset="0"/>
                <a:cs typeface="Courier New" charset="0"/>
              </a:rPr>
              <a:t>[A-Z0-9]{3,4}[ \-]?[A-Z0-9]{3,4}</a:t>
            </a:r>
            <a:endParaRPr lang="en-US" dirty="0">
              <a:solidFill>
                <a:schemeClr val="accent6"/>
              </a:solidFill>
              <a:latin typeface="Courier New" charset="0"/>
              <a:ea typeface="Courier New" charset="0"/>
              <a:cs typeface="Courier New" charset="0"/>
            </a:endParaRPr>
          </a:p>
        </p:txBody>
      </p:sp>
      <p:sp>
        <p:nvSpPr>
          <p:cNvPr id="6" name="Left Brace 5"/>
          <p:cNvSpPr/>
          <p:nvPr/>
        </p:nvSpPr>
        <p:spPr>
          <a:xfrm rot="16200000">
            <a:off x="3591787" y="2995486"/>
            <a:ext cx="253654" cy="2935371"/>
          </a:xfrm>
          <a:prstGeom prst="leftBrace">
            <a:avLst>
              <a:gd name="adj1" fmla="val 32089"/>
              <a:gd name="adj2" fmla="val 23547"/>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646067" y="4613287"/>
            <a:ext cx="3983013" cy="461665"/>
          </a:xfrm>
          <a:prstGeom prst="rect">
            <a:avLst/>
          </a:prstGeom>
          <a:noFill/>
        </p:spPr>
        <p:txBody>
          <a:bodyPr wrap="none" rtlCol="0">
            <a:spAutoFit/>
          </a:bodyPr>
          <a:lstStyle/>
          <a:p>
            <a:r>
              <a:rPr lang="en-US" sz="2400" dirty="0"/>
              <a:t>3 or 4 capital letters or numbers</a:t>
            </a:r>
          </a:p>
        </p:txBody>
      </p:sp>
      <p:sp>
        <p:nvSpPr>
          <p:cNvPr id="8" name="Left Brace 7"/>
          <p:cNvSpPr/>
          <p:nvPr/>
        </p:nvSpPr>
        <p:spPr>
          <a:xfrm rot="16200000">
            <a:off x="5969112" y="3874969"/>
            <a:ext cx="223544" cy="1221723"/>
          </a:xfrm>
          <a:prstGeom prst="leftBrace">
            <a:avLst>
              <a:gd name="adj1" fmla="val 32089"/>
              <a:gd name="adj2" fmla="val 50000"/>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079740" y="4651373"/>
            <a:ext cx="1980029" cy="830997"/>
          </a:xfrm>
          <a:prstGeom prst="rect">
            <a:avLst/>
          </a:prstGeom>
          <a:noFill/>
        </p:spPr>
        <p:txBody>
          <a:bodyPr wrap="none" rtlCol="0">
            <a:spAutoFit/>
          </a:bodyPr>
          <a:lstStyle/>
          <a:p>
            <a:r>
              <a:rPr lang="en-US" sz="2400"/>
              <a:t>Optional space</a:t>
            </a:r>
          </a:p>
          <a:p>
            <a:pPr algn="ctr"/>
            <a:r>
              <a:rPr lang="en-US" sz="2400" dirty="0"/>
              <a:t>or hyphen</a:t>
            </a:r>
          </a:p>
        </p:txBody>
      </p:sp>
      <p:sp>
        <p:nvSpPr>
          <p:cNvPr id="10" name="Left Brace 9"/>
          <p:cNvSpPr/>
          <p:nvPr/>
        </p:nvSpPr>
        <p:spPr>
          <a:xfrm rot="16200000">
            <a:off x="8265114" y="2936197"/>
            <a:ext cx="251619" cy="3055983"/>
          </a:xfrm>
          <a:prstGeom prst="leftBrace">
            <a:avLst>
              <a:gd name="adj1" fmla="val 32089"/>
              <a:gd name="adj2" fmla="val 90667"/>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8214050" y="4605208"/>
            <a:ext cx="3983013" cy="461665"/>
          </a:xfrm>
          <a:prstGeom prst="rect">
            <a:avLst/>
          </a:prstGeom>
          <a:noFill/>
        </p:spPr>
        <p:txBody>
          <a:bodyPr wrap="none" rtlCol="0">
            <a:spAutoFit/>
          </a:bodyPr>
          <a:lstStyle/>
          <a:p>
            <a:r>
              <a:rPr lang="en-US" sz="2400" dirty="0"/>
              <a:t>3 or 4 capital letters or numbers</a:t>
            </a:r>
          </a:p>
        </p:txBody>
      </p:sp>
      <p:sp>
        <p:nvSpPr>
          <p:cNvPr id="14" name="Freeform 13"/>
          <p:cNvSpPr/>
          <p:nvPr/>
        </p:nvSpPr>
        <p:spPr>
          <a:xfrm>
            <a:off x="3486239" y="4229142"/>
            <a:ext cx="2442204" cy="1508039"/>
          </a:xfrm>
          <a:custGeom>
            <a:avLst/>
            <a:gdLst>
              <a:gd name="connsiteX0" fmla="*/ 0 w 3221182"/>
              <a:gd name="connsiteY0" fmla="*/ 2701636 h 2701636"/>
              <a:gd name="connsiteX1" fmla="*/ 727363 w 3221182"/>
              <a:gd name="connsiteY1" fmla="*/ 1880754 h 2701636"/>
              <a:gd name="connsiteX2" fmla="*/ 2452254 w 3221182"/>
              <a:gd name="connsiteY2" fmla="*/ 1091045 h 2701636"/>
              <a:gd name="connsiteX3" fmla="*/ 3221182 w 3221182"/>
              <a:gd name="connsiteY3" fmla="*/ 0 h 2701636"/>
              <a:gd name="connsiteX0" fmla="*/ 0 w 3221182"/>
              <a:gd name="connsiteY0" fmla="*/ 2701636 h 2701636"/>
              <a:gd name="connsiteX1" fmla="*/ 921931 w 3221182"/>
              <a:gd name="connsiteY1" fmla="*/ 1520535 h 2701636"/>
              <a:gd name="connsiteX2" fmla="*/ 2452254 w 3221182"/>
              <a:gd name="connsiteY2" fmla="*/ 1091045 h 2701636"/>
              <a:gd name="connsiteX3" fmla="*/ 3221182 w 3221182"/>
              <a:gd name="connsiteY3" fmla="*/ 0 h 2701636"/>
              <a:gd name="connsiteX0" fmla="*/ 0 w 3221182"/>
              <a:gd name="connsiteY0" fmla="*/ 2701636 h 2701636"/>
              <a:gd name="connsiteX1" fmla="*/ 921931 w 3221182"/>
              <a:gd name="connsiteY1" fmla="*/ 1520535 h 2701636"/>
              <a:gd name="connsiteX2" fmla="*/ 2495489 w 3221182"/>
              <a:gd name="connsiteY2" fmla="*/ 730826 h 2701636"/>
              <a:gd name="connsiteX3" fmla="*/ 3221182 w 3221182"/>
              <a:gd name="connsiteY3" fmla="*/ 0 h 2701636"/>
              <a:gd name="connsiteX0" fmla="*/ 0 w 2702334"/>
              <a:gd name="connsiteY0" fmla="*/ 2598716 h 2598716"/>
              <a:gd name="connsiteX1" fmla="*/ 403083 w 2702334"/>
              <a:gd name="connsiteY1" fmla="*/ 1520535 h 2598716"/>
              <a:gd name="connsiteX2" fmla="*/ 1976641 w 2702334"/>
              <a:gd name="connsiteY2" fmla="*/ 730826 h 2598716"/>
              <a:gd name="connsiteX3" fmla="*/ 2702334 w 2702334"/>
              <a:gd name="connsiteY3" fmla="*/ 0 h 2598716"/>
              <a:gd name="connsiteX0" fmla="*/ 0 w 2702334"/>
              <a:gd name="connsiteY0" fmla="*/ 2598716 h 2598716"/>
              <a:gd name="connsiteX1" fmla="*/ 1051643 w 2702334"/>
              <a:gd name="connsiteY1" fmla="*/ 1288967 h 2598716"/>
              <a:gd name="connsiteX2" fmla="*/ 1976641 w 2702334"/>
              <a:gd name="connsiteY2" fmla="*/ 730826 h 2598716"/>
              <a:gd name="connsiteX3" fmla="*/ 2702334 w 2702334"/>
              <a:gd name="connsiteY3" fmla="*/ 0 h 2598716"/>
              <a:gd name="connsiteX0" fmla="*/ 0 w 2702334"/>
              <a:gd name="connsiteY0" fmla="*/ 2598716 h 2598716"/>
              <a:gd name="connsiteX1" fmla="*/ 1051643 w 2702334"/>
              <a:gd name="connsiteY1" fmla="*/ 1288967 h 2598716"/>
              <a:gd name="connsiteX2" fmla="*/ 1976641 w 2702334"/>
              <a:gd name="connsiteY2" fmla="*/ 730826 h 2598716"/>
              <a:gd name="connsiteX3" fmla="*/ 2702334 w 2702334"/>
              <a:gd name="connsiteY3" fmla="*/ 0 h 2598716"/>
              <a:gd name="connsiteX0" fmla="*/ 0 w 2226723"/>
              <a:gd name="connsiteY0" fmla="*/ 2135579 h 2135579"/>
              <a:gd name="connsiteX1" fmla="*/ 576032 w 2226723"/>
              <a:gd name="connsiteY1" fmla="*/ 1288967 h 2135579"/>
              <a:gd name="connsiteX2" fmla="*/ 1501030 w 2226723"/>
              <a:gd name="connsiteY2" fmla="*/ 730826 h 2135579"/>
              <a:gd name="connsiteX3" fmla="*/ 2226723 w 2226723"/>
              <a:gd name="connsiteY3" fmla="*/ 0 h 2135579"/>
              <a:gd name="connsiteX0" fmla="*/ 0 w 2226723"/>
              <a:gd name="connsiteY0" fmla="*/ 2135579 h 2135579"/>
              <a:gd name="connsiteX1" fmla="*/ 576032 w 2226723"/>
              <a:gd name="connsiteY1" fmla="*/ 1288967 h 2135579"/>
              <a:gd name="connsiteX2" fmla="*/ 1501030 w 2226723"/>
              <a:gd name="connsiteY2" fmla="*/ 730826 h 2135579"/>
              <a:gd name="connsiteX3" fmla="*/ 2226723 w 2226723"/>
              <a:gd name="connsiteY3" fmla="*/ 0 h 2135579"/>
            </a:gdLst>
            <a:ahLst/>
            <a:cxnLst>
              <a:cxn ang="0">
                <a:pos x="connsiteX0" y="connsiteY0"/>
              </a:cxn>
              <a:cxn ang="0">
                <a:pos x="connsiteX1" y="connsiteY1"/>
              </a:cxn>
              <a:cxn ang="0">
                <a:pos x="connsiteX2" y="connsiteY2"/>
              </a:cxn>
              <a:cxn ang="0">
                <a:pos x="connsiteX3" y="connsiteY3"/>
              </a:cxn>
            </a:cxnLst>
            <a:rect l="l" t="t" r="r" b="b"/>
            <a:pathLst>
              <a:path w="2226723" h="2135579">
                <a:moveTo>
                  <a:pt x="0" y="2135579"/>
                </a:moveTo>
                <a:cubicBezTo>
                  <a:pt x="289038" y="1576326"/>
                  <a:pt x="325860" y="1523092"/>
                  <a:pt x="576032" y="1288967"/>
                </a:cubicBezTo>
                <a:cubicBezTo>
                  <a:pt x="826204" y="1054842"/>
                  <a:pt x="1225915" y="945654"/>
                  <a:pt x="1501030" y="730826"/>
                </a:cubicBezTo>
                <a:cubicBezTo>
                  <a:pt x="1776145" y="515998"/>
                  <a:pt x="2096837" y="176645"/>
                  <a:pt x="2226723" y="0"/>
                </a:cubicBezTo>
              </a:path>
            </a:pathLst>
          </a:custGeom>
          <a:noFill/>
          <a:ln w="28575">
            <a:solidFill>
              <a:schemeClr val="accent6">
                <a:lumMod val="60000"/>
                <a:lumOff val="40000"/>
              </a:schemeClr>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373220" y="5861403"/>
            <a:ext cx="9823843" cy="830997"/>
          </a:xfrm>
          <a:prstGeom prst="rect">
            <a:avLst/>
          </a:prstGeom>
          <a:noFill/>
        </p:spPr>
        <p:txBody>
          <a:bodyPr wrap="none" rtlCol="0">
            <a:spAutoFit/>
          </a:bodyPr>
          <a:lstStyle/>
          <a:p>
            <a:r>
              <a:rPr lang="en-US" sz="2400" dirty="0"/>
              <a:t>“</a:t>
            </a:r>
            <a:r>
              <a:rPr lang="en-US" sz="2400" dirty="0">
                <a:solidFill>
                  <a:schemeClr val="accent6"/>
                </a:solidFill>
                <a:latin typeface="Andale Mono" charset="0"/>
                <a:ea typeface="Andale Mono" charset="0"/>
                <a:cs typeface="Andale Mono" charset="0"/>
              </a:rPr>
              <a:t>\</a:t>
            </a:r>
            <a:r>
              <a:rPr lang="en-US" sz="2400" dirty="0"/>
              <a:t>” is needed to “escape” the normal meaning of hyphen inside square brackets.</a:t>
            </a:r>
            <a:br>
              <a:rPr lang="en-US" sz="2400" dirty="0"/>
            </a:br>
            <a:r>
              <a:rPr lang="en-US" sz="2400" dirty="0"/>
              <a:t>We want the literal hyphen character; we are not specifying a range of characters.</a:t>
            </a:r>
          </a:p>
        </p:txBody>
      </p:sp>
    </p:spTree>
    <p:extLst>
      <p:ext uri="{BB962C8B-B14F-4D97-AF65-F5344CB8AC3E}">
        <p14:creationId xmlns:p14="http://schemas.microsoft.com/office/powerpoint/2010/main" val="40101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characters</a:t>
            </a:r>
          </a:p>
        </p:txBody>
      </p:sp>
      <p:sp>
        <p:nvSpPr>
          <p:cNvPr id="3" name="Content Placeholder 2"/>
          <p:cNvSpPr>
            <a:spLocks noGrp="1"/>
          </p:cNvSpPr>
          <p:nvPr>
            <p:ph idx="1"/>
          </p:nvPr>
        </p:nvSpPr>
        <p:spPr/>
        <p:txBody>
          <a:bodyPr/>
          <a:lstStyle/>
          <a:p>
            <a:pPr marL="0" indent="0">
              <a:buNone/>
            </a:pPr>
            <a:r>
              <a:rPr lang="en-US" b="1" dirty="0"/>
              <a:t>Whitespace</a:t>
            </a:r>
            <a:r>
              <a:rPr lang="en-US" dirty="0"/>
              <a:t> in text is represented by a variety of characters:</a:t>
            </a:r>
          </a:p>
          <a:p>
            <a:r>
              <a:rPr lang="en-US" b="1" dirty="0">
                <a:solidFill>
                  <a:schemeClr val="accent6"/>
                </a:solidFill>
                <a:latin typeface="Courier New" charset="0"/>
              </a:rPr>
              <a:t>\t </a:t>
            </a:r>
            <a:r>
              <a:rPr lang="en-US" dirty="0"/>
              <a:t>is the tab character</a:t>
            </a:r>
          </a:p>
          <a:p>
            <a:r>
              <a:rPr lang="en-US" b="1" dirty="0">
                <a:solidFill>
                  <a:schemeClr val="accent6"/>
                </a:solidFill>
                <a:latin typeface="Courier New" charset="0"/>
              </a:rPr>
              <a:t>\n </a:t>
            </a:r>
            <a:r>
              <a:rPr lang="en-US" dirty="0"/>
              <a:t>is newline</a:t>
            </a:r>
          </a:p>
          <a:p>
            <a:r>
              <a:rPr lang="en-US" b="1" dirty="0">
                <a:solidFill>
                  <a:schemeClr val="accent6"/>
                </a:solidFill>
                <a:latin typeface="Courier New" charset="0"/>
              </a:rPr>
              <a:t>\r </a:t>
            </a:r>
            <a:r>
              <a:rPr lang="en-US" dirty="0"/>
              <a:t>is carriage return</a:t>
            </a:r>
          </a:p>
          <a:p>
            <a:pPr lvl="1"/>
            <a:r>
              <a:rPr lang="en-US" dirty="0"/>
              <a:t>Unix-style text ends each line with “</a:t>
            </a:r>
            <a:r>
              <a:rPr lang="en-US" b="1" dirty="0">
                <a:solidFill>
                  <a:schemeClr val="accent6"/>
                </a:solidFill>
                <a:latin typeface="Courier New" charset="0"/>
              </a:rPr>
              <a:t>\n</a:t>
            </a:r>
            <a:r>
              <a:rPr lang="en-US" dirty="0"/>
              <a:t>”</a:t>
            </a:r>
          </a:p>
          <a:p>
            <a:pPr lvl="1"/>
            <a:r>
              <a:rPr lang="en-US" dirty="0"/>
              <a:t>Windows-style text ends each line with “</a:t>
            </a:r>
            <a:r>
              <a:rPr lang="en-US" b="1" dirty="0">
                <a:solidFill>
                  <a:schemeClr val="accent6"/>
                </a:solidFill>
                <a:latin typeface="Courier New" charset="0"/>
              </a:rPr>
              <a:t>\r\n</a:t>
            </a:r>
            <a:r>
              <a:rPr lang="en-US" dirty="0"/>
              <a:t>”</a:t>
            </a:r>
          </a:p>
          <a:p>
            <a:endParaRPr lang="en-US" dirty="0"/>
          </a:p>
          <a:p>
            <a:r>
              <a:rPr lang="en-US" dirty="0"/>
              <a:t>To match any whitespace, use </a:t>
            </a:r>
            <a:r>
              <a:rPr lang="en-US" b="1" dirty="0">
                <a:solidFill>
                  <a:schemeClr val="accent6"/>
                </a:solidFill>
                <a:latin typeface="Courier New" charset="0"/>
              </a:rPr>
              <a:t>[ \t\n\r]</a:t>
            </a:r>
            <a:r>
              <a:rPr lang="en-US" dirty="0"/>
              <a:t> or simply </a:t>
            </a:r>
            <a:r>
              <a:rPr lang="en-US" b="1" dirty="0">
                <a:solidFill>
                  <a:schemeClr val="accent6"/>
                </a:solidFill>
                <a:latin typeface="Courier New" charset="0"/>
              </a:rPr>
              <a:t>\s</a:t>
            </a:r>
          </a:p>
          <a:p>
            <a:r>
              <a:rPr lang="en-US" b="1" dirty="0">
                <a:solidFill>
                  <a:schemeClr val="accent6"/>
                </a:solidFill>
                <a:latin typeface="Courier New" charset="0"/>
              </a:rPr>
              <a:t>\w </a:t>
            </a:r>
            <a:r>
              <a:rPr lang="en-US" dirty="0"/>
              <a:t>represents a “word character”, meaning anything other than whitespace: </a:t>
            </a:r>
            <a:r>
              <a:rPr lang="en-US" b="1" dirty="0">
                <a:solidFill>
                  <a:schemeClr val="accent6"/>
                </a:solidFill>
                <a:latin typeface="Courier New" charset="0"/>
              </a:rPr>
              <a:t>[^\s]</a:t>
            </a:r>
          </a:p>
        </p:txBody>
      </p:sp>
    </p:spTree>
    <p:extLst>
      <p:ext uri="{BB962C8B-B14F-4D97-AF65-F5344CB8AC3E}">
        <p14:creationId xmlns:p14="http://schemas.microsoft.com/office/powerpoint/2010/main" val="145524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Commandline</a:t>
            </a:r>
            <a:r>
              <a:rPr lang="en-US"/>
              <a:t> Demo</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87523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Regex Summary</a:t>
            </a:r>
          </a:p>
        </p:txBody>
      </p:sp>
      <p:sp>
        <p:nvSpPr>
          <p:cNvPr id="3" name="Content Placeholder 2"/>
          <p:cNvSpPr>
            <a:spLocks noGrp="1"/>
          </p:cNvSpPr>
          <p:nvPr>
            <p:ph sz="half" idx="1"/>
          </p:nvPr>
        </p:nvSpPr>
        <p:spPr/>
        <p:txBody>
          <a:bodyPr>
            <a:normAutofit fontScale="92500" lnSpcReduction="20000"/>
          </a:bodyPr>
          <a:lstStyle/>
          <a:p>
            <a:r>
              <a:rPr lang="en-US" dirty="0"/>
              <a:t>Regular expressions are used to match text, both in SQL and in many other data management tools.</a:t>
            </a:r>
          </a:p>
          <a:p>
            <a:r>
              <a:rPr lang="en-US" dirty="0"/>
              <a:t>A match anywhere in the text returns </a:t>
            </a:r>
            <a:r>
              <a:rPr lang="en-US" i="1" dirty="0"/>
              <a:t>true</a:t>
            </a:r>
            <a:r>
              <a:rPr lang="en-US" dirty="0"/>
              <a:t>.</a:t>
            </a:r>
          </a:p>
          <a:p>
            <a:r>
              <a:rPr lang="en-US" b="1" dirty="0">
                <a:solidFill>
                  <a:schemeClr val="accent6"/>
                </a:solidFill>
                <a:latin typeface="Courier New" charset="0"/>
                <a:ea typeface="Courier New" charset="0"/>
                <a:cs typeface="Courier New" charset="0"/>
              </a:rPr>
              <a:t>^</a:t>
            </a:r>
            <a:r>
              <a:rPr lang="en-US" dirty="0"/>
              <a:t> anchors to the beginning</a:t>
            </a:r>
          </a:p>
          <a:p>
            <a:r>
              <a:rPr lang="en-US" b="1" dirty="0">
                <a:solidFill>
                  <a:schemeClr val="accent6"/>
                </a:solidFill>
                <a:latin typeface="Courier New" charset="0"/>
              </a:rPr>
              <a:t>$</a:t>
            </a:r>
            <a:r>
              <a:rPr lang="en-US" dirty="0"/>
              <a:t> anchors to the end</a:t>
            </a:r>
          </a:p>
          <a:p>
            <a:r>
              <a:rPr lang="en-US" b="1" dirty="0">
                <a:solidFill>
                  <a:schemeClr val="accent6"/>
                </a:solidFill>
                <a:latin typeface="Courier New" charset="0"/>
              </a:rPr>
              <a:t>.</a:t>
            </a:r>
            <a:r>
              <a:rPr lang="en-US" dirty="0"/>
              <a:t> matches any character</a:t>
            </a:r>
          </a:p>
          <a:p>
            <a:r>
              <a:rPr lang="en-US" b="1" dirty="0">
                <a:solidFill>
                  <a:schemeClr val="accent6"/>
                </a:solidFill>
                <a:latin typeface="Courier New" charset="0"/>
              </a:rPr>
              <a:t>[</a:t>
            </a:r>
            <a:r>
              <a:rPr lang="mr-IN" b="1" dirty="0">
                <a:solidFill>
                  <a:schemeClr val="accent6"/>
                </a:solidFill>
                <a:latin typeface="Courier New" charset="0"/>
              </a:rPr>
              <a:t>…</a:t>
            </a:r>
            <a:r>
              <a:rPr lang="en-US" b="1" dirty="0">
                <a:solidFill>
                  <a:schemeClr val="accent6"/>
                </a:solidFill>
                <a:latin typeface="Courier New" charset="0"/>
              </a:rPr>
              <a:t>] </a:t>
            </a:r>
            <a:r>
              <a:rPr lang="en-US" dirty="0"/>
              <a:t>specifies a set of possible characters</a:t>
            </a:r>
          </a:p>
          <a:p>
            <a:r>
              <a:rPr lang="en-US" b="1" dirty="0">
                <a:solidFill>
                  <a:schemeClr val="accent6"/>
                </a:solidFill>
                <a:latin typeface="Courier New" charset="0"/>
              </a:rPr>
              <a:t>[a-z]</a:t>
            </a:r>
            <a:r>
              <a:rPr lang="en-US" dirty="0"/>
              <a:t> hyphen specifies a range</a:t>
            </a:r>
          </a:p>
          <a:p>
            <a:r>
              <a:rPr lang="en-US" b="1" dirty="0">
                <a:solidFill>
                  <a:schemeClr val="accent6"/>
                </a:solidFill>
                <a:latin typeface="Courier New" charset="0"/>
              </a:rPr>
              <a:t>[^</a:t>
            </a:r>
            <a:r>
              <a:rPr lang="en-US" b="1" dirty="0" err="1">
                <a:solidFill>
                  <a:schemeClr val="accent6"/>
                </a:solidFill>
                <a:latin typeface="Courier New" charset="0"/>
              </a:rPr>
              <a:t>abc</a:t>
            </a:r>
            <a:r>
              <a:rPr lang="en-US" b="1" dirty="0">
                <a:solidFill>
                  <a:schemeClr val="accent6"/>
                </a:solidFill>
                <a:latin typeface="Courier New" charset="0"/>
              </a:rPr>
              <a:t>]</a:t>
            </a:r>
            <a:r>
              <a:rPr lang="en-US" dirty="0"/>
              <a:t> carrot within brackets negates the match</a:t>
            </a:r>
          </a:p>
        </p:txBody>
      </p:sp>
      <p:sp>
        <p:nvSpPr>
          <p:cNvPr id="4" name="Content Placeholder 3"/>
          <p:cNvSpPr>
            <a:spLocks noGrp="1"/>
          </p:cNvSpPr>
          <p:nvPr>
            <p:ph sz="half" idx="2"/>
          </p:nvPr>
        </p:nvSpPr>
        <p:spPr/>
        <p:txBody>
          <a:bodyPr>
            <a:normAutofit fontScale="92500" lnSpcReduction="20000"/>
          </a:bodyPr>
          <a:lstStyle/>
          <a:p>
            <a:r>
              <a:rPr lang="en-US" dirty="0"/>
              <a:t>Repetitions are supported:</a:t>
            </a:r>
          </a:p>
          <a:p>
            <a:pPr lvl="1"/>
            <a:r>
              <a:rPr lang="en-US" b="1" dirty="0">
                <a:solidFill>
                  <a:schemeClr val="accent6"/>
                </a:solidFill>
                <a:latin typeface="Courier New" charset="0"/>
              </a:rPr>
              <a:t>*</a:t>
            </a:r>
            <a:r>
              <a:rPr lang="en-US" dirty="0"/>
              <a:t> any number</a:t>
            </a:r>
          </a:p>
          <a:p>
            <a:pPr lvl="1"/>
            <a:r>
              <a:rPr lang="en-US" b="1" dirty="0">
                <a:solidFill>
                  <a:schemeClr val="accent6"/>
                </a:solidFill>
                <a:latin typeface="Courier New" charset="0"/>
                <a:ea typeface="Courier New" charset="0"/>
                <a:cs typeface="Courier New" charset="0"/>
              </a:rPr>
              <a:t>+</a:t>
            </a:r>
            <a:r>
              <a:rPr lang="en-US" dirty="0"/>
              <a:t> one or more</a:t>
            </a:r>
          </a:p>
          <a:p>
            <a:pPr lvl="1"/>
            <a:r>
              <a:rPr lang="en-US" b="1" dirty="0">
                <a:solidFill>
                  <a:schemeClr val="accent6"/>
                </a:solidFill>
                <a:latin typeface="Courier New" charset="0"/>
                <a:ea typeface="Courier New" charset="0"/>
                <a:cs typeface="Courier New" charset="0"/>
              </a:rPr>
              <a:t>?</a:t>
            </a:r>
            <a:r>
              <a:rPr lang="en-US" dirty="0"/>
              <a:t> zero or one</a:t>
            </a:r>
          </a:p>
          <a:p>
            <a:pPr lvl="1"/>
            <a:r>
              <a:rPr lang="en-US" b="1" dirty="0">
                <a:solidFill>
                  <a:schemeClr val="accent6"/>
                </a:solidFill>
                <a:latin typeface="Courier New" charset="0"/>
                <a:ea typeface="Courier New" charset="0"/>
                <a:cs typeface="Courier New" charset="0"/>
              </a:rPr>
              <a:t>{</a:t>
            </a:r>
            <a:r>
              <a:rPr lang="en-US" b="1" dirty="0" err="1">
                <a:solidFill>
                  <a:schemeClr val="accent6"/>
                </a:solidFill>
                <a:latin typeface="Courier New" charset="0"/>
                <a:ea typeface="Courier New" charset="0"/>
                <a:cs typeface="Courier New" charset="0"/>
              </a:rPr>
              <a:t>n,m</a:t>
            </a:r>
            <a:r>
              <a:rPr lang="en-US" b="1" dirty="0">
                <a:solidFill>
                  <a:schemeClr val="accent6"/>
                </a:solidFill>
                <a:latin typeface="Courier New" charset="0"/>
                <a:ea typeface="Courier New" charset="0"/>
                <a:cs typeface="Courier New" charset="0"/>
              </a:rPr>
              <a:t>}</a:t>
            </a:r>
            <a:r>
              <a:rPr lang="en-US" dirty="0"/>
              <a:t> n to m repetitions</a:t>
            </a:r>
          </a:p>
          <a:p>
            <a:r>
              <a:rPr lang="en-US" b="1" dirty="0">
                <a:solidFill>
                  <a:schemeClr val="accent6"/>
                </a:solidFill>
                <a:latin typeface="Courier New" charset="0"/>
                <a:ea typeface="Courier New" charset="0"/>
                <a:cs typeface="Courier New" charset="0"/>
              </a:rPr>
              <a:t>|</a:t>
            </a:r>
            <a:r>
              <a:rPr lang="en-US" dirty="0"/>
              <a:t> pipe character gives OR</a:t>
            </a:r>
          </a:p>
          <a:p>
            <a:r>
              <a:rPr lang="en-US" b="1" dirty="0">
                <a:solidFill>
                  <a:schemeClr val="accent6"/>
                </a:solidFill>
                <a:latin typeface="Courier New" charset="0"/>
                <a:ea typeface="Courier New" charset="0"/>
                <a:cs typeface="Courier New" charset="0"/>
              </a:rPr>
              <a:t>(</a:t>
            </a:r>
            <a:r>
              <a:rPr lang="mr-IN" b="1" dirty="0">
                <a:solidFill>
                  <a:schemeClr val="accent6"/>
                </a:solidFill>
                <a:latin typeface="Courier New" charset="0"/>
                <a:ea typeface="Courier New" charset="0"/>
                <a:cs typeface="Courier New" charset="0"/>
              </a:rPr>
              <a:t>…</a:t>
            </a:r>
            <a:r>
              <a:rPr lang="en-US" b="1" dirty="0">
                <a:solidFill>
                  <a:schemeClr val="accent6"/>
                </a:solidFill>
                <a:latin typeface="Courier New" charset="0"/>
                <a:ea typeface="Courier New" charset="0"/>
                <a:cs typeface="Courier New" charset="0"/>
              </a:rPr>
              <a:t>)</a:t>
            </a:r>
            <a:r>
              <a:rPr lang="en-US" dirty="0"/>
              <a:t> can be used for grouping</a:t>
            </a:r>
          </a:p>
        </p:txBody>
      </p:sp>
    </p:spTree>
    <p:extLst>
      <p:ext uri="{BB962C8B-B14F-4D97-AF65-F5344CB8AC3E}">
        <p14:creationId xmlns:p14="http://schemas.microsoft.com/office/powerpoint/2010/main" val="479161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EB84-327D-9E47-BDD4-BA76E7E660DF}"/>
              </a:ext>
            </a:extLst>
          </p:cNvPr>
          <p:cNvSpPr>
            <a:spLocks noGrp="1"/>
          </p:cNvSpPr>
          <p:nvPr>
            <p:ph type="title"/>
          </p:nvPr>
        </p:nvSpPr>
        <p:spPr/>
        <p:txBody>
          <a:bodyPr>
            <a:normAutofit/>
          </a:bodyPr>
          <a:lstStyle/>
          <a:p>
            <a:r>
              <a:rPr lang="en-US" dirty="0"/>
              <a:t>But patterns alone cannot capture deep </a:t>
            </a:r>
            <a:r>
              <a:rPr lang="en-US" b="1" dirty="0"/>
              <a:t>meaning</a:t>
            </a:r>
          </a:p>
        </p:txBody>
      </p:sp>
      <p:sp>
        <p:nvSpPr>
          <p:cNvPr id="3" name="Content Placeholder 2">
            <a:extLst>
              <a:ext uri="{FF2B5EF4-FFF2-40B4-BE49-F238E27FC236}">
                <a16:creationId xmlns:a16="http://schemas.microsoft.com/office/drawing/2014/main" id="{12925D55-96C1-1F4A-82F9-722F0C5CA1D8}"/>
              </a:ext>
            </a:extLst>
          </p:cNvPr>
          <p:cNvSpPr>
            <a:spLocks noGrp="1"/>
          </p:cNvSpPr>
          <p:nvPr>
            <p:ph idx="1"/>
          </p:nvPr>
        </p:nvSpPr>
        <p:spPr/>
        <p:txBody>
          <a:bodyPr>
            <a:normAutofit/>
          </a:bodyPr>
          <a:lstStyle/>
          <a:p>
            <a:r>
              <a:rPr lang="en-US" dirty="0"/>
              <a:t>Let’s say I want to find all the “positive” reviews.</a:t>
            </a:r>
          </a:p>
          <a:p>
            <a:r>
              <a:rPr lang="en-US" dirty="0"/>
              <a:t>Is this a positive review?</a:t>
            </a:r>
          </a:p>
          <a:p>
            <a:pPr lvl="1"/>
            <a:r>
              <a:rPr lang="en-US" dirty="0">
                <a:solidFill>
                  <a:schemeClr val="accent1"/>
                </a:solidFill>
              </a:rPr>
              <a:t>“Interesting food, great atmosphere, and great service. I like this place because there really isn't anything like this around the Charlotte area. I will definitely be coming back!  Oh, and MILK BREAD.”</a:t>
            </a:r>
          </a:p>
          <a:p>
            <a:r>
              <a:rPr lang="en-US" dirty="0"/>
              <a:t>How can we use pattern matching to find positive reviews?</a:t>
            </a:r>
          </a:p>
          <a:p>
            <a:pPr lvl="1"/>
            <a:r>
              <a:rPr lang="en-US" dirty="0"/>
              <a:t>Maybe search for reviews with positive words?</a:t>
            </a:r>
          </a:p>
          <a:p>
            <a:pPr lvl="2"/>
            <a:r>
              <a:rPr lang="en-US" dirty="0"/>
              <a:t>good, great, love, excellent, best, happy, …</a:t>
            </a:r>
          </a:p>
          <a:p>
            <a:pPr lvl="1"/>
            <a:r>
              <a:rPr lang="en-US" dirty="0"/>
              <a:t>What if review has both positive and negative words?</a:t>
            </a:r>
          </a:p>
          <a:p>
            <a:pPr lvl="2"/>
            <a:r>
              <a:rPr lang="en-US" dirty="0">
                <a:solidFill>
                  <a:schemeClr val="accent1"/>
                </a:solidFill>
              </a:rPr>
              <a:t>“Our waiter did a </a:t>
            </a:r>
            <a:r>
              <a:rPr lang="en-US" b="1" dirty="0">
                <a:solidFill>
                  <a:srgbClr val="00B050"/>
                </a:solidFill>
              </a:rPr>
              <a:t>great</a:t>
            </a:r>
            <a:r>
              <a:rPr lang="en-US" dirty="0">
                <a:solidFill>
                  <a:schemeClr val="accent1"/>
                </a:solidFill>
              </a:rPr>
              <a:t> job of </a:t>
            </a:r>
            <a:r>
              <a:rPr lang="en-US" b="1" dirty="0">
                <a:solidFill>
                  <a:srgbClr val="C00000"/>
                </a:solidFill>
              </a:rPr>
              <a:t>ignoring</a:t>
            </a:r>
            <a:r>
              <a:rPr lang="en-US" dirty="0">
                <a:solidFill>
                  <a:schemeClr val="accent1"/>
                </a:solidFill>
              </a:rPr>
              <a:t> our table.”</a:t>
            </a:r>
          </a:p>
          <a:p>
            <a:pPr lvl="1"/>
            <a:r>
              <a:rPr lang="en-US" dirty="0"/>
              <a:t>Should all words have equal weight?</a:t>
            </a:r>
          </a:p>
          <a:p>
            <a:pPr lvl="1"/>
            <a:endParaRPr lang="en-US" dirty="0"/>
          </a:p>
        </p:txBody>
      </p:sp>
    </p:spTree>
    <p:extLst>
      <p:ext uri="{BB962C8B-B14F-4D97-AF65-F5344CB8AC3E}">
        <p14:creationId xmlns:p14="http://schemas.microsoft.com/office/powerpoint/2010/main" val="166567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DF96E-FE03-CF4E-BD6D-8CC8DD65C038}"/>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3C924A33-C55B-8C4B-9270-3935699FDAF5}"/>
              </a:ext>
            </a:extLst>
          </p:cNvPr>
          <p:cNvSpPr>
            <a:spLocks noGrp="1"/>
          </p:cNvSpPr>
          <p:nvPr>
            <p:ph idx="1"/>
          </p:nvPr>
        </p:nvSpPr>
        <p:spPr/>
        <p:txBody>
          <a:bodyPr/>
          <a:lstStyle/>
          <a:p>
            <a:r>
              <a:rPr lang="en-US" dirty="0"/>
              <a:t>Final exam is in one week!</a:t>
            </a:r>
          </a:p>
          <a:p>
            <a:pPr lvl="1"/>
            <a:r>
              <a:rPr lang="en-US" dirty="0"/>
              <a:t>Will cover SQL, database schema design, maybe a little on number representations.</a:t>
            </a:r>
          </a:p>
          <a:p>
            <a:pPr lvl="1"/>
            <a:r>
              <a:rPr lang="en-US" dirty="0"/>
              <a:t>In other words, it will be similar to past final exams.</a:t>
            </a:r>
          </a:p>
          <a:p>
            <a:r>
              <a:rPr lang="en-US" dirty="0"/>
              <a:t>Final project due in 13 days (June 12</a:t>
            </a:r>
            <a:r>
              <a:rPr lang="en-US" baseline="30000" dirty="0"/>
              <a:t>th</a:t>
            </a:r>
            <a:r>
              <a:rPr lang="en-US" dirty="0"/>
              <a:t>)</a:t>
            </a:r>
          </a:p>
        </p:txBody>
      </p:sp>
    </p:spTree>
    <p:extLst>
      <p:ext uri="{BB962C8B-B14F-4D97-AF65-F5344CB8AC3E}">
        <p14:creationId xmlns:p14="http://schemas.microsoft.com/office/powerpoint/2010/main" val="212655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B5163-D5F9-A04B-BD04-1F90D2F88013}"/>
              </a:ext>
            </a:extLst>
          </p:cNvPr>
          <p:cNvSpPr>
            <a:spLocks noGrp="1"/>
          </p:cNvSpPr>
          <p:nvPr>
            <p:ph type="title"/>
          </p:nvPr>
        </p:nvSpPr>
        <p:spPr/>
        <p:txBody>
          <a:bodyPr/>
          <a:lstStyle/>
          <a:p>
            <a:r>
              <a:rPr lang="en-US" dirty="0"/>
              <a:t>Word frequency vectors</a:t>
            </a:r>
          </a:p>
        </p:txBody>
      </p:sp>
      <p:sp>
        <p:nvSpPr>
          <p:cNvPr id="3" name="Content Placeholder 2">
            <a:extLst>
              <a:ext uri="{FF2B5EF4-FFF2-40B4-BE49-F238E27FC236}">
                <a16:creationId xmlns:a16="http://schemas.microsoft.com/office/drawing/2014/main" id="{EE8EB909-FA94-7A45-957B-E7AF6A95B384}"/>
              </a:ext>
            </a:extLst>
          </p:cNvPr>
          <p:cNvSpPr>
            <a:spLocks noGrp="1"/>
          </p:cNvSpPr>
          <p:nvPr>
            <p:ph idx="1"/>
          </p:nvPr>
        </p:nvSpPr>
        <p:spPr/>
        <p:txBody>
          <a:bodyPr>
            <a:normAutofit lnSpcReduction="10000"/>
          </a:bodyPr>
          <a:lstStyle/>
          <a:p>
            <a:r>
              <a:rPr lang="en-US" dirty="0"/>
              <a:t>If we treat the text as just a “</a:t>
            </a:r>
            <a:r>
              <a:rPr lang="en-US" b="1" dirty="0"/>
              <a:t>bag of words</a:t>
            </a:r>
            <a:r>
              <a:rPr lang="en-US" dirty="0"/>
              <a:t>” we lose some meaning (the </a:t>
            </a:r>
            <a:r>
              <a:rPr lang="en-US" i="1" dirty="0"/>
              <a:t>ordering</a:t>
            </a:r>
            <a:r>
              <a:rPr lang="en-US" dirty="0"/>
              <a:t> of words is lost), but easy comparisons become possible.</a:t>
            </a:r>
          </a:p>
          <a:p>
            <a:r>
              <a:rPr lang="en-US" dirty="0"/>
              <a:t>A </a:t>
            </a:r>
            <a:r>
              <a:rPr lang="en-US" b="1" dirty="0"/>
              <a:t>word frequency vector </a:t>
            </a:r>
            <a:r>
              <a:rPr lang="en-US" dirty="0"/>
              <a:t>has a dimension for each possible word and the value in that dimension represents the frequency of that word.</a:t>
            </a:r>
          </a:p>
          <a:p>
            <a:pPr lvl="1"/>
            <a:r>
              <a:rPr lang="en-US" dirty="0"/>
              <a:t>Might have 30,000 dimensions:</a:t>
            </a:r>
          </a:p>
          <a:p>
            <a:pPr lvl="1"/>
            <a:r>
              <a:rPr lang="en-US" dirty="0"/>
              <a:t>[a, Aachen, </a:t>
            </a:r>
            <a:r>
              <a:rPr lang="en-US" dirty="0" err="1"/>
              <a:t>aah</a:t>
            </a:r>
            <a:r>
              <a:rPr lang="en-US" dirty="0"/>
              <a:t>, aardvark, …, zygote, zymurgy, </a:t>
            </a:r>
            <a:r>
              <a:rPr lang="en-US" dirty="0" err="1"/>
              <a:t>zzz</a:t>
            </a:r>
            <a:r>
              <a:rPr lang="en-US" dirty="0"/>
              <a:t>]</a:t>
            </a:r>
          </a:p>
          <a:p>
            <a:r>
              <a:rPr lang="en-US" dirty="0"/>
              <a:t>Any </a:t>
            </a:r>
            <a:r>
              <a:rPr lang="en-US" i="1" dirty="0"/>
              <a:t>text</a:t>
            </a:r>
            <a:r>
              <a:rPr lang="en-US" dirty="0"/>
              <a:t> can be represented by such a vector:</a:t>
            </a:r>
          </a:p>
          <a:p>
            <a:pPr lvl="1"/>
            <a:r>
              <a:rPr lang="en-US" dirty="0"/>
              <a:t>“I like cats like that.” →</a:t>
            </a:r>
            <a:br>
              <a:rPr lang="en-US" dirty="0"/>
            </a:br>
            <a:r>
              <a:rPr lang="en-US" dirty="0"/>
              <a:t> 		</a:t>
            </a:r>
            <a:r>
              <a:rPr lang="en-US" dirty="0">
                <a:solidFill>
                  <a:schemeClr val="accent1"/>
                </a:solidFill>
              </a:rPr>
              <a:t>[0, …, 0, </a:t>
            </a:r>
            <a:r>
              <a:rPr lang="en-US" b="1" dirty="0">
                <a:solidFill>
                  <a:schemeClr val="accent1"/>
                </a:solidFill>
              </a:rPr>
              <a:t>0.2</a:t>
            </a:r>
            <a:r>
              <a:rPr lang="en-US" dirty="0">
                <a:solidFill>
                  <a:schemeClr val="accent1"/>
                </a:solidFill>
              </a:rPr>
              <a:t>, 0, … 0, </a:t>
            </a:r>
            <a:r>
              <a:rPr lang="en-US" b="1" dirty="0">
                <a:solidFill>
                  <a:schemeClr val="accent1"/>
                </a:solidFill>
              </a:rPr>
              <a:t>0.2</a:t>
            </a:r>
            <a:r>
              <a:rPr lang="en-US" dirty="0">
                <a:solidFill>
                  <a:schemeClr val="accent1"/>
                </a:solidFill>
              </a:rPr>
              <a:t>, 0, …, 0, </a:t>
            </a:r>
            <a:r>
              <a:rPr lang="en-US" b="1" dirty="0">
                <a:solidFill>
                  <a:schemeClr val="accent1"/>
                </a:solidFill>
              </a:rPr>
              <a:t>0.4</a:t>
            </a:r>
            <a:r>
              <a:rPr lang="en-US" dirty="0">
                <a:solidFill>
                  <a:schemeClr val="accent1"/>
                </a:solidFill>
              </a:rPr>
              <a:t>, 0, …, 0, </a:t>
            </a:r>
            <a:r>
              <a:rPr lang="en-US" b="1" dirty="0">
                <a:solidFill>
                  <a:schemeClr val="accent1"/>
                </a:solidFill>
              </a:rPr>
              <a:t>0.2</a:t>
            </a:r>
            <a:r>
              <a:rPr lang="en-US" dirty="0">
                <a:solidFill>
                  <a:schemeClr val="accent1"/>
                </a:solidFill>
              </a:rPr>
              <a:t>, 0, … 0] </a:t>
            </a:r>
          </a:p>
          <a:p>
            <a:pPr lvl="1"/>
            <a:endParaRPr lang="en-US" dirty="0"/>
          </a:p>
          <a:p>
            <a:pPr marL="457200" lvl="1" indent="0">
              <a:buNone/>
            </a:pPr>
            <a:r>
              <a:rPr lang="en-US" dirty="0"/>
              <a:t>8,301</a:t>
            </a:r>
            <a:r>
              <a:rPr lang="en-US" baseline="30000" dirty="0"/>
              <a:t>st</a:t>
            </a:r>
            <a:r>
              <a:rPr lang="en-US" dirty="0"/>
              <a:t> dimension is</a:t>
            </a:r>
            <a:r>
              <a:rPr lang="en-US" dirty="0">
                <a:solidFill>
                  <a:schemeClr val="accent6"/>
                </a:solidFill>
              </a:rPr>
              <a:t> </a:t>
            </a:r>
            <a:r>
              <a:rPr lang="en-US" i="1" dirty="0">
                <a:solidFill>
                  <a:schemeClr val="accent6"/>
                </a:solidFill>
              </a:rPr>
              <a:t>cats </a:t>
            </a:r>
            <a:r>
              <a:rPr lang="en-US" i="1" dirty="0"/>
              <a:t>    </a:t>
            </a:r>
            <a:r>
              <a:rPr lang="en-US" dirty="0"/>
              <a:t>12,401</a:t>
            </a:r>
            <a:r>
              <a:rPr lang="en-US" baseline="30000" dirty="0"/>
              <a:t>st</a:t>
            </a:r>
            <a:r>
              <a:rPr lang="en-US" dirty="0"/>
              <a:t> is</a:t>
            </a:r>
            <a:r>
              <a:rPr lang="en-US" i="1" dirty="0"/>
              <a:t> </a:t>
            </a:r>
            <a:r>
              <a:rPr lang="en-US" i="1" dirty="0">
                <a:solidFill>
                  <a:schemeClr val="accent6"/>
                </a:solidFill>
              </a:rPr>
              <a:t>I</a:t>
            </a:r>
            <a:r>
              <a:rPr lang="en-US" i="1" dirty="0"/>
              <a:t>       </a:t>
            </a:r>
            <a:r>
              <a:rPr lang="en-US" dirty="0"/>
              <a:t>13,021</a:t>
            </a:r>
            <a:r>
              <a:rPr lang="en-US" baseline="30000" dirty="0"/>
              <a:t>st</a:t>
            </a:r>
            <a:r>
              <a:rPr lang="en-US" dirty="0"/>
              <a:t> is</a:t>
            </a:r>
            <a:r>
              <a:rPr lang="en-US" i="1" dirty="0"/>
              <a:t> </a:t>
            </a:r>
            <a:r>
              <a:rPr lang="en-US" i="1" dirty="0">
                <a:solidFill>
                  <a:schemeClr val="accent6"/>
                </a:solidFill>
              </a:rPr>
              <a:t>like.       </a:t>
            </a:r>
            <a:r>
              <a:rPr lang="en-US" dirty="0"/>
              <a:t>21,022</a:t>
            </a:r>
            <a:r>
              <a:rPr lang="en-US" baseline="30000" dirty="0"/>
              <a:t>nd</a:t>
            </a:r>
            <a:r>
              <a:rPr lang="en-US" dirty="0"/>
              <a:t> is </a:t>
            </a:r>
            <a:r>
              <a:rPr lang="en-US" i="1" dirty="0">
                <a:solidFill>
                  <a:schemeClr val="accent6"/>
                </a:solidFill>
              </a:rPr>
              <a:t>that</a:t>
            </a:r>
          </a:p>
          <a:p>
            <a:r>
              <a:rPr lang="en-US" dirty="0"/>
              <a:t>Represent each text as a point in a space of extremely high dimension.</a:t>
            </a:r>
          </a:p>
        </p:txBody>
      </p:sp>
      <p:cxnSp>
        <p:nvCxnSpPr>
          <p:cNvPr id="5" name="Straight Arrow Connector 4">
            <a:extLst>
              <a:ext uri="{FF2B5EF4-FFF2-40B4-BE49-F238E27FC236}">
                <a16:creationId xmlns:a16="http://schemas.microsoft.com/office/drawing/2014/main" id="{DAF43976-2B0E-F646-B6EE-AED8E2FB70A4}"/>
              </a:ext>
            </a:extLst>
          </p:cNvPr>
          <p:cNvCxnSpPr>
            <a:cxnSpLocks/>
          </p:cNvCxnSpPr>
          <p:nvPr/>
        </p:nvCxnSpPr>
        <p:spPr>
          <a:xfrm flipV="1">
            <a:off x="3720435" y="4961966"/>
            <a:ext cx="0" cy="358179"/>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7156CBE-4F87-324C-B440-60FD3FE0E06E}"/>
              </a:ext>
            </a:extLst>
          </p:cNvPr>
          <p:cNvCxnSpPr>
            <a:cxnSpLocks/>
          </p:cNvCxnSpPr>
          <p:nvPr/>
        </p:nvCxnSpPr>
        <p:spPr>
          <a:xfrm flipV="1">
            <a:off x="5377928" y="4961966"/>
            <a:ext cx="0" cy="358179"/>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10A41E8-33F2-F541-AB38-E060BD7D34CC}"/>
              </a:ext>
            </a:extLst>
          </p:cNvPr>
          <p:cNvCxnSpPr>
            <a:cxnSpLocks/>
          </p:cNvCxnSpPr>
          <p:nvPr/>
        </p:nvCxnSpPr>
        <p:spPr>
          <a:xfrm flipV="1">
            <a:off x="7171603" y="4961966"/>
            <a:ext cx="0" cy="358179"/>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532360E-AF50-EE40-B2CA-1CD74D53CB25}"/>
              </a:ext>
            </a:extLst>
          </p:cNvPr>
          <p:cNvCxnSpPr>
            <a:cxnSpLocks/>
          </p:cNvCxnSpPr>
          <p:nvPr/>
        </p:nvCxnSpPr>
        <p:spPr>
          <a:xfrm flipH="1" flipV="1">
            <a:off x="8986548" y="4961966"/>
            <a:ext cx="440085" cy="358179"/>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13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8FF85-2004-1147-BB86-3BC5D5880306}"/>
              </a:ext>
            </a:extLst>
          </p:cNvPr>
          <p:cNvSpPr>
            <a:spLocks noGrp="1"/>
          </p:cNvSpPr>
          <p:nvPr>
            <p:ph type="title"/>
          </p:nvPr>
        </p:nvSpPr>
        <p:spPr/>
        <p:txBody>
          <a:bodyPr/>
          <a:lstStyle/>
          <a:p>
            <a:r>
              <a:rPr lang="en-US" dirty="0"/>
              <a:t>Shakespeare plays</a:t>
            </a:r>
          </a:p>
        </p:txBody>
      </p:sp>
      <p:sp>
        <p:nvSpPr>
          <p:cNvPr id="3" name="Content Placeholder 2">
            <a:extLst>
              <a:ext uri="{FF2B5EF4-FFF2-40B4-BE49-F238E27FC236}">
                <a16:creationId xmlns:a16="http://schemas.microsoft.com/office/drawing/2014/main" id="{D401FBFA-BDA4-DD4E-8FC9-8F08A2215EFC}"/>
              </a:ext>
            </a:extLst>
          </p:cNvPr>
          <p:cNvSpPr>
            <a:spLocks noGrp="1"/>
          </p:cNvSpPr>
          <p:nvPr>
            <p:ph idx="1"/>
          </p:nvPr>
        </p:nvSpPr>
        <p:spPr>
          <a:xfrm>
            <a:off x="263471" y="1146874"/>
            <a:ext cx="11639227" cy="5401843"/>
          </a:xfrm>
        </p:spPr>
        <p:txBody>
          <a:bodyPr>
            <a:normAutofit lnSpcReduction="10000"/>
          </a:bodyPr>
          <a:lstStyle/>
          <a:p>
            <a:r>
              <a:rPr lang="en-US" dirty="0"/>
              <a:t>Word frequency vectors can be calculated for very large documents.</a:t>
            </a:r>
          </a:p>
          <a:p>
            <a:r>
              <a:rPr lang="en-US" dirty="0"/>
              <a:t>For example, Shakespeare plays:</a:t>
            </a:r>
          </a:p>
          <a:p>
            <a:endParaRPr lang="en-US" dirty="0"/>
          </a:p>
          <a:p>
            <a:endParaRPr lang="en-US" dirty="0"/>
          </a:p>
          <a:p>
            <a:endParaRPr lang="en-US" dirty="0"/>
          </a:p>
          <a:p>
            <a:endParaRPr lang="en-US" dirty="0"/>
          </a:p>
          <a:p>
            <a:endParaRPr lang="en-US" dirty="0"/>
          </a:p>
          <a:p>
            <a:endParaRPr lang="en-US" dirty="0"/>
          </a:p>
          <a:p>
            <a:r>
              <a:rPr lang="en-US" dirty="0"/>
              <a:t>Above, we are showing just four of the many dimensions of the WFV. </a:t>
            </a:r>
          </a:p>
          <a:p>
            <a:r>
              <a:rPr lang="en-US" dirty="0"/>
              <a:t>Some words are more important than others for a particular task.</a:t>
            </a:r>
          </a:p>
        </p:txBody>
      </p:sp>
      <p:graphicFrame>
        <p:nvGraphicFramePr>
          <p:cNvPr id="5" name="Table 4">
            <a:extLst>
              <a:ext uri="{FF2B5EF4-FFF2-40B4-BE49-F238E27FC236}">
                <a16:creationId xmlns:a16="http://schemas.microsoft.com/office/drawing/2014/main" id="{D0F05F0C-24AF-C341-8DC2-35D26F40D9EC}"/>
              </a:ext>
            </a:extLst>
          </p:cNvPr>
          <p:cNvGraphicFramePr>
            <a:graphicFrameLocks noGrp="1"/>
          </p:cNvGraphicFramePr>
          <p:nvPr>
            <p:extLst>
              <p:ext uri="{D42A27DB-BD31-4B8C-83A1-F6EECF244321}">
                <p14:modId xmlns:p14="http://schemas.microsoft.com/office/powerpoint/2010/main" val="362383620"/>
              </p:ext>
            </p:extLst>
          </p:nvPr>
        </p:nvGraphicFramePr>
        <p:xfrm>
          <a:off x="263471" y="2387037"/>
          <a:ext cx="10870695" cy="2655509"/>
        </p:xfrm>
        <a:graphic>
          <a:graphicData uri="http://schemas.openxmlformats.org/drawingml/2006/table">
            <a:tbl>
              <a:tblPr firstRow="1" bandRow="1">
                <a:tableStyleId>{5C22544A-7EE6-4342-B048-85BDC9FD1C3A}</a:tableStyleId>
              </a:tblPr>
              <a:tblGrid>
                <a:gridCol w="2174139">
                  <a:extLst>
                    <a:ext uri="{9D8B030D-6E8A-4147-A177-3AD203B41FA5}">
                      <a16:colId xmlns:a16="http://schemas.microsoft.com/office/drawing/2014/main" val="4210294503"/>
                    </a:ext>
                  </a:extLst>
                </a:gridCol>
                <a:gridCol w="2174139">
                  <a:extLst>
                    <a:ext uri="{9D8B030D-6E8A-4147-A177-3AD203B41FA5}">
                      <a16:colId xmlns:a16="http://schemas.microsoft.com/office/drawing/2014/main" val="3361761718"/>
                    </a:ext>
                  </a:extLst>
                </a:gridCol>
                <a:gridCol w="2174139">
                  <a:extLst>
                    <a:ext uri="{9D8B030D-6E8A-4147-A177-3AD203B41FA5}">
                      <a16:colId xmlns:a16="http://schemas.microsoft.com/office/drawing/2014/main" val="4115776837"/>
                    </a:ext>
                  </a:extLst>
                </a:gridCol>
                <a:gridCol w="2174139">
                  <a:extLst>
                    <a:ext uri="{9D8B030D-6E8A-4147-A177-3AD203B41FA5}">
                      <a16:colId xmlns:a16="http://schemas.microsoft.com/office/drawing/2014/main" val="667875637"/>
                    </a:ext>
                  </a:extLst>
                </a:gridCol>
                <a:gridCol w="2174139">
                  <a:extLst>
                    <a:ext uri="{9D8B030D-6E8A-4147-A177-3AD203B41FA5}">
                      <a16:colId xmlns:a16="http://schemas.microsoft.com/office/drawing/2014/main" val="3017432534"/>
                    </a:ext>
                  </a:extLst>
                </a:gridCol>
              </a:tblGrid>
              <a:tr h="464513">
                <a:tc>
                  <a:txBody>
                    <a:bodyPr/>
                    <a:lstStyle/>
                    <a:p>
                      <a:endParaRPr lang="en-US" sz="2400" dirty="0"/>
                    </a:p>
                  </a:txBody>
                  <a:tcPr>
                    <a:solidFill>
                      <a:schemeClr val="bg1"/>
                    </a:solidFill>
                  </a:tcPr>
                </a:tc>
                <a:tc>
                  <a:txBody>
                    <a:bodyPr/>
                    <a:lstStyle/>
                    <a:p>
                      <a:r>
                        <a:rPr lang="en-US" sz="2400" dirty="0"/>
                        <a:t>As You Like It</a:t>
                      </a:r>
                    </a:p>
                  </a:txBody>
                  <a:tcPr/>
                </a:tc>
                <a:tc>
                  <a:txBody>
                    <a:bodyPr/>
                    <a:lstStyle/>
                    <a:p>
                      <a:r>
                        <a:rPr lang="en-US" sz="2400" dirty="0"/>
                        <a:t>Twelfth Night</a:t>
                      </a:r>
                    </a:p>
                  </a:txBody>
                  <a:tcPr/>
                </a:tc>
                <a:tc>
                  <a:txBody>
                    <a:bodyPr/>
                    <a:lstStyle/>
                    <a:p>
                      <a:r>
                        <a:rPr lang="en-US" sz="2400" dirty="0"/>
                        <a:t>Julius Caesar</a:t>
                      </a:r>
                    </a:p>
                  </a:txBody>
                  <a:tcPr/>
                </a:tc>
                <a:tc>
                  <a:txBody>
                    <a:bodyPr/>
                    <a:lstStyle/>
                    <a:p>
                      <a:r>
                        <a:rPr lang="en-US" sz="2400" dirty="0"/>
                        <a:t>Henry V</a:t>
                      </a:r>
                    </a:p>
                  </a:txBody>
                  <a:tcPr/>
                </a:tc>
                <a:extLst>
                  <a:ext uri="{0D108BD9-81ED-4DB2-BD59-A6C34878D82A}">
                    <a16:rowId xmlns:a16="http://schemas.microsoft.com/office/drawing/2014/main" val="3269509506"/>
                  </a:ext>
                </a:extLst>
              </a:tr>
              <a:tr h="547749">
                <a:tc>
                  <a:txBody>
                    <a:bodyPr/>
                    <a:lstStyle/>
                    <a:p>
                      <a:pPr algn="r"/>
                      <a:r>
                        <a:rPr lang="en-US" sz="2400" dirty="0"/>
                        <a:t>battle</a:t>
                      </a:r>
                    </a:p>
                  </a:txBody>
                  <a:tcPr>
                    <a:solidFill>
                      <a:schemeClr val="bg1"/>
                    </a:solidFill>
                  </a:tcPr>
                </a:tc>
                <a:tc>
                  <a:txBody>
                    <a:bodyPr/>
                    <a:lstStyle/>
                    <a:p>
                      <a:r>
                        <a:rPr lang="en-US" sz="2400" dirty="0"/>
                        <a:t>1</a:t>
                      </a:r>
                    </a:p>
                  </a:txBody>
                  <a:tcPr/>
                </a:tc>
                <a:tc>
                  <a:txBody>
                    <a:bodyPr/>
                    <a:lstStyle/>
                    <a:p>
                      <a:r>
                        <a:rPr lang="en-US" sz="2400" dirty="0"/>
                        <a:t>0</a:t>
                      </a:r>
                    </a:p>
                  </a:txBody>
                  <a:tcPr/>
                </a:tc>
                <a:tc>
                  <a:txBody>
                    <a:bodyPr/>
                    <a:lstStyle/>
                    <a:p>
                      <a:r>
                        <a:rPr lang="en-US" sz="2400" dirty="0"/>
                        <a:t>7</a:t>
                      </a:r>
                    </a:p>
                  </a:txBody>
                  <a:tcPr/>
                </a:tc>
                <a:tc>
                  <a:txBody>
                    <a:bodyPr/>
                    <a:lstStyle/>
                    <a:p>
                      <a:r>
                        <a:rPr lang="en-US" sz="2400" dirty="0"/>
                        <a:t>13</a:t>
                      </a:r>
                    </a:p>
                  </a:txBody>
                  <a:tcPr/>
                </a:tc>
                <a:extLst>
                  <a:ext uri="{0D108BD9-81ED-4DB2-BD59-A6C34878D82A}">
                    <a16:rowId xmlns:a16="http://schemas.microsoft.com/office/drawing/2014/main" val="2859093913"/>
                  </a:ext>
                </a:extLst>
              </a:tr>
              <a:tr h="547749">
                <a:tc>
                  <a:txBody>
                    <a:bodyPr/>
                    <a:lstStyle/>
                    <a:p>
                      <a:pPr algn="r"/>
                      <a:r>
                        <a:rPr lang="en-US" sz="2400" dirty="0"/>
                        <a:t>good</a:t>
                      </a:r>
                    </a:p>
                  </a:txBody>
                  <a:tcPr>
                    <a:solidFill>
                      <a:schemeClr val="bg1"/>
                    </a:solidFill>
                  </a:tcPr>
                </a:tc>
                <a:tc>
                  <a:txBody>
                    <a:bodyPr/>
                    <a:lstStyle/>
                    <a:p>
                      <a:r>
                        <a:rPr lang="en-US" sz="2400" dirty="0"/>
                        <a:t>114</a:t>
                      </a:r>
                    </a:p>
                  </a:txBody>
                  <a:tcPr/>
                </a:tc>
                <a:tc>
                  <a:txBody>
                    <a:bodyPr/>
                    <a:lstStyle/>
                    <a:p>
                      <a:r>
                        <a:rPr lang="en-US" sz="2400" dirty="0"/>
                        <a:t>80</a:t>
                      </a:r>
                    </a:p>
                  </a:txBody>
                  <a:tcPr/>
                </a:tc>
                <a:tc>
                  <a:txBody>
                    <a:bodyPr/>
                    <a:lstStyle/>
                    <a:p>
                      <a:r>
                        <a:rPr lang="en-US" sz="2400" dirty="0"/>
                        <a:t>62</a:t>
                      </a:r>
                    </a:p>
                  </a:txBody>
                  <a:tcPr/>
                </a:tc>
                <a:tc>
                  <a:txBody>
                    <a:bodyPr/>
                    <a:lstStyle/>
                    <a:p>
                      <a:r>
                        <a:rPr lang="en-US" sz="2400" dirty="0"/>
                        <a:t>89</a:t>
                      </a:r>
                    </a:p>
                  </a:txBody>
                  <a:tcPr/>
                </a:tc>
                <a:extLst>
                  <a:ext uri="{0D108BD9-81ED-4DB2-BD59-A6C34878D82A}">
                    <a16:rowId xmlns:a16="http://schemas.microsoft.com/office/drawing/2014/main" val="2341154506"/>
                  </a:ext>
                </a:extLst>
              </a:tr>
              <a:tr h="547749">
                <a:tc>
                  <a:txBody>
                    <a:bodyPr/>
                    <a:lstStyle/>
                    <a:p>
                      <a:pPr algn="r"/>
                      <a:r>
                        <a:rPr lang="en-US" sz="2400" dirty="0"/>
                        <a:t>fool</a:t>
                      </a:r>
                    </a:p>
                  </a:txBody>
                  <a:tcPr>
                    <a:solidFill>
                      <a:schemeClr val="bg1"/>
                    </a:solidFill>
                  </a:tcPr>
                </a:tc>
                <a:tc>
                  <a:txBody>
                    <a:bodyPr/>
                    <a:lstStyle/>
                    <a:p>
                      <a:r>
                        <a:rPr lang="en-US" sz="2400" dirty="0"/>
                        <a:t>36</a:t>
                      </a:r>
                    </a:p>
                  </a:txBody>
                  <a:tcPr/>
                </a:tc>
                <a:tc>
                  <a:txBody>
                    <a:bodyPr/>
                    <a:lstStyle/>
                    <a:p>
                      <a:r>
                        <a:rPr lang="en-US" sz="2400" dirty="0"/>
                        <a:t>58</a:t>
                      </a:r>
                    </a:p>
                  </a:txBody>
                  <a:tcPr/>
                </a:tc>
                <a:tc>
                  <a:txBody>
                    <a:bodyPr/>
                    <a:lstStyle/>
                    <a:p>
                      <a:r>
                        <a:rPr lang="en-US" sz="2400" dirty="0"/>
                        <a:t>1</a:t>
                      </a:r>
                    </a:p>
                  </a:txBody>
                  <a:tcPr/>
                </a:tc>
                <a:tc>
                  <a:txBody>
                    <a:bodyPr/>
                    <a:lstStyle/>
                    <a:p>
                      <a:r>
                        <a:rPr lang="en-US" sz="2400" dirty="0"/>
                        <a:t>4</a:t>
                      </a:r>
                    </a:p>
                  </a:txBody>
                  <a:tcPr/>
                </a:tc>
                <a:extLst>
                  <a:ext uri="{0D108BD9-81ED-4DB2-BD59-A6C34878D82A}">
                    <a16:rowId xmlns:a16="http://schemas.microsoft.com/office/drawing/2014/main" val="188973119"/>
                  </a:ext>
                </a:extLst>
              </a:tr>
              <a:tr h="547749">
                <a:tc>
                  <a:txBody>
                    <a:bodyPr/>
                    <a:lstStyle/>
                    <a:p>
                      <a:pPr algn="r"/>
                      <a:r>
                        <a:rPr lang="en-US" sz="2400" dirty="0"/>
                        <a:t>wit</a:t>
                      </a:r>
                    </a:p>
                  </a:txBody>
                  <a:tcPr>
                    <a:solidFill>
                      <a:schemeClr val="bg1"/>
                    </a:solidFill>
                  </a:tcPr>
                </a:tc>
                <a:tc>
                  <a:txBody>
                    <a:bodyPr/>
                    <a:lstStyle/>
                    <a:p>
                      <a:r>
                        <a:rPr lang="en-US" sz="2400" dirty="0"/>
                        <a:t>20</a:t>
                      </a:r>
                    </a:p>
                  </a:txBody>
                  <a:tcPr/>
                </a:tc>
                <a:tc>
                  <a:txBody>
                    <a:bodyPr/>
                    <a:lstStyle/>
                    <a:p>
                      <a:r>
                        <a:rPr lang="en-US" sz="2400" dirty="0"/>
                        <a:t>15</a:t>
                      </a:r>
                    </a:p>
                  </a:txBody>
                  <a:tcPr/>
                </a:tc>
                <a:tc>
                  <a:txBody>
                    <a:bodyPr/>
                    <a:lstStyle/>
                    <a:p>
                      <a:r>
                        <a:rPr lang="en-US" sz="2400" dirty="0"/>
                        <a:t>2</a:t>
                      </a:r>
                    </a:p>
                  </a:txBody>
                  <a:tcPr/>
                </a:tc>
                <a:tc>
                  <a:txBody>
                    <a:bodyPr/>
                    <a:lstStyle/>
                    <a:p>
                      <a:r>
                        <a:rPr lang="en-US" sz="2400" dirty="0"/>
                        <a:t>3</a:t>
                      </a:r>
                    </a:p>
                  </a:txBody>
                  <a:tcPr/>
                </a:tc>
                <a:extLst>
                  <a:ext uri="{0D108BD9-81ED-4DB2-BD59-A6C34878D82A}">
                    <a16:rowId xmlns:a16="http://schemas.microsoft.com/office/drawing/2014/main" val="2487345803"/>
                  </a:ext>
                </a:extLst>
              </a:tr>
            </a:tbl>
          </a:graphicData>
        </a:graphic>
      </p:graphicFrame>
    </p:spTree>
    <p:extLst>
      <p:ext uri="{BB962C8B-B14F-4D97-AF65-F5344CB8AC3E}">
        <p14:creationId xmlns:p14="http://schemas.microsoft.com/office/powerpoint/2010/main" val="2871605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D3114-FBAA-AB42-8B75-57CCAF98668D}"/>
              </a:ext>
            </a:extLst>
          </p:cNvPr>
          <p:cNvSpPr>
            <a:spLocks noGrp="1"/>
          </p:cNvSpPr>
          <p:nvPr>
            <p:ph type="title"/>
          </p:nvPr>
        </p:nvSpPr>
        <p:spPr/>
        <p:txBody>
          <a:bodyPr>
            <a:normAutofit/>
          </a:bodyPr>
          <a:lstStyle/>
          <a:p>
            <a:r>
              <a:rPr lang="en-US" dirty="0"/>
              <a:t>Looking at just two dimensions of the WFV:</a:t>
            </a:r>
          </a:p>
        </p:txBody>
      </p:sp>
      <p:sp>
        <p:nvSpPr>
          <p:cNvPr id="5" name="Content Placeholder 4">
            <a:extLst>
              <a:ext uri="{FF2B5EF4-FFF2-40B4-BE49-F238E27FC236}">
                <a16:creationId xmlns:a16="http://schemas.microsoft.com/office/drawing/2014/main" id="{CD3761F4-86C5-BF44-8FCD-DE7C5C4EBE95}"/>
              </a:ext>
            </a:extLst>
          </p:cNvPr>
          <p:cNvSpPr>
            <a:spLocks noGrp="1"/>
          </p:cNvSpPr>
          <p:nvPr>
            <p:ph idx="1"/>
          </p:nvPr>
        </p:nvSpPr>
        <p:spPr>
          <a:xfrm>
            <a:off x="263470" y="5014547"/>
            <a:ext cx="11639227" cy="1688470"/>
          </a:xfrm>
        </p:spPr>
        <p:txBody>
          <a:bodyPr>
            <a:normAutofit fontScale="92500"/>
          </a:bodyPr>
          <a:lstStyle/>
          <a:p>
            <a:r>
              <a:rPr lang="en-US" dirty="0"/>
              <a:t>The frequency of words </a:t>
            </a:r>
            <a:r>
              <a:rPr lang="en-US" i="1" dirty="0"/>
              <a:t>battle </a:t>
            </a:r>
            <a:r>
              <a:rPr lang="en-US" dirty="0"/>
              <a:t>and </a:t>
            </a:r>
            <a:r>
              <a:rPr lang="en-US" i="1" dirty="0"/>
              <a:t>fool</a:t>
            </a:r>
            <a:r>
              <a:rPr lang="en-US" dirty="0"/>
              <a:t> are very different for comedies and the dramas (histories and tragedies).</a:t>
            </a:r>
          </a:p>
          <a:p>
            <a:r>
              <a:rPr lang="en-US" dirty="0"/>
              <a:t>These two dimensions of the WFV can help in </a:t>
            </a:r>
            <a:r>
              <a:rPr lang="en-US" i="1" dirty="0"/>
              <a:t>classifying</a:t>
            </a:r>
            <a:r>
              <a:rPr lang="en-US" dirty="0"/>
              <a:t> these documents.</a:t>
            </a:r>
          </a:p>
        </p:txBody>
      </p:sp>
      <p:pic>
        <p:nvPicPr>
          <p:cNvPr id="6" name="Content Placeholder 4">
            <a:extLst>
              <a:ext uri="{FF2B5EF4-FFF2-40B4-BE49-F238E27FC236}">
                <a16:creationId xmlns:a16="http://schemas.microsoft.com/office/drawing/2014/main" id="{8AE035BB-252B-3E44-8868-C7B63469C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2935" y="1038386"/>
            <a:ext cx="8500296" cy="3712773"/>
          </a:xfrm>
          <a:prstGeom prst="rect">
            <a:avLst/>
          </a:prstGeom>
        </p:spPr>
      </p:pic>
      <p:sp>
        <p:nvSpPr>
          <p:cNvPr id="7" name="Rounded Rectangle 6">
            <a:extLst>
              <a:ext uri="{FF2B5EF4-FFF2-40B4-BE49-F238E27FC236}">
                <a16:creationId xmlns:a16="http://schemas.microsoft.com/office/drawing/2014/main" id="{6B74B7F0-3A6D-A84D-899B-7058B2386A14}"/>
              </a:ext>
            </a:extLst>
          </p:cNvPr>
          <p:cNvSpPr/>
          <p:nvPr/>
        </p:nvSpPr>
        <p:spPr>
          <a:xfrm>
            <a:off x="5153891" y="3009416"/>
            <a:ext cx="5205174" cy="396433"/>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BA8581F-9C99-B54E-A305-427957A7A211}"/>
              </a:ext>
            </a:extLst>
          </p:cNvPr>
          <p:cNvSpPr txBox="1"/>
          <p:nvPr/>
        </p:nvSpPr>
        <p:spPr>
          <a:xfrm>
            <a:off x="8965074" y="2647084"/>
            <a:ext cx="1435260" cy="369332"/>
          </a:xfrm>
          <a:prstGeom prst="rect">
            <a:avLst/>
          </a:prstGeom>
          <a:noFill/>
        </p:spPr>
        <p:txBody>
          <a:bodyPr wrap="square" rtlCol="0">
            <a:spAutoFit/>
          </a:bodyPr>
          <a:lstStyle/>
          <a:p>
            <a:r>
              <a:rPr lang="en-US" b="1" i="1" dirty="0">
                <a:solidFill>
                  <a:schemeClr val="accent2"/>
                </a:solidFill>
              </a:rPr>
              <a:t>Comedies</a:t>
            </a:r>
          </a:p>
        </p:txBody>
      </p:sp>
      <p:sp>
        <p:nvSpPr>
          <p:cNvPr id="9" name="TextBox 8">
            <a:extLst>
              <a:ext uri="{FF2B5EF4-FFF2-40B4-BE49-F238E27FC236}">
                <a16:creationId xmlns:a16="http://schemas.microsoft.com/office/drawing/2014/main" id="{FA4765C2-B16F-AC46-BC79-8D3D8F580818}"/>
              </a:ext>
            </a:extLst>
          </p:cNvPr>
          <p:cNvSpPr txBox="1"/>
          <p:nvPr/>
        </p:nvSpPr>
        <p:spPr>
          <a:xfrm>
            <a:off x="4170043" y="1038386"/>
            <a:ext cx="1435260" cy="369332"/>
          </a:xfrm>
          <a:prstGeom prst="rect">
            <a:avLst/>
          </a:prstGeom>
          <a:noFill/>
        </p:spPr>
        <p:txBody>
          <a:bodyPr wrap="square" rtlCol="0">
            <a:spAutoFit/>
          </a:bodyPr>
          <a:lstStyle/>
          <a:p>
            <a:r>
              <a:rPr lang="en-US" b="1" i="1" dirty="0">
                <a:solidFill>
                  <a:schemeClr val="accent2"/>
                </a:solidFill>
              </a:rPr>
              <a:t>Dramas</a:t>
            </a:r>
          </a:p>
        </p:txBody>
      </p:sp>
      <p:sp>
        <p:nvSpPr>
          <p:cNvPr id="10" name="Rounded Rectangle 9">
            <a:extLst>
              <a:ext uri="{FF2B5EF4-FFF2-40B4-BE49-F238E27FC236}">
                <a16:creationId xmlns:a16="http://schemas.microsoft.com/office/drawing/2014/main" id="{14307F3F-12DB-7043-884C-794F4FCB1F93}"/>
              </a:ext>
            </a:extLst>
          </p:cNvPr>
          <p:cNvSpPr/>
          <p:nvPr/>
        </p:nvSpPr>
        <p:spPr>
          <a:xfrm>
            <a:off x="2806160" y="1400718"/>
            <a:ext cx="2518194" cy="143103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625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FC98AF-891A-224A-95BF-14736F30D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1838" y="2036543"/>
            <a:ext cx="6989129" cy="3052723"/>
          </a:xfrm>
          <a:prstGeom prst="rect">
            <a:avLst/>
          </a:prstGeom>
        </p:spPr>
      </p:pic>
      <p:sp>
        <p:nvSpPr>
          <p:cNvPr id="2" name="Title 1">
            <a:extLst>
              <a:ext uri="{FF2B5EF4-FFF2-40B4-BE49-F238E27FC236}">
                <a16:creationId xmlns:a16="http://schemas.microsoft.com/office/drawing/2014/main" id="{8F4059B1-289E-CA4C-A510-EB1FDEB73671}"/>
              </a:ext>
            </a:extLst>
          </p:cNvPr>
          <p:cNvSpPr>
            <a:spLocks noGrp="1"/>
          </p:cNvSpPr>
          <p:nvPr>
            <p:ph type="title"/>
          </p:nvPr>
        </p:nvSpPr>
        <p:spPr/>
        <p:txBody>
          <a:bodyPr/>
          <a:lstStyle/>
          <a:p>
            <a:r>
              <a:rPr lang="en-US" dirty="0"/>
              <a:t>Similarity of WFVs</a:t>
            </a:r>
          </a:p>
        </p:txBody>
      </p:sp>
      <p:sp>
        <p:nvSpPr>
          <p:cNvPr id="3" name="Content Placeholder 2">
            <a:extLst>
              <a:ext uri="{FF2B5EF4-FFF2-40B4-BE49-F238E27FC236}">
                <a16:creationId xmlns:a16="http://schemas.microsoft.com/office/drawing/2014/main" id="{552D9D72-CFB1-3B46-A11D-27EF9E42581B}"/>
              </a:ext>
            </a:extLst>
          </p:cNvPr>
          <p:cNvSpPr>
            <a:spLocks noGrp="1"/>
          </p:cNvSpPr>
          <p:nvPr>
            <p:ph idx="1"/>
          </p:nvPr>
        </p:nvSpPr>
        <p:spPr/>
        <p:txBody>
          <a:bodyPr>
            <a:normAutofit/>
          </a:bodyPr>
          <a:lstStyle/>
          <a:p>
            <a:r>
              <a:rPr lang="en-US" dirty="0"/>
              <a:t>Word frequency vectors are often compared by the </a:t>
            </a:r>
            <a:r>
              <a:rPr lang="en-US" b="1" dirty="0"/>
              <a:t>angle</a:t>
            </a:r>
            <a:r>
              <a:rPr lang="en-US" dirty="0"/>
              <a:t> between them, which is called the </a:t>
            </a:r>
            <a:r>
              <a:rPr lang="en-US" b="1" dirty="0"/>
              <a:t>cosine similarity</a:t>
            </a:r>
            <a:r>
              <a:rPr lang="en-US" dirty="0"/>
              <a:t>:</a:t>
            </a:r>
          </a:p>
          <a:p>
            <a:endParaRPr lang="en-US" dirty="0"/>
          </a:p>
          <a:p>
            <a:endParaRPr lang="en-US" dirty="0"/>
          </a:p>
          <a:p>
            <a:endParaRPr lang="en-US" dirty="0"/>
          </a:p>
          <a:p>
            <a:pPr lvl="1"/>
            <a:r>
              <a:rPr lang="en-US" dirty="0"/>
              <a:t>Cosine similarity will be 1</a:t>
            </a:r>
            <a:br>
              <a:rPr lang="en-US" dirty="0"/>
            </a:br>
            <a:r>
              <a:rPr lang="en-US" dirty="0"/>
              <a:t>if WFCs are identical, 0 if</a:t>
            </a:r>
            <a:br>
              <a:rPr lang="en-US" dirty="0"/>
            </a:br>
            <a:r>
              <a:rPr lang="en-US" dirty="0"/>
              <a:t>they are completely orthogonal.</a:t>
            </a:r>
          </a:p>
          <a:p>
            <a:pPr lvl="1"/>
            <a:r>
              <a:rPr lang="en-US" dirty="0"/>
              <a:t>Above, there is a large angle between </a:t>
            </a:r>
            <a:r>
              <a:rPr lang="en-US" i="1" dirty="0"/>
              <a:t>Julius Caesar </a:t>
            </a:r>
            <a:r>
              <a:rPr lang="en-US" dirty="0"/>
              <a:t>and </a:t>
            </a:r>
            <a:r>
              <a:rPr lang="en-US" i="1" dirty="0"/>
              <a:t>As You Like It </a:t>
            </a:r>
            <a:r>
              <a:rPr lang="en-US" dirty="0"/>
              <a:t>(their WFVs are not very similar).</a:t>
            </a:r>
          </a:p>
          <a:p>
            <a:pPr lvl="1"/>
            <a:r>
              <a:rPr lang="en-US" dirty="0"/>
              <a:t>However, </a:t>
            </a:r>
            <a:r>
              <a:rPr lang="en-US" i="1" dirty="0"/>
              <a:t>As You Like It</a:t>
            </a:r>
            <a:r>
              <a:rPr lang="en-US" dirty="0"/>
              <a:t> and </a:t>
            </a:r>
            <a:r>
              <a:rPr lang="en-US" i="1" dirty="0"/>
              <a:t>Twelfth Night</a:t>
            </a:r>
            <a:r>
              <a:rPr lang="en-US" dirty="0"/>
              <a:t> are much closer (more similar)</a:t>
            </a:r>
          </a:p>
        </p:txBody>
      </p:sp>
      <p:pic>
        <p:nvPicPr>
          <p:cNvPr id="4" name="Picture 3">
            <a:extLst>
              <a:ext uri="{FF2B5EF4-FFF2-40B4-BE49-F238E27FC236}">
                <a16:creationId xmlns:a16="http://schemas.microsoft.com/office/drawing/2014/main" id="{4E2D390A-E3F9-464E-B4D2-79716FB83759}"/>
              </a:ext>
            </a:extLst>
          </p:cNvPr>
          <p:cNvPicPr>
            <a:picLocks noChangeAspect="1"/>
          </p:cNvPicPr>
          <p:nvPr/>
        </p:nvPicPr>
        <p:blipFill>
          <a:blip r:embed="rId4"/>
          <a:stretch>
            <a:fillRect/>
          </a:stretch>
        </p:blipFill>
        <p:spPr>
          <a:xfrm>
            <a:off x="511223" y="1918629"/>
            <a:ext cx="4586787" cy="1755708"/>
          </a:xfrm>
          <a:prstGeom prst="rect">
            <a:avLst/>
          </a:prstGeom>
        </p:spPr>
      </p:pic>
      <p:sp>
        <p:nvSpPr>
          <p:cNvPr id="6" name="Arc 5">
            <a:extLst>
              <a:ext uri="{FF2B5EF4-FFF2-40B4-BE49-F238E27FC236}">
                <a16:creationId xmlns:a16="http://schemas.microsoft.com/office/drawing/2014/main" id="{D8ADC231-FC24-C142-A433-7FB974C424B0}"/>
              </a:ext>
            </a:extLst>
          </p:cNvPr>
          <p:cNvSpPr/>
          <p:nvPr/>
        </p:nvSpPr>
        <p:spPr>
          <a:xfrm>
            <a:off x="4689238" y="3430796"/>
            <a:ext cx="1713053" cy="1597306"/>
          </a:xfrm>
          <a:prstGeom prst="arc">
            <a:avLst>
              <a:gd name="adj1" fmla="val 17125286"/>
              <a:gd name="adj2" fmla="val 21391518"/>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DCAE0F6B-8F44-7C42-B956-736DF45C3584}"/>
              </a:ext>
            </a:extLst>
          </p:cNvPr>
          <p:cNvCxnSpPr/>
          <p:nvPr/>
        </p:nvCxnSpPr>
        <p:spPr>
          <a:xfrm>
            <a:off x="7713023" y="4109226"/>
            <a:ext cx="0" cy="10094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033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9338-788D-D24D-B1FA-B7F38E8C4424}"/>
              </a:ext>
            </a:extLst>
          </p:cNvPr>
          <p:cNvSpPr>
            <a:spLocks noGrp="1"/>
          </p:cNvSpPr>
          <p:nvPr>
            <p:ph type="title"/>
          </p:nvPr>
        </p:nvSpPr>
        <p:spPr/>
        <p:txBody>
          <a:bodyPr/>
          <a:lstStyle/>
          <a:p>
            <a:r>
              <a:rPr lang="en-US" dirty="0"/>
              <a:t>Back to finding “positive” reviews</a:t>
            </a:r>
          </a:p>
        </p:txBody>
      </p:sp>
      <p:sp>
        <p:nvSpPr>
          <p:cNvPr id="3" name="Content Placeholder 2">
            <a:extLst>
              <a:ext uri="{FF2B5EF4-FFF2-40B4-BE49-F238E27FC236}">
                <a16:creationId xmlns:a16="http://schemas.microsoft.com/office/drawing/2014/main" id="{3FA742E6-FEFB-2D49-B485-700533699152}"/>
              </a:ext>
            </a:extLst>
          </p:cNvPr>
          <p:cNvSpPr>
            <a:spLocks noGrp="1"/>
          </p:cNvSpPr>
          <p:nvPr>
            <p:ph idx="1"/>
          </p:nvPr>
        </p:nvSpPr>
        <p:spPr/>
        <p:txBody>
          <a:bodyPr/>
          <a:lstStyle/>
          <a:p>
            <a:r>
              <a:rPr lang="en-US" dirty="0"/>
              <a:t>Using word-frequency vectors, we can represent</a:t>
            </a:r>
            <a:br>
              <a:rPr lang="en-US" dirty="0"/>
            </a:br>
            <a:r>
              <a:rPr lang="en-US" dirty="0"/>
              <a:t>each review as a point/vector in an extremely high-</a:t>
            </a:r>
            <a:br>
              <a:rPr lang="en-US" dirty="0"/>
            </a:br>
            <a:r>
              <a:rPr lang="en-US" dirty="0"/>
              <a:t>dimensional space.</a:t>
            </a:r>
          </a:p>
          <a:p>
            <a:pPr lvl="1"/>
            <a:r>
              <a:rPr lang="en-US" dirty="0"/>
              <a:t>Similar to the picture at right, but with</a:t>
            </a:r>
            <a:br>
              <a:rPr lang="en-US" dirty="0"/>
            </a:br>
            <a:r>
              <a:rPr lang="en-US" dirty="0"/>
              <a:t>&gt; 10,000 dimensions instead of just 3D.</a:t>
            </a:r>
          </a:p>
          <a:p>
            <a:pPr lvl="1"/>
            <a:r>
              <a:rPr lang="en-US" dirty="0"/>
              <a:t>We assume that the positive reviews occupy some</a:t>
            </a:r>
            <a:br>
              <a:rPr lang="en-US" dirty="0"/>
            </a:br>
            <a:r>
              <a:rPr lang="en-US" dirty="0"/>
              <a:t>region of the space.</a:t>
            </a:r>
          </a:p>
          <a:p>
            <a:r>
              <a:rPr lang="en-US" dirty="0"/>
              <a:t>If we have a few reviews that we know are positive (training data) then we can look for review that are “close” to those in the space.</a:t>
            </a:r>
          </a:p>
          <a:p>
            <a:pPr lvl="1"/>
            <a:r>
              <a:rPr lang="en-US" dirty="0"/>
              <a:t>That’s the essence of supervised machine learning.</a:t>
            </a:r>
            <a:br>
              <a:rPr lang="en-US" dirty="0"/>
            </a:br>
            <a:r>
              <a:rPr lang="en-US" dirty="0"/>
              <a:t> </a:t>
            </a:r>
          </a:p>
        </p:txBody>
      </p:sp>
      <p:pic>
        <p:nvPicPr>
          <p:cNvPr id="4" name="Picture 3">
            <a:extLst>
              <a:ext uri="{FF2B5EF4-FFF2-40B4-BE49-F238E27FC236}">
                <a16:creationId xmlns:a16="http://schemas.microsoft.com/office/drawing/2014/main" id="{D1CDF630-32DB-1E46-8E15-4A8689AD923C}"/>
              </a:ext>
            </a:extLst>
          </p:cNvPr>
          <p:cNvPicPr>
            <a:picLocks noChangeAspect="1"/>
          </p:cNvPicPr>
          <p:nvPr/>
        </p:nvPicPr>
        <p:blipFill>
          <a:blip r:embed="rId2"/>
          <a:stretch>
            <a:fillRect/>
          </a:stretch>
        </p:blipFill>
        <p:spPr>
          <a:xfrm>
            <a:off x="8888589" y="1038386"/>
            <a:ext cx="3175000" cy="3289300"/>
          </a:xfrm>
          <a:prstGeom prst="rect">
            <a:avLst/>
          </a:prstGeom>
        </p:spPr>
      </p:pic>
      <p:sp>
        <p:nvSpPr>
          <p:cNvPr id="5" name="TextBox 4">
            <a:extLst>
              <a:ext uri="{FF2B5EF4-FFF2-40B4-BE49-F238E27FC236}">
                <a16:creationId xmlns:a16="http://schemas.microsoft.com/office/drawing/2014/main" id="{275654ED-5333-0447-AB76-78FD2BFDB4E2}"/>
              </a:ext>
            </a:extLst>
          </p:cNvPr>
          <p:cNvSpPr txBox="1"/>
          <p:nvPr/>
        </p:nvSpPr>
        <p:spPr>
          <a:xfrm>
            <a:off x="8993011" y="337810"/>
            <a:ext cx="3070578" cy="646331"/>
          </a:xfrm>
          <a:prstGeom prst="rect">
            <a:avLst/>
          </a:prstGeom>
          <a:noFill/>
        </p:spPr>
        <p:txBody>
          <a:bodyPr wrap="square" rtlCol="0">
            <a:spAutoFit/>
          </a:bodyPr>
          <a:lstStyle/>
          <a:p>
            <a:pPr algn="ctr"/>
            <a:r>
              <a:rPr lang="en-US" dirty="0"/>
              <a:t>Each review is a point in word-frequency space:</a:t>
            </a:r>
          </a:p>
        </p:txBody>
      </p:sp>
    </p:spTree>
    <p:extLst>
      <p:ext uri="{BB962C8B-B14F-4D97-AF65-F5344CB8AC3E}">
        <p14:creationId xmlns:p14="http://schemas.microsoft.com/office/powerpoint/2010/main" val="1213546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126D4-5B08-D149-8B6E-95A106FBC9AD}"/>
              </a:ext>
            </a:extLst>
          </p:cNvPr>
          <p:cNvSpPr>
            <a:spLocks noGrp="1"/>
          </p:cNvSpPr>
          <p:nvPr>
            <p:ph type="title"/>
          </p:nvPr>
        </p:nvSpPr>
        <p:spPr/>
        <p:txBody>
          <a:bodyPr/>
          <a:lstStyle/>
          <a:p>
            <a:r>
              <a:rPr lang="en-US" dirty="0"/>
              <a:t>Reducing dimension of the vectors</a:t>
            </a:r>
          </a:p>
        </p:txBody>
      </p:sp>
      <p:sp>
        <p:nvSpPr>
          <p:cNvPr id="3" name="Content Placeholder 2">
            <a:extLst>
              <a:ext uri="{FF2B5EF4-FFF2-40B4-BE49-F238E27FC236}">
                <a16:creationId xmlns:a16="http://schemas.microsoft.com/office/drawing/2014/main" id="{74316B4A-3074-F647-A934-755CBE95910E}"/>
              </a:ext>
            </a:extLst>
          </p:cNvPr>
          <p:cNvSpPr>
            <a:spLocks noGrp="1"/>
          </p:cNvSpPr>
          <p:nvPr>
            <p:ph idx="1"/>
          </p:nvPr>
        </p:nvSpPr>
        <p:spPr/>
        <p:txBody>
          <a:bodyPr>
            <a:normAutofit/>
          </a:bodyPr>
          <a:lstStyle/>
          <a:p>
            <a:r>
              <a:rPr lang="en-US" dirty="0"/>
              <a:t>If each dimension represents a word, then 10,000+ dimensions are needed.</a:t>
            </a:r>
          </a:p>
          <a:p>
            <a:r>
              <a:rPr lang="en-US" dirty="0"/>
              <a:t>However, many words are similar, especially if we’re ignoring ordering.</a:t>
            </a:r>
          </a:p>
          <a:p>
            <a:r>
              <a:rPr lang="en-US" dirty="0"/>
              <a:t>Principle component analysis (PCA) and similar techniques can be used to reduce dimensionality.</a:t>
            </a:r>
          </a:p>
          <a:p>
            <a:r>
              <a:rPr lang="en-US" b="1" dirty="0">
                <a:solidFill>
                  <a:schemeClr val="accent6"/>
                </a:solidFill>
              </a:rPr>
              <a:t>Word embeddings</a:t>
            </a:r>
            <a:r>
              <a:rPr lang="en-US" dirty="0"/>
              <a:t> define each possible word as a vector in a much smaller dimension space (perhaps 200).</a:t>
            </a:r>
          </a:p>
          <a:p>
            <a:pPr lvl="1"/>
            <a:r>
              <a:rPr lang="en-US" dirty="0"/>
              <a:t>This is done by analyzing a huge language corpus, like all of Wikipedia.</a:t>
            </a:r>
          </a:p>
          <a:p>
            <a:pPr lvl="1"/>
            <a:r>
              <a:rPr lang="en-US" dirty="0"/>
              <a:t>Now, you can translate a bag of words into a vector in this 200-dimensional space by multiplying the frequency of each word by it’s word embedding vector </a:t>
            </a:r>
            <a:r>
              <a:rPr lang="en-US"/>
              <a:t>and summing them all up.</a:t>
            </a:r>
            <a:endParaRPr lang="en-US" dirty="0"/>
          </a:p>
        </p:txBody>
      </p:sp>
    </p:spTree>
    <p:extLst>
      <p:ext uri="{BB962C8B-B14F-4D97-AF65-F5344CB8AC3E}">
        <p14:creationId xmlns:p14="http://schemas.microsoft.com/office/powerpoint/2010/main" val="1612426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965E9-F6F4-724E-B616-B054D34FF1A7}"/>
              </a:ext>
            </a:extLst>
          </p:cNvPr>
          <p:cNvSpPr>
            <a:spLocks noGrp="1"/>
          </p:cNvSpPr>
          <p:nvPr>
            <p:ph type="title"/>
          </p:nvPr>
        </p:nvSpPr>
        <p:spPr/>
        <p:txBody>
          <a:bodyPr/>
          <a:lstStyle/>
          <a:p>
            <a:r>
              <a:rPr lang="en-US" dirty="0"/>
              <a:t>Recap: Text and Natural language Data</a:t>
            </a:r>
          </a:p>
        </p:txBody>
      </p:sp>
      <p:sp>
        <p:nvSpPr>
          <p:cNvPr id="3" name="Content Placeholder 2">
            <a:extLst>
              <a:ext uri="{FF2B5EF4-FFF2-40B4-BE49-F238E27FC236}">
                <a16:creationId xmlns:a16="http://schemas.microsoft.com/office/drawing/2014/main" id="{17BE09D3-F263-EC43-BE48-83DB069629F7}"/>
              </a:ext>
            </a:extLst>
          </p:cNvPr>
          <p:cNvSpPr>
            <a:spLocks noGrp="1"/>
          </p:cNvSpPr>
          <p:nvPr>
            <p:ph idx="1"/>
          </p:nvPr>
        </p:nvSpPr>
        <p:spPr/>
        <p:txBody>
          <a:bodyPr/>
          <a:lstStyle/>
          <a:p>
            <a:r>
              <a:rPr lang="en-US" dirty="0"/>
              <a:t>Text is somewhat difficult to analyze.</a:t>
            </a:r>
          </a:p>
          <a:p>
            <a:r>
              <a:rPr lang="en-US" dirty="0"/>
              <a:t>Patterns can be found using </a:t>
            </a:r>
            <a:r>
              <a:rPr lang="en-US" b="1" i="1" dirty="0">
                <a:solidFill>
                  <a:schemeClr val="accent6"/>
                </a:solidFill>
              </a:rPr>
              <a:t>Regular Expressions</a:t>
            </a:r>
            <a:r>
              <a:rPr lang="en-US" dirty="0"/>
              <a:t>.</a:t>
            </a:r>
          </a:p>
          <a:p>
            <a:endParaRPr lang="en-US" dirty="0"/>
          </a:p>
          <a:p>
            <a:r>
              <a:rPr lang="en-US" dirty="0"/>
              <a:t>However, more intelligent analyses require AI techniques.</a:t>
            </a:r>
          </a:p>
          <a:p>
            <a:r>
              <a:rPr lang="en-US" b="1" i="1" dirty="0">
                <a:solidFill>
                  <a:schemeClr val="accent6"/>
                </a:solidFill>
              </a:rPr>
              <a:t>Word Frequency Vectors </a:t>
            </a:r>
            <a:r>
              <a:rPr lang="en-US" dirty="0"/>
              <a:t>treat the text as a “bag of words” and assume that different meaning usually involves different sets of words.</a:t>
            </a:r>
          </a:p>
          <a:p>
            <a:pPr lvl="1"/>
            <a:r>
              <a:rPr lang="en-US" b="1" i="1" dirty="0">
                <a:solidFill>
                  <a:schemeClr val="accent6"/>
                </a:solidFill>
              </a:rPr>
              <a:t>Cosine similarity </a:t>
            </a:r>
            <a:r>
              <a:rPr lang="en-US" dirty="0"/>
              <a:t>can measure differences in WFVs.</a:t>
            </a:r>
          </a:p>
          <a:p>
            <a:r>
              <a:rPr lang="en-US" dirty="0"/>
              <a:t>Gave examples of:</a:t>
            </a:r>
          </a:p>
          <a:p>
            <a:pPr lvl="1"/>
            <a:r>
              <a:rPr lang="en-US" dirty="0"/>
              <a:t>Document classification, review sentiment (positive/negative)</a:t>
            </a:r>
          </a:p>
          <a:p>
            <a:pPr lvl="1"/>
            <a:r>
              <a:rPr lang="en-US" dirty="0"/>
              <a:t>Also applies to email spam detection, etc.</a:t>
            </a:r>
          </a:p>
        </p:txBody>
      </p:sp>
    </p:spTree>
    <p:extLst>
      <p:ext uri="{BB962C8B-B14F-4D97-AF65-F5344CB8AC3E}">
        <p14:creationId xmlns:p14="http://schemas.microsoft.com/office/powerpoint/2010/main" val="4175159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Last Lecture: </a:t>
            </a:r>
            <a:r>
              <a:rPr lang="en-US" dirty="0">
                <a:ea typeface="Andale Mono" charset="0"/>
                <a:cs typeface="Andale Mono" charset="0"/>
              </a:rPr>
              <a:t>Big Data</a:t>
            </a:r>
            <a:endParaRPr lang="en-US" dirty="0"/>
          </a:p>
        </p:txBody>
      </p:sp>
      <p:sp>
        <p:nvSpPr>
          <p:cNvPr id="5" name="Content Placeholder 4"/>
          <p:cNvSpPr>
            <a:spLocks noGrp="1"/>
          </p:cNvSpPr>
          <p:nvPr>
            <p:ph idx="1"/>
          </p:nvPr>
        </p:nvSpPr>
        <p:spPr>
          <a:xfrm>
            <a:off x="263471" y="1146875"/>
            <a:ext cx="11639227" cy="5594888"/>
          </a:xfrm>
        </p:spPr>
        <p:txBody>
          <a:bodyPr>
            <a:normAutofit/>
          </a:bodyPr>
          <a:lstStyle/>
          <a:p>
            <a:r>
              <a:rPr lang="en-US" b="1" dirty="0">
                <a:solidFill>
                  <a:schemeClr val="accent6"/>
                </a:solidFill>
                <a:ea typeface="Andale Mono" charset="0"/>
                <a:cs typeface="Andale Mono" charset="0"/>
              </a:rPr>
              <a:t>Hash functions </a:t>
            </a:r>
            <a:r>
              <a:rPr lang="en-US" dirty="0">
                <a:ea typeface="Andale Mono" charset="0"/>
                <a:cs typeface="Andale Mono" charset="0"/>
              </a:rPr>
              <a:t>map deterministically to pseudo-random values.</a:t>
            </a:r>
          </a:p>
          <a:p>
            <a:r>
              <a:rPr lang="en-US" dirty="0">
                <a:ea typeface="Andale Mono" charset="0"/>
                <a:cs typeface="Andale Mono" charset="0"/>
              </a:rPr>
              <a:t>A hash table is a data structure to store (</a:t>
            </a:r>
            <a:r>
              <a:rPr lang="en-US" i="1" dirty="0">
                <a:ea typeface="Andale Mono" charset="0"/>
                <a:cs typeface="Andale Mono" charset="0"/>
              </a:rPr>
              <a:t>key, value</a:t>
            </a:r>
            <a:r>
              <a:rPr lang="en-US" dirty="0">
                <a:ea typeface="Andale Mono" charset="0"/>
                <a:cs typeface="Andale Mono" charset="0"/>
              </a:rPr>
              <a:t>) pairs:</a:t>
            </a:r>
          </a:p>
          <a:p>
            <a:pPr lvl="1"/>
            <a:r>
              <a:rPr lang="en-US" dirty="0">
                <a:ea typeface="Andale Mono" charset="0"/>
                <a:cs typeface="Andale Mono" charset="0"/>
              </a:rPr>
              <a:t>Hashing the key determines the data’s storage address.</a:t>
            </a:r>
          </a:p>
          <a:p>
            <a:pPr lvl="1"/>
            <a:r>
              <a:rPr lang="en-US" dirty="0">
                <a:ea typeface="Andale Mono" charset="0"/>
                <a:cs typeface="Andale Mono" charset="0"/>
              </a:rPr>
              <a:t>So, hashing is an alternative to binary search trees for indexing data.</a:t>
            </a:r>
          </a:p>
          <a:p>
            <a:r>
              <a:rPr lang="en-US" b="1" dirty="0">
                <a:solidFill>
                  <a:schemeClr val="accent6"/>
                </a:solidFill>
                <a:ea typeface="Andale Mono" charset="0"/>
                <a:cs typeface="Andale Mono" charset="0"/>
              </a:rPr>
              <a:t>Big</a:t>
            </a:r>
            <a:r>
              <a:rPr lang="en-US" dirty="0">
                <a:solidFill>
                  <a:srgbClr val="FFFFFF"/>
                </a:solidFill>
                <a:ea typeface="Andale Mono" charset="0"/>
                <a:cs typeface="Andale Mono" charset="0"/>
              </a:rPr>
              <a:t> </a:t>
            </a:r>
            <a:r>
              <a:rPr lang="en-US" b="1" dirty="0">
                <a:solidFill>
                  <a:schemeClr val="accent6"/>
                </a:solidFill>
                <a:ea typeface="Andale Mono" charset="0"/>
                <a:cs typeface="Andale Mono" charset="0"/>
              </a:rPr>
              <a:t>Data</a:t>
            </a:r>
            <a:r>
              <a:rPr lang="en-US" dirty="0">
                <a:solidFill>
                  <a:srgbClr val="FFFFFF"/>
                </a:solidFill>
                <a:ea typeface="Andale Mono" charset="0"/>
                <a:cs typeface="Andale Mono" charset="0"/>
              </a:rPr>
              <a:t> </a:t>
            </a:r>
            <a:r>
              <a:rPr lang="en-US" dirty="0">
                <a:ea typeface="Andale Mono" charset="0"/>
                <a:cs typeface="Andale Mono" charset="0"/>
              </a:rPr>
              <a:t>requires databases (</a:t>
            </a:r>
            <a:r>
              <a:rPr lang="en-US" i="1" dirty="0">
                <a:ea typeface="Andale Mono" charset="0"/>
                <a:cs typeface="Andale Mono" charset="0"/>
              </a:rPr>
              <a:t>or filesystems</a:t>
            </a:r>
            <a:r>
              <a:rPr lang="en-US" dirty="0">
                <a:ea typeface="Andale Mono" charset="0"/>
                <a:cs typeface="Andale Mono" charset="0"/>
              </a:rPr>
              <a:t>) distributed over many computers</a:t>
            </a:r>
          </a:p>
          <a:p>
            <a:pPr lvl="1"/>
            <a:r>
              <a:rPr lang="en-US" dirty="0">
                <a:ea typeface="Andale Mono" charset="0"/>
                <a:cs typeface="Andale Mono" charset="0"/>
              </a:rPr>
              <a:t>NoSQL databases are distributed hash tables.  Lack the full power of SQL.</a:t>
            </a:r>
          </a:p>
          <a:p>
            <a:r>
              <a:rPr lang="en-US" b="1" dirty="0">
                <a:solidFill>
                  <a:schemeClr val="accent6"/>
                </a:solidFill>
                <a:ea typeface="Andale Mono" charset="0"/>
                <a:cs typeface="Andale Mono" charset="0"/>
              </a:rPr>
              <a:t>Hadoop</a:t>
            </a:r>
            <a:r>
              <a:rPr lang="en-US" dirty="0">
                <a:ea typeface="Andale Mono" charset="0"/>
                <a:cs typeface="Andale Mono" charset="0"/>
              </a:rPr>
              <a:t> is a distributed computing platform, using MapReduce:</a:t>
            </a:r>
          </a:p>
          <a:p>
            <a:pPr lvl="1"/>
            <a:r>
              <a:rPr lang="en-US" b="1" dirty="0">
                <a:ea typeface="Andale Mono" charset="0"/>
                <a:cs typeface="Andale Mono" charset="0"/>
              </a:rPr>
              <a:t>Map</a:t>
            </a:r>
            <a:r>
              <a:rPr lang="en-US" dirty="0">
                <a:ea typeface="Andale Mono" charset="0"/>
                <a:cs typeface="Andale Mono" charset="0"/>
              </a:rPr>
              <a:t> function takes input and produces a bunch of intermediate results.</a:t>
            </a:r>
          </a:p>
          <a:p>
            <a:pPr lvl="1"/>
            <a:r>
              <a:rPr lang="en-US" b="1" dirty="0">
                <a:ea typeface="Andale Mono" charset="0"/>
                <a:cs typeface="Andale Mono" charset="0"/>
              </a:rPr>
              <a:t>Reduce</a:t>
            </a:r>
            <a:r>
              <a:rPr lang="en-US" dirty="0">
                <a:ea typeface="Andale Mono" charset="0"/>
                <a:cs typeface="Andale Mono" charset="0"/>
              </a:rPr>
              <a:t> function takes intermediate results and produces an output.</a:t>
            </a:r>
          </a:p>
          <a:p>
            <a:r>
              <a:rPr lang="en-US" dirty="0">
                <a:ea typeface="Andale Mono" charset="0"/>
                <a:cs typeface="Andale Mono" charset="0"/>
              </a:rPr>
              <a:t>Stop and think before using “big data” tools (SQL is pretty scalable!)</a:t>
            </a:r>
          </a:p>
        </p:txBody>
      </p:sp>
    </p:spTree>
    <p:extLst>
      <p:ext uri="{BB962C8B-B14F-4D97-AF65-F5344CB8AC3E}">
        <p14:creationId xmlns:p14="http://schemas.microsoft.com/office/powerpoint/2010/main" val="3777130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056B3-F30B-8248-B5CA-1C59B5A24A61}"/>
              </a:ext>
            </a:extLst>
          </p:cNvPr>
          <p:cNvSpPr>
            <a:spLocks noGrp="1"/>
          </p:cNvSpPr>
          <p:nvPr>
            <p:ph type="title"/>
          </p:nvPr>
        </p:nvSpPr>
        <p:spPr/>
        <p:txBody>
          <a:bodyPr/>
          <a:lstStyle/>
          <a:p>
            <a:r>
              <a:rPr lang="en-US" dirty="0"/>
              <a:t>Natural Language Data</a:t>
            </a:r>
          </a:p>
        </p:txBody>
      </p:sp>
      <p:sp>
        <p:nvSpPr>
          <p:cNvPr id="3" name="Content Placeholder 2">
            <a:extLst>
              <a:ext uri="{FF2B5EF4-FFF2-40B4-BE49-F238E27FC236}">
                <a16:creationId xmlns:a16="http://schemas.microsoft.com/office/drawing/2014/main" id="{DBCF547D-1E6F-E848-B7A9-E1F79690D556}"/>
              </a:ext>
            </a:extLst>
          </p:cNvPr>
          <p:cNvSpPr>
            <a:spLocks noGrp="1"/>
          </p:cNvSpPr>
          <p:nvPr>
            <p:ph idx="1"/>
          </p:nvPr>
        </p:nvSpPr>
        <p:spPr/>
        <p:txBody>
          <a:bodyPr>
            <a:normAutofit/>
          </a:bodyPr>
          <a:lstStyle/>
          <a:p>
            <a:r>
              <a:rPr lang="en-US" b="1" dirty="0"/>
              <a:t>Natural Language</a:t>
            </a:r>
            <a:r>
              <a:rPr lang="en-US" dirty="0"/>
              <a:t> means a language that has evolved naturally.</a:t>
            </a:r>
          </a:p>
          <a:p>
            <a:pPr lvl="1"/>
            <a:r>
              <a:rPr lang="en-US" dirty="0"/>
              <a:t>For example, </a:t>
            </a:r>
            <a:r>
              <a:rPr lang="en-US" i="1" dirty="0"/>
              <a:t>written English </a:t>
            </a:r>
            <a:r>
              <a:rPr lang="en-US" dirty="0"/>
              <a:t>or </a:t>
            </a:r>
            <a:r>
              <a:rPr lang="en-US" i="1" dirty="0"/>
              <a:t>spoken English</a:t>
            </a:r>
            <a:r>
              <a:rPr lang="en-US" dirty="0"/>
              <a:t>.</a:t>
            </a:r>
          </a:p>
          <a:p>
            <a:pPr lvl="1"/>
            <a:r>
              <a:rPr lang="en-US" dirty="0"/>
              <a:t>These are </a:t>
            </a:r>
            <a:r>
              <a:rPr lang="en-US" b="1" dirty="0"/>
              <a:t>human</a:t>
            </a:r>
            <a:r>
              <a:rPr lang="en-US" dirty="0"/>
              <a:t> languages.</a:t>
            </a:r>
          </a:p>
          <a:p>
            <a:r>
              <a:rPr lang="en-US" dirty="0"/>
              <a:t>In contrast, a </a:t>
            </a:r>
            <a:r>
              <a:rPr lang="en-US" b="1" dirty="0"/>
              <a:t>Formal Language </a:t>
            </a:r>
            <a:r>
              <a:rPr lang="en-US" dirty="0"/>
              <a:t>is defined by a strict set of rules.</a:t>
            </a:r>
          </a:p>
          <a:p>
            <a:pPr lvl="1"/>
            <a:r>
              <a:rPr lang="en-US" dirty="0"/>
              <a:t>For example, </a:t>
            </a:r>
            <a:r>
              <a:rPr lang="en-US" i="1" dirty="0"/>
              <a:t>SQL</a:t>
            </a:r>
            <a:r>
              <a:rPr lang="en-US" dirty="0"/>
              <a:t> or </a:t>
            </a:r>
            <a:r>
              <a:rPr lang="en-US" i="1" dirty="0"/>
              <a:t>Python</a:t>
            </a:r>
            <a:r>
              <a:rPr lang="en-US" dirty="0"/>
              <a:t>.</a:t>
            </a:r>
          </a:p>
          <a:p>
            <a:pPr lvl="1"/>
            <a:r>
              <a:rPr lang="en-US" dirty="0"/>
              <a:t>These are computer or mathematical languages.</a:t>
            </a:r>
          </a:p>
          <a:p>
            <a:pPr lvl="2"/>
            <a:endParaRPr lang="en-US" dirty="0"/>
          </a:p>
          <a:p>
            <a:r>
              <a:rPr lang="en-US" dirty="0"/>
              <a:t>Natural languages are difficult for machines to process because there are no clear rules for semantics (meaning).</a:t>
            </a:r>
          </a:p>
          <a:p>
            <a:pPr lvl="1"/>
            <a:r>
              <a:rPr lang="en-US" dirty="0"/>
              <a:t>Thus, natural language processing (NLP) is a difficult artificial intelligence problem.  </a:t>
            </a:r>
            <a:r>
              <a:rPr lang="en-US" dirty="0" err="1"/>
              <a:t>Eg.</a:t>
            </a:r>
            <a:r>
              <a:rPr lang="en-US" dirty="0"/>
              <a:t>, Siri, Alexa, Google search.</a:t>
            </a:r>
          </a:p>
          <a:p>
            <a:pPr lvl="1"/>
            <a:r>
              <a:rPr lang="en-US" dirty="0"/>
              <a:t>Details of state-of-the-art NLP is way beyond the scope of this course…</a:t>
            </a:r>
          </a:p>
        </p:txBody>
      </p:sp>
    </p:spTree>
    <p:extLst>
      <p:ext uri="{BB962C8B-B14F-4D97-AF65-F5344CB8AC3E}">
        <p14:creationId xmlns:p14="http://schemas.microsoft.com/office/powerpoint/2010/main" val="321225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EB84-327D-9E47-BDD4-BA76E7E660DF}"/>
              </a:ext>
            </a:extLst>
          </p:cNvPr>
          <p:cNvSpPr>
            <a:spLocks noGrp="1"/>
          </p:cNvSpPr>
          <p:nvPr>
            <p:ph type="title"/>
          </p:nvPr>
        </p:nvSpPr>
        <p:spPr/>
        <p:txBody>
          <a:bodyPr/>
          <a:lstStyle/>
          <a:p>
            <a:r>
              <a:rPr lang="en-US" dirty="0"/>
              <a:t>How to deal with natural language data?</a:t>
            </a:r>
          </a:p>
        </p:txBody>
      </p:sp>
      <p:sp>
        <p:nvSpPr>
          <p:cNvPr id="3" name="Content Placeholder 2">
            <a:extLst>
              <a:ext uri="{FF2B5EF4-FFF2-40B4-BE49-F238E27FC236}">
                <a16:creationId xmlns:a16="http://schemas.microsoft.com/office/drawing/2014/main" id="{12925D55-96C1-1F4A-82F9-722F0C5CA1D8}"/>
              </a:ext>
            </a:extLst>
          </p:cNvPr>
          <p:cNvSpPr>
            <a:spLocks noGrp="1"/>
          </p:cNvSpPr>
          <p:nvPr>
            <p:ph idx="1"/>
          </p:nvPr>
        </p:nvSpPr>
        <p:spPr/>
        <p:txBody>
          <a:bodyPr>
            <a:normAutofit fontScale="92500" lnSpcReduction="20000"/>
          </a:bodyPr>
          <a:lstStyle/>
          <a:p>
            <a:pPr marL="0" indent="0">
              <a:buNone/>
            </a:pPr>
            <a:r>
              <a:rPr lang="en-US" sz="3400" b="1" dirty="0"/>
              <a:t>For example, Yelp reviews:</a:t>
            </a:r>
          </a:p>
          <a:p>
            <a:r>
              <a:rPr lang="en-US" dirty="0"/>
              <a:t>Red, white and bleu salad was super yum and a great addition to the menu! This location was clean with great service and food served at just the right temps! Kids pizza is always a hit too with lots of great side dish options for the kiddos! When I'm on this side of town, this will definitely be a spot I'll hit up again!</a:t>
            </a:r>
          </a:p>
          <a:p>
            <a:r>
              <a:rPr lang="en-US" dirty="0"/>
              <a:t>Ate the </a:t>
            </a:r>
            <a:r>
              <a:rPr lang="en-US" dirty="0" err="1"/>
              <a:t>momos</a:t>
            </a:r>
            <a:r>
              <a:rPr lang="en-US" dirty="0"/>
              <a:t> during the </a:t>
            </a:r>
            <a:r>
              <a:rPr lang="en-US" dirty="0" err="1"/>
              <a:t>momo</a:t>
            </a:r>
            <a:r>
              <a:rPr lang="en-US" dirty="0"/>
              <a:t> crawl.. Was the best of the lot so decided to eat at the restaurant and the mutton thali was equally good!!</a:t>
            </a:r>
          </a:p>
          <a:p>
            <a:r>
              <a:rPr lang="en-US" dirty="0"/>
              <a:t>Pizza here made my night... Good people and great pizza. They can do anything you ask with a great attitude!</a:t>
            </a:r>
          </a:p>
          <a:p>
            <a:r>
              <a:rPr lang="en-US" dirty="0"/>
              <a:t>Great brisket sandwich as claimed. Weird that it's a gas station/ hipster </a:t>
            </a:r>
            <a:r>
              <a:rPr lang="en-US" dirty="0" err="1"/>
              <a:t>bbq</a:t>
            </a:r>
            <a:r>
              <a:rPr lang="en-US" dirty="0"/>
              <a:t> lunch spot/ hallmark store carwash.</a:t>
            </a:r>
          </a:p>
          <a:p>
            <a:r>
              <a:rPr lang="en-US" dirty="0"/>
              <a:t>Interesting food, great atmosphere, and great service. I like this place because there really isn't anything like this around the Charlotte area. I will definitely be coming back!  Oh, and MILK BREAD.</a:t>
            </a:r>
          </a:p>
          <a:p>
            <a:endParaRPr lang="en-US" dirty="0"/>
          </a:p>
        </p:txBody>
      </p:sp>
    </p:spTree>
    <p:extLst>
      <p:ext uri="{BB962C8B-B14F-4D97-AF65-F5344CB8AC3E}">
        <p14:creationId xmlns:p14="http://schemas.microsoft.com/office/powerpoint/2010/main" val="2616060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EB84-327D-9E47-BDD4-BA76E7E660DF}"/>
              </a:ext>
            </a:extLst>
          </p:cNvPr>
          <p:cNvSpPr>
            <a:spLocks noGrp="1"/>
          </p:cNvSpPr>
          <p:nvPr>
            <p:ph type="title"/>
          </p:nvPr>
        </p:nvSpPr>
        <p:spPr/>
        <p:txBody>
          <a:bodyPr/>
          <a:lstStyle/>
          <a:p>
            <a:r>
              <a:rPr lang="en-US" dirty="0"/>
              <a:t>Pattern matching</a:t>
            </a:r>
          </a:p>
        </p:txBody>
      </p:sp>
      <p:sp>
        <p:nvSpPr>
          <p:cNvPr id="3" name="Content Placeholder 2">
            <a:extLst>
              <a:ext uri="{FF2B5EF4-FFF2-40B4-BE49-F238E27FC236}">
                <a16:creationId xmlns:a16="http://schemas.microsoft.com/office/drawing/2014/main" id="{12925D55-96C1-1F4A-82F9-722F0C5CA1D8}"/>
              </a:ext>
            </a:extLst>
          </p:cNvPr>
          <p:cNvSpPr>
            <a:spLocks noGrp="1"/>
          </p:cNvSpPr>
          <p:nvPr>
            <p:ph idx="1"/>
          </p:nvPr>
        </p:nvSpPr>
        <p:spPr/>
        <p:txBody>
          <a:bodyPr>
            <a:normAutofit fontScale="92500"/>
          </a:bodyPr>
          <a:lstStyle/>
          <a:p>
            <a:r>
              <a:rPr lang="en-US" sz="3400" dirty="0"/>
              <a:t>In SQL, you can use LIKE or REGEXP to find patterns</a:t>
            </a:r>
          </a:p>
          <a:p>
            <a:r>
              <a:rPr lang="en-US" sz="3400" dirty="0" err="1"/>
              <a:t>Eg.</a:t>
            </a:r>
            <a:r>
              <a:rPr lang="en-US" sz="3400" dirty="0"/>
              <a:t>, it might be useful to find all the reviews mentioning Pizza:</a:t>
            </a:r>
          </a:p>
          <a:p>
            <a:pPr marL="0" indent="0">
              <a:buNone/>
            </a:pPr>
            <a:r>
              <a:rPr lang="en-US" dirty="0">
                <a:latin typeface="Courier New" panose="02070309020205020404" pitchFamily="49" charset="0"/>
                <a:cs typeface="Courier New" panose="02070309020205020404" pitchFamily="49" charset="0"/>
              </a:rPr>
              <a:t>SELECT text FROM review WHERE text LIKE "%pizza%”;</a:t>
            </a:r>
          </a:p>
          <a:p>
            <a:pPr lvl="1"/>
            <a:r>
              <a:rPr lang="en-US" dirty="0">
                <a:solidFill>
                  <a:schemeClr val="tx1">
                    <a:lumMod val="50000"/>
                    <a:lumOff val="50000"/>
                  </a:schemeClr>
                </a:solidFill>
              </a:rPr>
              <a:t>Red, white and bleu salad was super yum and a great addition to the menu! This location was clean with great service and food served at just the right temps! Kids </a:t>
            </a:r>
            <a:r>
              <a:rPr lang="en-US" b="1" dirty="0">
                <a:solidFill>
                  <a:schemeClr val="accent6"/>
                </a:solidFill>
              </a:rPr>
              <a:t>pizza</a:t>
            </a:r>
            <a:r>
              <a:rPr lang="en-US" dirty="0">
                <a:solidFill>
                  <a:schemeClr val="tx1">
                    <a:lumMod val="50000"/>
                    <a:lumOff val="50000"/>
                  </a:schemeClr>
                </a:solidFill>
              </a:rPr>
              <a:t> is always a hit too with lots of great side dish options for the kiddos! When I'm on this side of town, this will definitely be a spot I'll hit up again!</a:t>
            </a:r>
          </a:p>
          <a:p>
            <a:pPr lvl="1"/>
            <a:r>
              <a:rPr lang="en-US" b="1" dirty="0">
                <a:solidFill>
                  <a:schemeClr val="accent6"/>
                </a:solidFill>
              </a:rPr>
              <a:t>Pizza</a:t>
            </a:r>
            <a:r>
              <a:rPr lang="en-US" dirty="0">
                <a:solidFill>
                  <a:schemeClr val="tx1">
                    <a:lumMod val="50000"/>
                    <a:lumOff val="50000"/>
                  </a:schemeClr>
                </a:solidFill>
              </a:rPr>
              <a:t> here made my night... Good people and great </a:t>
            </a:r>
            <a:r>
              <a:rPr lang="en-US" b="1" dirty="0">
                <a:solidFill>
                  <a:schemeClr val="accent6"/>
                </a:solidFill>
              </a:rPr>
              <a:t>pizza</a:t>
            </a:r>
            <a:r>
              <a:rPr lang="en-US" dirty="0">
                <a:solidFill>
                  <a:schemeClr val="tx1">
                    <a:lumMod val="50000"/>
                    <a:lumOff val="50000"/>
                  </a:schemeClr>
                </a:solidFill>
              </a:rPr>
              <a:t>. They can do anything you ask with a great attitude!</a:t>
            </a:r>
          </a:p>
          <a:p>
            <a:pPr lvl="1"/>
            <a:r>
              <a:rPr lang="en-US" dirty="0">
                <a:solidFill>
                  <a:schemeClr val="tx1">
                    <a:lumMod val="50000"/>
                    <a:lumOff val="50000"/>
                  </a:schemeClr>
                </a:solidFill>
              </a:rPr>
              <a:t>Another case of the Emperor's New Clothes.  Someone of the artsy set decided that this relatively good but overpriced fare was great </a:t>
            </a:r>
            <a:r>
              <a:rPr lang="en-US" b="1" dirty="0">
                <a:solidFill>
                  <a:schemeClr val="accent6"/>
                </a:solidFill>
              </a:rPr>
              <a:t>pizza</a:t>
            </a:r>
            <a:r>
              <a:rPr lang="en-US" dirty="0">
                <a:solidFill>
                  <a:schemeClr val="tx1">
                    <a:lumMod val="50000"/>
                    <a:lumOff val="50000"/>
                  </a:schemeClr>
                </a:solidFill>
              </a:rPr>
              <a:t> and all the lemmings followed suit.  Will anyone tell the Emperor he has no clothes?  The limited hours, no delivery, and lack of dining area add to the snob appeal.  Don't be taken in.</a:t>
            </a:r>
          </a:p>
          <a:p>
            <a:endParaRPr lang="en-US" dirty="0"/>
          </a:p>
        </p:txBody>
      </p:sp>
    </p:spTree>
    <p:extLst>
      <p:ext uri="{BB962C8B-B14F-4D97-AF65-F5344CB8AC3E}">
        <p14:creationId xmlns:p14="http://schemas.microsoft.com/office/powerpoint/2010/main" val="3749534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 Expressions </a:t>
            </a:r>
            <a:r>
              <a:rPr lang="en-US" dirty="0">
                <a:latin typeface="Courier New" charset="0"/>
                <a:ea typeface="Courier New" charset="0"/>
                <a:cs typeface="Courier New" charset="0"/>
              </a:rPr>
              <a:t>(REGEXP)</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Regular Expressions are patterns that match text.</a:t>
            </a:r>
          </a:p>
          <a:p>
            <a:pPr marL="0" indent="0" algn="ctr">
              <a:buNone/>
            </a:pPr>
            <a:r>
              <a:rPr lang="mr-IN" sz="2400" dirty="0">
                <a:solidFill>
                  <a:schemeClr val="accent6"/>
                </a:solidFill>
                <a:latin typeface="Andale Mono" charset="0"/>
                <a:ea typeface="Andale Mono" charset="0"/>
                <a:cs typeface="Andale Mono" charset="0"/>
              </a:rPr>
              <a:t>…</a:t>
            </a:r>
            <a:r>
              <a:rPr lang="en-US" sz="2400" dirty="0">
                <a:solidFill>
                  <a:schemeClr val="accent6"/>
                </a:solidFill>
                <a:latin typeface="Andale Mono" charset="0"/>
                <a:ea typeface="Andale Mono" charset="0"/>
                <a:cs typeface="Andale Mono" charset="0"/>
              </a:rPr>
              <a:t> WHERE </a:t>
            </a:r>
            <a:r>
              <a:rPr lang="en-US" sz="2400" i="1" dirty="0">
                <a:solidFill>
                  <a:schemeClr val="accent6"/>
                </a:solidFill>
                <a:latin typeface="Andale Mono" charset="0"/>
                <a:ea typeface="Andale Mono" charset="0"/>
                <a:cs typeface="Andale Mono" charset="0"/>
              </a:rPr>
              <a:t>column</a:t>
            </a:r>
            <a:r>
              <a:rPr lang="en-US" sz="2400" dirty="0">
                <a:solidFill>
                  <a:schemeClr val="accent6"/>
                </a:solidFill>
                <a:latin typeface="Andale Mono" charset="0"/>
                <a:ea typeface="Andale Mono" charset="0"/>
                <a:cs typeface="Andale Mono" charset="0"/>
              </a:rPr>
              <a:t> REGEXP "</a:t>
            </a:r>
            <a:r>
              <a:rPr lang="en-US" sz="2400" b="1" i="1" dirty="0">
                <a:solidFill>
                  <a:schemeClr val="accent6"/>
                </a:solidFill>
                <a:latin typeface="Andale Mono" charset="0"/>
                <a:ea typeface="Andale Mono" charset="0"/>
                <a:cs typeface="Andale Mono" charset="0"/>
              </a:rPr>
              <a:t>pattern</a:t>
            </a:r>
            <a:r>
              <a:rPr lang="en-US" sz="2400" dirty="0">
                <a:solidFill>
                  <a:schemeClr val="accent6"/>
                </a:solidFill>
                <a:latin typeface="Andale Mono" charset="0"/>
                <a:ea typeface="Andale Mono" charset="0"/>
                <a:cs typeface="Andale Mono" charset="0"/>
              </a:rPr>
              <a:t>" </a:t>
            </a:r>
            <a:r>
              <a:rPr lang="mr-IN" sz="2400" dirty="0">
                <a:solidFill>
                  <a:schemeClr val="accent6"/>
                </a:solidFill>
                <a:latin typeface="Andale Mono" charset="0"/>
                <a:ea typeface="Andale Mono" charset="0"/>
                <a:cs typeface="Andale Mono" charset="0"/>
              </a:rPr>
              <a:t>…</a:t>
            </a:r>
            <a:endParaRPr lang="en-US" sz="2400" dirty="0">
              <a:solidFill>
                <a:schemeClr val="accent6"/>
              </a:solidFill>
              <a:latin typeface="Andale Mono" charset="0"/>
              <a:ea typeface="Andale Mono" charset="0"/>
              <a:cs typeface="Andale Mono" charset="0"/>
            </a:endParaRPr>
          </a:p>
          <a:p>
            <a:r>
              <a:rPr lang="en-US" dirty="0"/>
              <a:t>They are much more flexible than the </a:t>
            </a:r>
            <a:r>
              <a:rPr lang="en-US" dirty="0">
                <a:latin typeface="Courier New" charset="0"/>
                <a:ea typeface="Courier New" charset="0"/>
                <a:cs typeface="Courier New" charset="0"/>
              </a:rPr>
              <a:t>LIKE</a:t>
            </a:r>
            <a:r>
              <a:rPr lang="en-US" dirty="0"/>
              <a:t> expressions we have used.</a:t>
            </a:r>
          </a:p>
          <a:p>
            <a:pPr lvl="1"/>
            <a:r>
              <a:rPr lang="en-US" dirty="0">
                <a:latin typeface="Courier New" charset="0"/>
                <a:ea typeface="Courier New" charset="0"/>
                <a:cs typeface="Courier New" charset="0"/>
              </a:rPr>
              <a:t>LIKE</a:t>
            </a:r>
            <a:r>
              <a:rPr lang="en-US" dirty="0"/>
              <a:t> expressions use </a:t>
            </a:r>
            <a:r>
              <a:rPr lang="en-US" dirty="0">
                <a:latin typeface="Courier New" charset="0"/>
                <a:ea typeface="Courier New" charset="0"/>
                <a:cs typeface="Courier New" charset="0"/>
              </a:rPr>
              <a:t>%</a:t>
            </a:r>
            <a:r>
              <a:rPr lang="en-US" dirty="0"/>
              <a:t> to represent a sequence of unknown characters</a:t>
            </a:r>
            <a:br>
              <a:rPr lang="en-US" dirty="0"/>
            </a:br>
            <a:r>
              <a:rPr lang="en-US" dirty="0"/>
              <a:t>and </a:t>
            </a:r>
            <a:r>
              <a:rPr lang="en-US" dirty="0">
                <a:latin typeface="Courier New" charset="0"/>
                <a:ea typeface="Courier New" charset="0"/>
                <a:cs typeface="Courier New" charset="0"/>
              </a:rPr>
              <a:t>_</a:t>
            </a:r>
            <a:r>
              <a:rPr lang="en-US" dirty="0"/>
              <a:t> to represent a single unknown character.</a:t>
            </a:r>
          </a:p>
          <a:p>
            <a:r>
              <a:rPr lang="en-US" dirty="0"/>
              <a:t>Regular Expressions can be much more specific:</a:t>
            </a:r>
          </a:p>
          <a:p>
            <a:pPr lvl="1"/>
            <a:r>
              <a:rPr lang="en-US" dirty="0"/>
              <a:t>Match different types of characters (letters, numbers, whitespace)</a:t>
            </a:r>
          </a:p>
          <a:p>
            <a:pPr lvl="1"/>
            <a:r>
              <a:rPr lang="en-US" dirty="0"/>
              <a:t>Allows sub-patterns to repeat</a:t>
            </a:r>
          </a:p>
          <a:p>
            <a:pPr lvl="1"/>
            <a:r>
              <a:rPr lang="mr-IN" dirty="0"/>
              <a:t>…</a:t>
            </a:r>
            <a:r>
              <a:rPr lang="en-US" dirty="0"/>
              <a:t> and more</a:t>
            </a:r>
          </a:p>
          <a:p>
            <a:r>
              <a:rPr lang="en-US" dirty="0"/>
              <a:t>SQLite, MySQL, and every major DBMS support </a:t>
            </a:r>
            <a:r>
              <a:rPr lang="en-US" dirty="0">
                <a:latin typeface="Courier New" charset="0"/>
                <a:ea typeface="Courier New" charset="0"/>
                <a:cs typeface="Courier New" charset="0"/>
              </a:rPr>
              <a:t>REGEXP</a:t>
            </a:r>
            <a:r>
              <a:rPr lang="en-US" dirty="0"/>
              <a:t>, although the syntax details may vary.</a:t>
            </a:r>
          </a:p>
          <a:p>
            <a:r>
              <a:rPr lang="en-US" dirty="0"/>
              <a:t>Regular Expressions are also used in many other programing languages and for searching with files using: </a:t>
            </a:r>
          </a:p>
          <a:p>
            <a:pPr lvl="1"/>
            <a:r>
              <a:rPr lang="en-US" dirty="0">
                <a:latin typeface="Courier New" charset="0"/>
                <a:ea typeface="Courier New" charset="0"/>
                <a:cs typeface="Courier New" charset="0"/>
              </a:rPr>
              <a:t>grep</a:t>
            </a:r>
            <a:r>
              <a:rPr lang="en-US" dirty="0"/>
              <a:t> command-line tool on Mac and Unix.</a:t>
            </a:r>
          </a:p>
          <a:p>
            <a:pPr lvl="1"/>
            <a:r>
              <a:rPr lang="en-US" dirty="0">
                <a:latin typeface="Courier New" charset="0"/>
                <a:ea typeface="Courier New" charset="0"/>
                <a:cs typeface="Courier New" charset="0"/>
              </a:rPr>
              <a:t>FINDSTR</a:t>
            </a:r>
            <a:r>
              <a:rPr lang="en-US" dirty="0"/>
              <a:t> and </a:t>
            </a:r>
            <a:r>
              <a:rPr lang="en-US" dirty="0">
                <a:latin typeface="Courier New" charset="0"/>
                <a:ea typeface="Courier New" charset="0"/>
                <a:cs typeface="Courier New" charset="0"/>
              </a:rPr>
              <a:t>Select-String</a:t>
            </a:r>
            <a:r>
              <a:rPr lang="en-US" dirty="0"/>
              <a:t> commands on Windows. </a:t>
            </a:r>
          </a:p>
          <a:p>
            <a:pPr lvl="1"/>
            <a:endParaRPr lang="en-US" dirty="0"/>
          </a:p>
        </p:txBody>
      </p:sp>
    </p:spTree>
    <p:extLst>
      <p:ext uri="{BB962C8B-B14F-4D97-AF65-F5344CB8AC3E}">
        <p14:creationId xmlns:p14="http://schemas.microsoft.com/office/powerpoint/2010/main" val="929461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Regular Expression</a:t>
            </a:r>
            <a:endParaRPr lang="en-US" b="1" dirty="0">
              <a:latin typeface="Courier New" charset="0"/>
              <a:ea typeface="Courier New" charset="0"/>
              <a:cs typeface="Courier New" charset="0"/>
            </a:endParaRPr>
          </a:p>
        </p:txBody>
      </p:sp>
      <p:sp>
        <p:nvSpPr>
          <p:cNvPr id="4" name="Text Placeholder 3"/>
          <p:cNvSpPr>
            <a:spLocks noGrp="1"/>
          </p:cNvSpPr>
          <p:nvPr>
            <p:ph type="body" idx="1"/>
          </p:nvPr>
        </p:nvSpPr>
        <p:spPr>
          <a:xfrm>
            <a:off x="232474" y="3065580"/>
            <a:ext cx="5765101" cy="530023"/>
          </a:xfrm>
        </p:spPr>
        <p:txBody>
          <a:bodyPr/>
          <a:lstStyle/>
          <a:p>
            <a:r>
              <a:rPr lang="en-US" dirty="0">
                <a:latin typeface="Courier New" charset="0"/>
                <a:ea typeface="Courier New" charset="0"/>
                <a:cs typeface="Courier New" charset="0"/>
              </a:rPr>
              <a:t>barf </a:t>
            </a:r>
            <a:r>
              <a:rPr lang="en-US" b="0" dirty="0">
                <a:solidFill>
                  <a:schemeClr val="accent6"/>
                </a:solidFill>
              </a:rPr>
              <a:t>matches:</a:t>
            </a:r>
          </a:p>
        </p:txBody>
      </p:sp>
      <p:sp>
        <p:nvSpPr>
          <p:cNvPr id="3" name="Content Placeholder 2"/>
          <p:cNvSpPr>
            <a:spLocks noGrp="1"/>
          </p:cNvSpPr>
          <p:nvPr>
            <p:ph sz="half" idx="2"/>
          </p:nvPr>
        </p:nvSpPr>
        <p:spPr>
          <a:xfrm>
            <a:off x="232475" y="3716510"/>
            <a:ext cx="5765101" cy="4931540"/>
          </a:xfrm>
        </p:spPr>
        <p:txBody>
          <a:bodyPr/>
          <a:lstStyle/>
          <a:p>
            <a:r>
              <a:rPr lang="en-US" dirty="0"/>
              <a:t>barf</a:t>
            </a:r>
          </a:p>
          <a:p>
            <a:r>
              <a:rPr lang="en-US" dirty="0"/>
              <a:t>barfly</a:t>
            </a:r>
          </a:p>
          <a:p>
            <a:r>
              <a:rPr lang="en-US" dirty="0"/>
              <a:t>I </a:t>
            </a:r>
            <a:r>
              <a:rPr lang="en-US" dirty="0" err="1"/>
              <a:t>embarfed</a:t>
            </a:r>
            <a:r>
              <a:rPr lang="en-US" dirty="0"/>
              <a:t> on my journey.</a:t>
            </a:r>
          </a:p>
          <a:p>
            <a:r>
              <a:rPr lang="en-US" dirty="0"/>
              <a:t>I barfed at McDonalds.</a:t>
            </a:r>
          </a:p>
          <a:p>
            <a:endParaRPr lang="en-US" dirty="0"/>
          </a:p>
        </p:txBody>
      </p:sp>
      <p:sp>
        <p:nvSpPr>
          <p:cNvPr id="5" name="Text Placeholder 4"/>
          <p:cNvSpPr>
            <a:spLocks noGrp="1"/>
          </p:cNvSpPr>
          <p:nvPr>
            <p:ph type="body" sz="quarter" idx="3"/>
          </p:nvPr>
        </p:nvSpPr>
        <p:spPr>
          <a:xfrm>
            <a:off x="6172200" y="3065580"/>
            <a:ext cx="5807989" cy="530023"/>
          </a:xfrm>
        </p:spPr>
        <p:txBody>
          <a:bodyPr/>
          <a:lstStyle/>
          <a:p>
            <a:r>
              <a:rPr lang="en-US" dirty="0">
                <a:latin typeface="Courier New" charset="0"/>
                <a:ea typeface="Courier New" charset="0"/>
                <a:cs typeface="Courier New" charset="0"/>
              </a:rPr>
              <a:t>barf </a:t>
            </a:r>
            <a:r>
              <a:rPr lang="en-US" b="0" dirty="0">
                <a:solidFill>
                  <a:schemeClr val="accent6"/>
                </a:solidFill>
              </a:rPr>
              <a:t>does </a:t>
            </a:r>
            <a:r>
              <a:rPr lang="en-US" b="0" i="1" dirty="0">
                <a:solidFill>
                  <a:schemeClr val="accent6"/>
                </a:solidFill>
              </a:rPr>
              <a:t>not</a:t>
            </a:r>
            <a:r>
              <a:rPr lang="en-US" b="0" dirty="0">
                <a:solidFill>
                  <a:schemeClr val="accent6"/>
                </a:solidFill>
              </a:rPr>
              <a:t> match:</a:t>
            </a:r>
          </a:p>
        </p:txBody>
      </p:sp>
      <p:sp>
        <p:nvSpPr>
          <p:cNvPr id="6" name="Content Placeholder 5"/>
          <p:cNvSpPr>
            <a:spLocks noGrp="1"/>
          </p:cNvSpPr>
          <p:nvPr>
            <p:ph sz="quarter" idx="4"/>
          </p:nvPr>
        </p:nvSpPr>
        <p:spPr>
          <a:xfrm>
            <a:off x="6172201" y="3716509"/>
            <a:ext cx="5807988" cy="4931540"/>
          </a:xfrm>
        </p:spPr>
        <p:txBody>
          <a:bodyPr/>
          <a:lstStyle/>
          <a:p>
            <a:r>
              <a:rPr lang="en-US" dirty="0"/>
              <a:t>Barf</a:t>
            </a:r>
          </a:p>
          <a:p>
            <a:r>
              <a:rPr lang="en-US" dirty="0"/>
              <a:t>BARF</a:t>
            </a:r>
          </a:p>
          <a:p>
            <a:r>
              <a:rPr lang="en-US" dirty="0"/>
              <a:t>This bar finally closed.</a:t>
            </a:r>
          </a:p>
          <a:p>
            <a:r>
              <a:rPr lang="en-US" dirty="0"/>
              <a:t>I enjoyed my meal at McDonalds.</a:t>
            </a:r>
          </a:p>
          <a:p>
            <a:r>
              <a:rPr lang="en-US" dirty="0" err="1"/>
              <a:t>arf</a:t>
            </a:r>
            <a:endParaRPr lang="en-US" dirty="0"/>
          </a:p>
          <a:p>
            <a:endParaRPr lang="en-US" dirty="0"/>
          </a:p>
        </p:txBody>
      </p:sp>
      <p:sp>
        <p:nvSpPr>
          <p:cNvPr id="7" name="Content Placeholder 2"/>
          <p:cNvSpPr txBox="1">
            <a:spLocks/>
          </p:cNvSpPr>
          <p:nvPr/>
        </p:nvSpPr>
        <p:spPr>
          <a:xfrm>
            <a:off x="232474" y="1022887"/>
            <a:ext cx="11747715" cy="19217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Returns </a:t>
            </a:r>
            <a:r>
              <a:rPr lang="en-US" b="1" dirty="0"/>
              <a:t>true</a:t>
            </a:r>
            <a:r>
              <a:rPr lang="en-US" dirty="0"/>
              <a:t> only if the pattern is present in the text.</a:t>
            </a:r>
          </a:p>
          <a:p>
            <a:r>
              <a:rPr lang="en-US" dirty="0"/>
              <a:t>Is case sensitive.</a:t>
            </a:r>
          </a:p>
          <a:p>
            <a:endParaRPr lang="en-US" dirty="0"/>
          </a:p>
        </p:txBody>
      </p:sp>
    </p:spTree>
    <p:extLst>
      <p:ext uri="{BB962C8B-B14F-4D97-AF65-F5344CB8AC3E}">
        <p14:creationId xmlns:p14="http://schemas.microsoft.com/office/powerpoint/2010/main" val="669785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experiment with Regular Expressions</a:t>
            </a:r>
          </a:p>
        </p:txBody>
      </p:sp>
      <p:sp>
        <p:nvSpPr>
          <p:cNvPr id="3" name="Content Placeholder 2"/>
          <p:cNvSpPr>
            <a:spLocks noGrp="1"/>
          </p:cNvSpPr>
          <p:nvPr>
            <p:ph idx="1"/>
          </p:nvPr>
        </p:nvSpPr>
        <p:spPr/>
        <p:txBody>
          <a:bodyPr/>
          <a:lstStyle/>
          <a:p>
            <a:r>
              <a:rPr lang="en-US" dirty="0"/>
              <a:t>In SQLite:</a:t>
            </a:r>
          </a:p>
          <a:p>
            <a:pPr lvl="1"/>
            <a:r>
              <a:rPr lang="en-US" dirty="0">
                <a:solidFill>
                  <a:schemeClr val="accent6"/>
                </a:solidFill>
                <a:latin typeface="Courier New" charset="0"/>
                <a:ea typeface="Courier New" charset="0"/>
                <a:cs typeface="Courier New" charset="0"/>
              </a:rPr>
              <a:t>SELECT "Some String" REGEXP "tri";</a:t>
            </a:r>
          </a:p>
          <a:p>
            <a:pPr lvl="1"/>
            <a:r>
              <a:rPr lang="en-US" dirty="0"/>
              <a:t>Will return 1 (true) if it matches.</a:t>
            </a:r>
          </a:p>
          <a:p>
            <a:r>
              <a:rPr lang="en-US" dirty="0"/>
              <a:t>In Mac </a:t>
            </a:r>
            <a:r>
              <a:rPr lang="en-US" dirty="0" err="1"/>
              <a:t>Terminal.app</a:t>
            </a:r>
            <a:r>
              <a:rPr lang="en-US" dirty="0"/>
              <a:t>:</a:t>
            </a:r>
          </a:p>
          <a:p>
            <a:pPr lvl="1"/>
            <a:r>
              <a:rPr lang="en-US" dirty="0">
                <a:solidFill>
                  <a:schemeClr val="accent6"/>
                </a:solidFill>
                <a:latin typeface="Courier New" charset="0"/>
                <a:ea typeface="Courier New" charset="0"/>
                <a:cs typeface="Courier New" charset="0"/>
              </a:rPr>
              <a:t>echo "Some String" | grep "tri" --color=always</a:t>
            </a:r>
          </a:p>
          <a:p>
            <a:pPr lvl="1"/>
            <a:r>
              <a:rPr lang="en-US" dirty="0"/>
              <a:t>Will print the string if it matches.</a:t>
            </a:r>
          </a:p>
          <a:p>
            <a:r>
              <a:rPr lang="en-US" dirty="0"/>
              <a:t>In the Windows command prompt:</a:t>
            </a:r>
          </a:p>
          <a:p>
            <a:pPr lvl="1"/>
            <a:r>
              <a:rPr lang="en-US" dirty="0">
                <a:solidFill>
                  <a:schemeClr val="accent6"/>
                </a:solidFill>
                <a:latin typeface="Courier New" charset="0"/>
                <a:ea typeface="Courier New" charset="0"/>
                <a:cs typeface="Courier New" charset="0"/>
              </a:rPr>
              <a:t>echo "Some String" | </a:t>
            </a:r>
            <a:r>
              <a:rPr lang="en-US" dirty="0" err="1">
                <a:solidFill>
                  <a:schemeClr val="accent6"/>
                </a:solidFill>
                <a:latin typeface="Courier New" charset="0"/>
                <a:ea typeface="Courier New" charset="0"/>
                <a:cs typeface="Courier New" charset="0"/>
              </a:rPr>
              <a:t>findstr</a:t>
            </a:r>
            <a:r>
              <a:rPr lang="en-US" dirty="0">
                <a:solidFill>
                  <a:schemeClr val="accent6"/>
                </a:solidFill>
                <a:latin typeface="Courier New" charset="0"/>
                <a:ea typeface="Courier New" charset="0"/>
                <a:cs typeface="Courier New" charset="0"/>
              </a:rPr>
              <a:t> "tri"</a:t>
            </a:r>
          </a:p>
          <a:p>
            <a:pPr lvl="1"/>
            <a:endParaRPr lang="en-US" dirty="0"/>
          </a:p>
        </p:txBody>
      </p:sp>
    </p:spTree>
    <p:extLst>
      <p:ext uri="{BB962C8B-B14F-4D97-AF65-F5344CB8AC3E}">
        <p14:creationId xmlns:p14="http://schemas.microsoft.com/office/powerpoint/2010/main" val="1241963671"/>
      </p:ext>
    </p:extLst>
  </p:cSld>
  <p:clrMapOvr>
    <a:masterClrMapping/>
  </p:clrMapOvr>
</p:sld>
</file>

<file path=ppt/theme/theme1.xml><?xml version="1.0" encoding="utf-8"?>
<a:theme xmlns:a="http://schemas.openxmlformats.org/drawingml/2006/main" name="Office Theme">
  <a:themeElements>
    <a:clrScheme name="Inversion-friendly">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932092"/>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25077</TotalTime>
  <Words>1930</Words>
  <Application>Microsoft Macintosh PowerPoint</Application>
  <PresentationFormat>Widescreen</PresentationFormat>
  <Paragraphs>263</Paragraphs>
  <Slides>26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Andale Mono</vt:lpstr>
      <vt:lpstr>Arial</vt:lpstr>
      <vt:lpstr>Calibri</vt:lpstr>
      <vt:lpstr>Courier New</vt:lpstr>
      <vt:lpstr>Garamond</vt:lpstr>
      <vt:lpstr>Office Theme</vt:lpstr>
      <vt:lpstr>EECS-317 Data Management and Information Processing  Text and Natural Language Data</vt:lpstr>
      <vt:lpstr>Announcements</vt:lpstr>
      <vt:lpstr>Last Lecture: Big Data</vt:lpstr>
      <vt:lpstr>Natural Language Data</vt:lpstr>
      <vt:lpstr>How to deal with natural language data?</vt:lpstr>
      <vt:lpstr>Pattern matching</vt:lpstr>
      <vt:lpstr>Regular Expressions (REGEXP)</vt:lpstr>
      <vt:lpstr>A simple Regular Expression</vt:lpstr>
      <vt:lpstr>To experiment with Regular Expressions</vt:lpstr>
      <vt:lpstr>Beginning and end of the text</vt:lpstr>
      <vt:lpstr>Sets of characters</vt:lpstr>
      <vt:lpstr>Examples</vt:lpstr>
      <vt:lpstr>Repetition</vt:lpstr>
      <vt:lpstr>Examples</vt:lpstr>
      <vt:lpstr>Car license plate example</vt:lpstr>
      <vt:lpstr>Special characters</vt:lpstr>
      <vt:lpstr>Commandline Demo</vt:lpstr>
      <vt:lpstr>Regex Summary</vt:lpstr>
      <vt:lpstr>But patterns alone cannot capture deep meaning</vt:lpstr>
      <vt:lpstr>Word frequency vectors</vt:lpstr>
      <vt:lpstr>Shakespeare plays</vt:lpstr>
      <vt:lpstr>Looking at just two dimensions of the WFV:</vt:lpstr>
      <vt:lpstr>Similarity of WFVs</vt:lpstr>
      <vt:lpstr>Back to finding “positive” reviews</vt:lpstr>
      <vt:lpstr>Reducing dimension of the vectors</vt:lpstr>
      <vt:lpstr>Recap: Text and Natural language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317 Data Management and Information Processing</dc:title>
  <dc:creator>Stephen Tarzia</dc:creator>
  <cp:lastModifiedBy>Stephen Tarzia</cp:lastModifiedBy>
  <cp:revision>897</cp:revision>
  <cp:lastPrinted>2018-10-18T17:17:20Z</cp:lastPrinted>
  <dcterms:created xsi:type="dcterms:W3CDTF">2017-09-19T21:33:23Z</dcterms:created>
  <dcterms:modified xsi:type="dcterms:W3CDTF">2019-05-30T17:11:56Z</dcterms:modified>
</cp:coreProperties>
</file>