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256" r:id="rId2"/>
    <p:sldId id="372" r:id="rId3"/>
    <p:sldId id="279" r:id="rId4"/>
    <p:sldId id="282" r:id="rId5"/>
    <p:sldId id="283" r:id="rId6"/>
    <p:sldId id="284" r:id="rId7"/>
    <p:sldId id="285" r:id="rId8"/>
    <p:sldId id="286" r:id="rId9"/>
    <p:sldId id="287" r:id="rId10"/>
    <p:sldId id="288" r:id="rId11"/>
    <p:sldId id="289" r:id="rId12"/>
    <p:sldId id="290" r:id="rId13"/>
    <p:sldId id="291" r:id="rId14"/>
    <p:sldId id="389" r:id="rId15"/>
    <p:sldId id="292" r:id="rId16"/>
    <p:sldId id="373" r:id="rId17"/>
    <p:sldId id="374" r:id="rId18"/>
    <p:sldId id="375" r:id="rId19"/>
    <p:sldId id="376" r:id="rId20"/>
    <p:sldId id="377" r:id="rId21"/>
    <p:sldId id="378" r:id="rId22"/>
    <p:sldId id="381" r:id="rId23"/>
    <p:sldId id="380" r:id="rId24"/>
    <p:sldId id="383" r:id="rId25"/>
    <p:sldId id="385" r:id="rId26"/>
    <p:sldId id="386" r:id="rId27"/>
    <p:sldId id="387" r:id="rId28"/>
    <p:sldId id="388" r:id="rId29"/>
    <p:sldId id="384" r:id="rId30"/>
    <p:sldId id="393" r:id="rId31"/>
    <p:sldId id="390" r:id="rId32"/>
    <p:sldId id="391" r:id="rId33"/>
    <p:sldId id="395" r:id="rId34"/>
    <p:sldId id="394" r:id="rId35"/>
    <p:sldId id="2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219861-5E0D-C644-9540-737B718C485A}">
          <p14:sldIdLst>
            <p14:sldId id="256"/>
            <p14:sldId id="372"/>
            <p14:sldId id="279"/>
            <p14:sldId id="282"/>
            <p14:sldId id="283"/>
            <p14:sldId id="284"/>
            <p14:sldId id="285"/>
            <p14:sldId id="286"/>
            <p14:sldId id="287"/>
            <p14:sldId id="288"/>
            <p14:sldId id="289"/>
            <p14:sldId id="290"/>
            <p14:sldId id="291"/>
            <p14:sldId id="389"/>
            <p14:sldId id="292"/>
            <p14:sldId id="373"/>
            <p14:sldId id="374"/>
            <p14:sldId id="375"/>
            <p14:sldId id="376"/>
            <p14:sldId id="377"/>
            <p14:sldId id="378"/>
            <p14:sldId id="381"/>
            <p14:sldId id="380"/>
            <p14:sldId id="383"/>
            <p14:sldId id="385"/>
            <p14:sldId id="386"/>
            <p14:sldId id="387"/>
            <p14:sldId id="388"/>
            <p14:sldId id="384"/>
            <p14:sldId id="393"/>
            <p14:sldId id="390"/>
            <p14:sldId id="391"/>
            <p14:sldId id="395"/>
            <p14:sldId id="394"/>
            <p14:sldId id="2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000"/>
    <a:srgbClr val="932092"/>
    <a:srgbClr val="DC5CDA"/>
    <a:srgbClr val="942092"/>
    <a:srgbClr val="FF9300"/>
    <a:srgbClr val="70AD4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5"/>
    <p:restoredTop sz="88072"/>
  </p:normalViewPr>
  <p:slideViewPr>
    <p:cSldViewPr snapToGrid="0" snapToObjects="1">
      <p:cViewPr varScale="1">
        <p:scale>
          <a:sx n="112" d="100"/>
          <a:sy n="112" d="100"/>
        </p:scale>
        <p:origin x="1232" y="184"/>
      </p:cViewPr>
      <p:guideLst/>
    </p:cSldViewPr>
  </p:slideViewPr>
  <p:notesTextViewPr>
    <p:cViewPr>
      <p:scale>
        <a:sx n="85" d="100"/>
        <a:sy n="85"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A91097-98C8-FE45-B63E-A689361303E4}" type="datetimeFigureOut">
              <a:rPr lang="en-US" smtClean="0"/>
              <a:t>5/28/19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BE98C-46CD-DF40-A244-A5625579BE95}" type="slidenum">
              <a:rPr lang="en-US" smtClean="0"/>
              <a:t>‹#›</a:t>
            </a:fld>
            <a:endParaRPr lang="en-US"/>
          </a:p>
        </p:txBody>
      </p:sp>
    </p:spTree>
    <p:extLst>
      <p:ext uri="{BB962C8B-B14F-4D97-AF65-F5344CB8AC3E}">
        <p14:creationId xmlns:p14="http://schemas.microsoft.com/office/powerpoint/2010/main" val="432457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34C72-D733-5448-A03C-2F9CE3C7CCB3}" type="datetimeFigureOut">
              <a:rPr lang="en-US" smtClean="0"/>
              <a:t>5/28/19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B1E31-8139-D340-BE89-3F6CE06B3536}" type="slidenum">
              <a:rPr lang="en-US" smtClean="0"/>
              <a:t>‹#›</a:t>
            </a:fld>
            <a:endParaRPr lang="en-US"/>
          </a:p>
        </p:txBody>
      </p:sp>
    </p:spTree>
    <p:extLst>
      <p:ext uri="{BB962C8B-B14F-4D97-AF65-F5344CB8AC3E}">
        <p14:creationId xmlns:p14="http://schemas.microsoft.com/office/powerpoint/2010/main" val="123677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1</a:t>
            </a:fld>
            <a:endParaRPr lang="en-US"/>
          </a:p>
        </p:txBody>
      </p:sp>
    </p:spTree>
    <p:extLst>
      <p:ext uri="{BB962C8B-B14F-4D97-AF65-F5344CB8AC3E}">
        <p14:creationId xmlns:p14="http://schemas.microsoft.com/office/powerpoint/2010/main" val="251623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2</a:t>
            </a:fld>
            <a:endParaRPr lang="en-US"/>
          </a:p>
        </p:txBody>
      </p:sp>
    </p:spTree>
    <p:extLst>
      <p:ext uri="{BB962C8B-B14F-4D97-AF65-F5344CB8AC3E}">
        <p14:creationId xmlns:p14="http://schemas.microsoft.com/office/powerpoint/2010/main" val="314329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4</a:t>
            </a:fld>
            <a:endParaRPr lang="en-US"/>
          </a:p>
        </p:txBody>
      </p:sp>
    </p:spTree>
    <p:extLst>
      <p:ext uri="{BB962C8B-B14F-4D97-AF65-F5344CB8AC3E}">
        <p14:creationId xmlns:p14="http://schemas.microsoft.com/office/powerpoint/2010/main" val="137474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12</a:t>
            </a:fld>
            <a:endParaRPr lang="en-US"/>
          </a:p>
        </p:txBody>
      </p:sp>
    </p:spTree>
    <p:extLst>
      <p:ext uri="{BB962C8B-B14F-4D97-AF65-F5344CB8AC3E}">
        <p14:creationId xmlns:p14="http://schemas.microsoft.com/office/powerpoint/2010/main" val="52791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35</a:t>
            </a:fld>
            <a:endParaRPr lang="en-US"/>
          </a:p>
        </p:txBody>
      </p:sp>
    </p:spTree>
    <p:extLst>
      <p:ext uri="{BB962C8B-B14F-4D97-AF65-F5344CB8AC3E}">
        <p14:creationId xmlns:p14="http://schemas.microsoft.com/office/powerpoint/2010/main" val="1322687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73374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5/28/19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387738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5/28/19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223061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82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2446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4"/>
            <a:ext cx="11639227" cy="805912"/>
          </a:xfrm>
        </p:spPr>
        <p:txBody>
          <a:bodyPr/>
          <a:lstStyle/>
          <a:p>
            <a:r>
              <a:rPr lang="en-US"/>
              <a:t>Click to edit Master title style</a:t>
            </a:r>
          </a:p>
        </p:txBody>
      </p:sp>
      <p:sp>
        <p:nvSpPr>
          <p:cNvPr id="3" name="Content Placeholder 2"/>
          <p:cNvSpPr>
            <a:spLocks noGrp="1"/>
          </p:cNvSpPr>
          <p:nvPr>
            <p:ph sz="half" idx="1"/>
          </p:nvPr>
        </p:nvSpPr>
        <p:spPr>
          <a:xfrm>
            <a:off x="263471" y="1084881"/>
            <a:ext cx="5756329" cy="56258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84882"/>
            <a:ext cx="5730498" cy="562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194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75" y="139485"/>
            <a:ext cx="11747715" cy="883403"/>
          </a:xfrm>
        </p:spPr>
        <p:txBody>
          <a:bodyPr/>
          <a:lstStyle/>
          <a:p>
            <a:r>
              <a:rPr lang="en-US"/>
              <a:t>Click to edit Master title style</a:t>
            </a:r>
          </a:p>
        </p:txBody>
      </p:sp>
      <p:sp>
        <p:nvSpPr>
          <p:cNvPr id="3" name="Text Placeholder 2"/>
          <p:cNvSpPr>
            <a:spLocks noGrp="1"/>
          </p:cNvSpPr>
          <p:nvPr>
            <p:ph type="body" idx="1"/>
          </p:nvPr>
        </p:nvSpPr>
        <p:spPr>
          <a:xfrm>
            <a:off x="232474" y="1143794"/>
            <a:ext cx="5765101"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32475" y="1794724"/>
            <a:ext cx="5765101" cy="49315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43794"/>
            <a:ext cx="5807989"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1794723"/>
            <a:ext cx="5807988" cy="49315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016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925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89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5/28/19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267289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5/28/19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38842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471" y="154983"/>
            <a:ext cx="11639227" cy="8834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3471" y="1146875"/>
            <a:ext cx="11639227" cy="55948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149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hyperlink" Target="https://ai.google/research/pubs/pub6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dl.acm.org/citation.cfm?id=155986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3403"/>
            <a:ext cx="9144000" cy="3433436"/>
          </a:xfrm>
        </p:spPr>
        <p:txBody>
          <a:bodyPr anchor="ctr">
            <a:normAutofit fontScale="90000"/>
          </a:bodyPr>
          <a:lstStyle/>
          <a:p>
            <a:r>
              <a:rPr lang="en-US" sz="5400" dirty="0">
                <a:solidFill>
                  <a:schemeClr val="tx1"/>
                </a:solidFill>
              </a:rPr>
              <a:t>EECS-317 Data Management and Information Processing</a:t>
            </a:r>
            <a:br>
              <a:rPr lang="en-US" sz="5400" dirty="0">
                <a:solidFill>
                  <a:schemeClr val="tx1"/>
                </a:solidFill>
              </a:rPr>
            </a:br>
            <a:br>
              <a:rPr lang="en-US" sz="1800" dirty="0"/>
            </a:br>
            <a:r>
              <a:rPr lang="en-US" dirty="0"/>
              <a:t>Lecture 16 </a:t>
            </a:r>
            <a:r>
              <a:rPr lang="mr-IN" dirty="0"/>
              <a:t>–</a:t>
            </a:r>
            <a:r>
              <a:rPr lang="en-US" dirty="0"/>
              <a:t> </a:t>
            </a:r>
            <a:br>
              <a:rPr lang="en-US" dirty="0"/>
            </a:br>
            <a:r>
              <a:rPr lang="en-US" dirty="0"/>
              <a:t>Little, Medium, &amp; Big Data</a:t>
            </a:r>
          </a:p>
        </p:txBody>
      </p:sp>
      <p:sp>
        <p:nvSpPr>
          <p:cNvPr id="3" name="Subtitle 2"/>
          <p:cNvSpPr>
            <a:spLocks noGrp="1"/>
          </p:cNvSpPr>
          <p:nvPr>
            <p:ph type="subTitle" idx="1"/>
          </p:nvPr>
        </p:nvSpPr>
        <p:spPr>
          <a:xfrm>
            <a:off x="1524000" y="4602995"/>
            <a:ext cx="9144000" cy="1135251"/>
          </a:xfrm>
        </p:spPr>
        <p:txBody>
          <a:bodyPr>
            <a:normAutofit/>
          </a:bodyPr>
          <a:lstStyle/>
          <a:p>
            <a:r>
              <a:rPr lang="en-US" sz="2800" dirty="0"/>
              <a:t>Steve </a:t>
            </a:r>
            <a:r>
              <a:rPr lang="en-US" sz="2800" dirty="0" err="1"/>
              <a:t>Tarzia</a:t>
            </a:r>
            <a:endParaRPr lang="en-US" sz="2800" dirty="0"/>
          </a:p>
          <a:p>
            <a:r>
              <a:rPr lang="en-US" sz="2800" dirty="0"/>
              <a:t>Spring 2019</a:t>
            </a:r>
          </a:p>
        </p:txBody>
      </p:sp>
      <p:pic>
        <p:nvPicPr>
          <p:cNvPr id="4" name="Picture 3">
            <a:extLst>
              <a:ext uri="{FF2B5EF4-FFF2-40B4-BE49-F238E27FC236}">
                <a16:creationId xmlns:a16="http://schemas.microsoft.com/office/drawing/2014/main" id="{E2AB6787-FCB0-5842-A687-ACCD07794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30" y="6024402"/>
            <a:ext cx="2895814" cy="364703"/>
          </a:xfrm>
          <a:prstGeom prst="rect">
            <a:avLst/>
          </a:prstGeom>
        </p:spPr>
      </p:pic>
    </p:spTree>
    <p:extLst>
      <p:ext uri="{BB962C8B-B14F-4D97-AF65-F5344CB8AC3E}">
        <p14:creationId xmlns:p14="http://schemas.microsoft.com/office/powerpoint/2010/main" val="157487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Table mechanics</a:t>
            </a:r>
          </a:p>
        </p:txBody>
      </p:sp>
      <p:sp>
        <p:nvSpPr>
          <p:cNvPr id="3" name="Content Placeholder 2"/>
          <p:cNvSpPr>
            <a:spLocks noGrp="1"/>
          </p:cNvSpPr>
          <p:nvPr>
            <p:ph idx="1"/>
          </p:nvPr>
        </p:nvSpPr>
        <p:spPr/>
        <p:txBody>
          <a:bodyPr>
            <a:normAutofit/>
          </a:bodyPr>
          <a:lstStyle/>
          <a:p>
            <a:r>
              <a:rPr lang="en-US" b="1" i="1" dirty="0">
                <a:solidFill>
                  <a:schemeClr val="accent6"/>
                </a:solidFill>
              </a:rPr>
              <a:t>Hash the key </a:t>
            </a:r>
            <a:r>
              <a:rPr lang="en-US" dirty="0"/>
              <a:t>to determine the address where the value is stored</a:t>
            </a:r>
          </a:p>
          <a:p>
            <a:endParaRPr lang="en-US" dirty="0"/>
          </a:p>
          <a:p>
            <a:endParaRPr lang="en-US" dirty="0"/>
          </a:p>
          <a:p>
            <a:endParaRPr lang="en-US" dirty="0"/>
          </a:p>
          <a:p>
            <a:endParaRPr lang="en-US" dirty="0"/>
          </a:p>
          <a:p>
            <a:endParaRPr lang="en-US" dirty="0"/>
          </a:p>
          <a:p>
            <a:endParaRPr lang="en-US" dirty="0"/>
          </a:p>
          <a:p>
            <a:endParaRPr lang="en-US" dirty="0"/>
          </a:p>
          <a:p>
            <a:r>
              <a:rPr lang="en-US" dirty="0"/>
              <a:t>If the address is already filled, then use the next open slot</a:t>
            </a:r>
          </a:p>
          <a:p>
            <a:pPr lvl="1"/>
            <a:r>
              <a:rPr lang="en-US" dirty="0"/>
              <a:t>This is called a </a:t>
            </a:r>
            <a:r>
              <a:rPr lang="en-US" i="1" dirty="0"/>
              <a:t>collision</a:t>
            </a:r>
            <a:r>
              <a:rPr lang="en-US" dirty="0"/>
              <a:t> and there are other strategies besides “linear probing”</a:t>
            </a:r>
          </a:p>
        </p:txBody>
      </p:sp>
      <p:pic>
        <p:nvPicPr>
          <p:cNvPr id="4" name="Picture 3"/>
          <p:cNvPicPr>
            <a:picLocks noChangeAspect="1"/>
          </p:cNvPicPr>
          <p:nvPr/>
        </p:nvPicPr>
        <p:blipFill>
          <a:blip r:embed="rId2"/>
          <a:stretch>
            <a:fillRect/>
          </a:stretch>
        </p:blipFill>
        <p:spPr>
          <a:xfrm>
            <a:off x="3654116" y="1797097"/>
            <a:ext cx="4883767" cy="3620723"/>
          </a:xfrm>
          <a:prstGeom prst="rect">
            <a:avLst/>
          </a:prstGeom>
        </p:spPr>
      </p:pic>
    </p:spTree>
    <p:extLst>
      <p:ext uri="{BB962C8B-B14F-4D97-AF65-F5344CB8AC3E}">
        <p14:creationId xmlns:p14="http://schemas.microsoft.com/office/powerpoint/2010/main" val="230684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Indexes in SQL databases</a:t>
            </a:r>
          </a:p>
        </p:txBody>
      </p:sp>
      <p:sp>
        <p:nvSpPr>
          <p:cNvPr id="3" name="Content Placeholder 2"/>
          <p:cNvSpPr>
            <a:spLocks noGrp="1"/>
          </p:cNvSpPr>
          <p:nvPr>
            <p:ph idx="1"/>
          </p:nvPr>
        </p:nvSpPr>
        <p:spPr/>
        <p:txBody>
          <a:bodyPr/>
          <a:lstStyle/>
          <a:p>
            <a:r>
              <a:rPr lang="en-US" dirty="0"/>
              <a:t>A hash table is an alternative to a binary search tree</a:t>
            </a:r>
          </a:p>
          <a:p>
            <a:pPr lvl="1"/>
            <a:r>
              <a:rPr lang="en-US" dirty="0"/>
              <a:t>It lets you find the data in one step!</a:t>
            </a:r>
          </a:p>
          <a:p>
            <a:pPr lvl="1"/>
            <a:r>
              <a:rPr lang="en-US" dirty="0"/>
              <a:t>However, it does not support range queries.</a:t>
            </a:r>
          </a:p>
          <a:p>
            <a:pPr lvl="2"/>
            <a:r>
              <a:rPr lang="en-US" dirty="0"/>
              <a:t>Data is randomly scattered</a:t>
            </a:r>
          </a:p>
          <a:p>
            <a:endParaRPr lang="en-US" dirty="0"/>
          </a:p>
        </p:txBody>
      </p:sp>
      <p:sp>
        <p:nvSpPr>
          <p:cNvPr id="6" name="TextBox 5"/>
          <p:cNvSpPr txBox="1"/>
          <p:nvPr/>
        </p:nvSpPr>
        <p:spPr>
          <a:xfrm>
            <a:off x="1839947" y="3244334"/>
            <a:ext cx="3048000" cy="369332"/>
          </a:xfrm>
          <a:prstGeom prst="rect">
            <a:avLst/>
          </a:prstGeom>
          <a:noFill/>
        </p:spPr>
        <p:txBody>
          <a:bodyPr wrap="square" rtlCol="0">
            <a:spAutoFit/>
          </a:bodyPr>
          <a:lstStyle/>
          <a:p>
            <a:pPr algn="ctr"/>
            <a:r>
              <a:rPr lang="en-US" i="1" dirty="0"/>
              <a:t>Tree-based table index</a:t>
            </a:r>
          </a:p>
        </p:txBody>
      </p:sp>
      <p:sp>
        <p:nvSpPr>
          <p:cNvPr id="7" name="TextBox 6"/>
          <p:cNvSpPr txBox="1"/>
          <p:nvPr/>
        </p:nvSpPr>
        <p:spPr>
          <a:xfrm>
            <a:off x="8362486" y="3244334"/>
            <a:ext cx="3048000" cy="369332"/>
          </a:xfrm>
          <a:prstGeom prst="rect">
            <a:avLst/>
          </a:prstGeom>
          <a:noFill/>
        </p:spPr>
        <p:txBody>
          <a:bodyPr wrap="square" rtlCol="0">
            <a:spAutoFit/>
          </a:bodyPr>
          <a:lstStyle/>
          <a:p>
            <a:pPr algn="ctr"/>
            <a:r>
              <a:rPr lang="en-US" i="1" dirty="0"/>
              <a:t>Hash-based table index</a:t>
            </a:r>
          </a:p>
        </p:txBody>
      </p:sp>
      <p:pic>
        <p:nvPicPr>
          <p:cNvPr id="8" name="Content Placeholder 3">
            <a:extLst>
              <a:ext uri="{FF2B5EF4-FFF2-40B4-BE49-F238E27FC236}">
                <a16:creationId xmlns:a16="http://schemas.microsoft.com/office/drawing/2014/main" id="{A002115D-3BD4-4C46-ACC1-319AE076EB5B}"/>
              </a:ext>
            </a:extLst>
          </p:cNvPr>
          <p:cNvPicPr>
            <a:picLocks noChangeAspect="1"/>
          </p:cNvPicPr>
          <p:nvPr/>
        </p:nvPicPr>
        <p:blipFill>
          <a:blip r:embed="rId2"/>
          <a:stretch>
            <a:fillRect/>
          </a:stretch>
        </p:blipFill>
        <p:spPr>
          <a:xfrm>
            <a:off x="150745" y="3728674"/>
            <a:ext cx="6426404" cy="2898081"/>
          </a:xfrm>
          <a:prstGeom prst="rect">
            <a:avLst/>
          </a:prstGeom>
        </p:spPr>
      </p:pic>
      <p:pic>
        <p:nvPicPr>
          <p:cNvPr id="9" name="Picture 8">
            <a:extLst>
              <a:ext uri="{FF2B5EF4-FFF2-40B4-BE49-F238E27FC236}">
                <a16:creationId xmlns:a16="http://schemas.microsoft.com/office/drawing/2014/main" id="{D761BAA9-BA0D-7848-9ACD-A6D598EBB6D8}"/>
              </a:ext>
            </a:extLst>
          </p:cNvPr>
          <p:cNvPicPr>
            <a:picLocks noChangeAspect="1"/>
          </p:cNvPicPr>
          <p:nvPr/>
        </p:nvPicPr>
        <p:blipFill>
          <a:blip r:embed="rId3"/>
          <a:stretch>
            <a:fillRect/>
          </a:stretch>
        </p:blipFill>
        <p:spPr>
          <a:xfrm>
            <a:off x="7931966" y="3804936"/>
            <a:ext cx="3909040" cy="2898081"/>
          </a:xfrm>
          <a:prstGeom prst="rect">
            <a:avLst/>
          </a:prstGeom>
        </p:spPr>
      </p:pic>
    </p:spTree>
    <p:extLst>
      <p:ext uri="{BB962C8B-B14F-4D97-AF65-F5344CB8AC3E}">
        <p14:creationId xmlns:p14="http://schemas.microsoft.com/office/powerpoint/2010/main" val="374778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Distributed</a:t>
            </a:r>
            <a:r>
              <a:rPr lang="en-US" dirty="0">
                <a:solidFill>
                  <a:srgbClr val="FFFFFF"/>
                </a:solidFill>
              </a:rPr>
              <a:t> </a:t>
            </a:r>
            <a:r>
              <a:rPr lang="en-US" dirty="0"/>
              <a:t>Hash Table</a:t>
            </a:r>
          </a:p>
        </p:txBody>
      </p:sp>
      <p:sp>
        <p:nvSpPr>
          <p:cNvPr id="3" name="Content Placeholder 2"/>
          <p:cNvSpPr>
            <a:spLocks noGrp="1"/>
          </p:cNvSpPr>
          <p:nvPr>
            <p:ph idx="1"/>
          </p:nvPr>
        </p:nvSpPr>
        <p:spPr/>
        <p:txBody>
          <a:bodyPr/>
          <a:lstStyle/>
          <a:p>
            <a:r>
              <a:rPr lang="en-US" dirty="0"/>
              <a:t>Each cluster node is responsible for a range of hash values</a:t>
            </a:r>
          </a:p>
          <a:p>
            <a:r>
              <a:rPr lang="en-US" dirty="0"/>
              <a:t>Client software can computer the key hash to determine which node to query for the data: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488" y="3625572"/>
            <a:ext cx="710924" cy="8740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488" y="4691038"/>
            <a:ext cx="710924" cy="87408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488" y="5739920"/>
            <a:ext cx="710924" cy="874086"/>
          </a:xfrm>
          <a:prstGeom prst="rect">
            <a:avLst/>
          </a:prstGeom>
        </p:spPr>
      </p:pic>
      <p:sp>
        <p:nvSpPr>
          <p:cNvPr id="8" name="TextBox 7"/>
          <p:cNvSpPr txBox="1"/>
          <p:nvPr/>
        </p:nvSpPr>
        <p:spPr>
          <a:xfrm>
            <a:off x="7215998" y="3877949"/>
            <a:ext cx="3386667" cy="369332"/>
          </a:xfrm>
          <a:prstGeom prst="rect">
            <a:avLst/>
          </a:prstGeom>
          <a:noFill/>
        </p:spPr>
        <p:txBody>
          <a:bodyPr wrap="square" rtlCol="0">
            <a:spAutoFit/>
          </a:bodyPr>
          <a:lstStyle/>
          <a:p>
            <a:r>
              <a:rPr lang="en-US" dirty="0"/>
              <a:t>Node </a:t>
            </a:r>
            <a:r>
              <a:rPr lang="en-US"/>
              <a:t>1 stores hash values 000-332</a:t>
            </a:r>
            <a:endParaRPr lang="en-US" dirty="0"/>
          </a:p>
        </p:txBody>
      </p:sp>
      <p:sp>
        <p:nvSpPr>
          <p:cNvPr id="9" name="TextBox 8"/>
          <p:cNvSpPr txBox="1"/>
          <p:nvPr/>
        </p:nvSpPr>
        <p:spPr>
          <a:xfrm>
            <a:off x="7215999" y="6026152"/>
            <a:ext cx="3386666" cy="369332"/>
          </a:xfrm>
          <a:prstGeom prst="rect">
            <a:avLst/>
          </a:prstGeom>
          <a:noFill/>
        </p:spPr>
        <p:txBody>
          <a:bodyPr wrap="square" rtlCol="0">
            <a:spAutoFit/>
          </a:bodyPr>
          <a:lstStyle/>
          <a:p>
            <a:r>
              <a:rPr lang="en-US"/>
              <a:t>Node 3 stores hash values 666-999</a:t>
            </a:r>
            <a:endParaRPr lang="en-US" dirty="0"/>
          </a:p>
        </p:txBody>
      </p:sp>
      <p:sp>
        <p:nvSpPr>
          <p:cNvPr id="10" name="TextBox 9"/>
          <p:cNvSpPr txBox="1"/>
          <p:nvPr/>
        </p:nvSpPr>
        <p:spPr>
          <a:xfrm>
            <a:off x="7215998" y="4967109"/>
            <a:ext cx="3386667" cy="369332"/>
          </a:xfrm>
          <a:prstGeom prst="rect">
            <a:avLst/>
          </a:prstGeom>
          <a:noFill/>
        </p:spPr>
        <p:txBody>
          <a:bodyPr wrap="square" rtlCol="0">
            <a:spAutoFit/>
          </a:bodyPr>
          <a:lstStyle/>
          <a:p>
            <a:r>
              <a:rPr lang="en-US"/>
              <a:t>Node 2 stores hash values 333-665</a:t>
            </a:r>
            <a:endParaRPr lang="en-US" dirty="0"/>
          </a:p>
        </p:txBody>
      </p:sp>
      <p:pic>
        <p:nvPicPr>
          <p:cNvPr id="11" name="Picture 10">
            <a:extLst>
              <a:ext uri="{FF2B5EF4-FFF2-40B4-BE49-F238E27FC236}">
                <a16:creationId xmlns:a16="http://schemas.microsoft.com/office/drawing/2014/main" id="{CE6CB736-5779-CC4A-A76C-0FD91E371756}"/>
              </a:ext>
            </a:extLst>
          </p:cNvPr>
          <p:cNvPicPr>
            <a:picLocks noChangeAspect="1"/>
          </p:cNvPicPr>
          <p:nvPr/>
        </p:nvPicPr>
        <p:blipFill>
          <a:blip r:embed="rId4"/>
          <a:stretch>
            <a:fillRect/>
          </a:stretch>
        </p:blipFill>
        <p:spPr>
          <a:xfrm>
            <a:off x="1688718" y="3486957"/>
            <a:ext cx="4175917" cy="3095938"/>
          </a:xfrm>
          <a:prstGeom prst="rect">
            <a:avLst/>
          </a:prstGeom>
        </p:spPr>
      </p:pic>
    </p:spTree>
    <p:extLst>
      <p:ext uri="{BB962C8B-B14F-4D97-AF65-F5344CB8AC3E}">
        <p14:creationId xmlns:p14="http://schemas.microsoft.com/office/powerpoint/2010/main" val="207109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NoSQL databases</a:t>
            </a:r>
          </a:p>
        </p:txBody>
      </p:sp>
      <p:sp>
        <p:nvSpPr>
          <p:cNvPr id="3" name="Content Placeholder 2"/>
          <p:cNvSpPr>
            <a:spLocks noGrp="1"/>
          </p:cNvSpPr>
          <p:nvPr>
            <p:ph idx="1"/>
          </p:nvPr>
        </p:nvSpPr>
        <p:spPr/>
        <p:txBody>
          <a:bodyPr>
            <a:normAutofit/>
          </a:bodyPr>
          <a:lstStyle/>
          <a:p>
            <a:r>
              <a:rPr lang="en-US" dirty="0"/>
              <a:t>NoSQL databases are distributed key-value stores</a:t>
            </a:r>
          </a:p>
          <a:p>
            <a:r>
              <a:rPr lang="en-US" dirty="0"/>
              <a:t>Like one big table with just a primary key</a:t>
            </a:r>
          </a:p>
          <a:p>
            <a:r>
              <a:rPr lang="en-US" dirty="0"/>
              <a:t>They have a map/dictionary interface, do not support SQL queries.</a:t>
            </a:r>
          </a:p>
          <a:p>
            <a:pPr lvl="1"/>
            <a:r>
              <a:rPr lang="en-US" dirty="0"/>
              <a:t>You can only:</a:t>
            </a:r>
          </a:p>
          <a:p>
            <a:pPr lvl="2"/>
            <a:r>
              <a:rPr lang="en-US" b="1" i="1" dirty="0">
                <a:solidFill>
                  <a:schemeClr val="accent6"/>
                </a:solidFill>
              </a:rPr>
              <a:t>get</a:t>
            </a:r>
            <a:r>
              <a:rPr lang="en-US" dirty="0"/>
              <a:t> a value for a key.</a:t>
            </a:r>
          </a:p>
          <a:p>
            <a:pPr lvl="2"/>
            <a:r>
              <a:rPr lang="en-US" b="1" i="1" dirty="0">
                <a:solidFill>
                  <a:schemeClr val="accent6"/>
                </a:solidFill>
              </a:rPr>
              <a:t>put</a:t>
            </a:r>
            <a:r>
              <a:rPr lang="en-US" dirty="0"/>
              <a:t> a value for a key.</a:t>
            </a:r>
          </a:p>
          <a:p>
            <a:pPr lvl="1"/>
            <a:r>
              <a:rPr lang="en-US" dirty="0"/>
              <a:t>Each operation only affects the node(s) storing that key</a:t>
            </a:r>
          </a:p>
          <a:p>
            <a:pPr lvl="2"/>
            <a:r>
              <a:rPr lang="en-US" dirty="0"/>
              <a:t>Very </a:t>
            </a:r>
            <a:r>
              <a:rPr lang="en-US" b="1" dirty="0"/>
              <a:t>scalable</a:t>
            </a:r>
            <a:r>
              <a:rPr lang="en-US" dirty="0"/>
              <a:t>! (can grow large without slowing down)</a:t>
            </a:r>
          </a:p>
          <a:p>
            <a:r>
              <a:rPr lang="en-US" dirty="0"/>
              <a:t>If we wanted to support full SQL, </a:t>
            </a:r>
            <a:r>
              <a:rPr lang="en-US" dirty="0">
                <a:cs typeface="Courier New" panose="02070309020205020404" pitchFamily="49" charset="0"/>
              </a:rPr>
              <a:t>JOINs</a:t>
            </a:r>
            <a:r>
              <a:rPr lang="en-US" dirty="0"/>
              <a:t> would have to pull data from many nodes in the cluster and performance would be slow.</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1820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1FFF-247A-B940-A11D-0AA651938C43}"/>
              </a:ext>
            </a:extLst>
          </p:cNvPr>
          <p:cNvSpPr>
            <a:spLocks noGrp="1"/>
          </p:cNvSpPr>
          <p:nvPr>
            <p:ph type="title"/>
          </p:nvPr>
        </p:nvSpPr>
        <p:spPr/>
        <p:txBody>
          <a:bodyPr/>
          <a:lstStyle/>
          <a:p>
            <a:r>
              <a:rPr lang="en-US" dirty="0"/>
              <a:t>Scalable analysis with a NoSQL database</a:t>
            </a:r>
          </a:p>
        </p:txBody>
      </p:sp>
      <p:pic>
        <p:nvPicPr>
          <p:cNvPr id="5" name="Content Placeholder 4">
            <a:extLst>
              <a:ext uri="{FF2B5EF4-FFF2-40B4-BE49-F238E27FC236}">
                <a16:creationId xmlns:a16="http://schemas.microsoft.com/office/drawing/2014/main" id="{66CA2E9C-87B7-3740-B4B1-F73E4501DF6C}"/>
              </a:ext>
            </a:extLst>
          </p:cNvPr>
          <p:cNvPicPr>
            <a:picLocks noGrp="1" noChangeAspect="1"/>
          </p:cNvPicPr>
          <p:nvPr>
            <p:ph sz="half" idx="1"/>
          </p:nvPr>
        </p:nvPicPr>
        <p:blipFill>
          <a:blip r:embed="rId2"/>
          <a:stretch>
            <a:fillRect/>
          </a:stretch>
        </p:blipFill>
        <p:spPr>
          <a:xfrm>
            <a:off x="665992" y="1084263"/>
            <a:ext cx="4951340" cy="5626100"/>
          </a:xfrm>
        </p:spPr>
      </p:pic>
      <p:sp>
        <p:nvSpPr>
          <p:cNvPr id="6" name="Content Placeholder 5">
            <a:extLst>
              <a:ext uri="{FF2B5EF4-FFF2-40B4-BE49-F238E27FC236}">
                <a16:creationId xmlns:a16="http://schemas.microsoft.com/office/drawing/2014/main" id="{E73F02B8-424A-5C4B-BAA0-72C18F095E89}"/>
              </a:ext>
            </a:extLst>
          </p:cNvPr>
          <p:cNvSpPr>
            <a:spLocks noGrp="1"/>
          </p:cNvSpPr>
          <p:nvPr>
            <p:ph sz="half" idx="2"/>
          </p:nvPr>
        </p:nvSpPr>
        <p:spPr/>
        <p:txBody>
          <a:bodyPr anchor="ctr">
            <a:normAutofit lnSpcReduction="10000"/>
          </a:bodyPr>
          <a:lstStyle/>
          <a:p>
            <a:r>
              <a:rPr lang="en-US" dirty="0"/>
              <a:t>A distributed database can handle many concurrent queries.</a:t>
            </a:r>
          </a:p>
          <a:p>
            <a:r>
              <a:rPr lang="en-US" dirty="0"/>
              <a:t>A single analysis can be broken into multiple “workers” that run on different CPU cores or computers.</a:t>
            </a:r>
          </a:p>
          <a:p>
            <a:endParaRPr lang="en-US" dirty="0"/>
          </a:p>
          <a:p>
            <a:r>
              <a:rPr lang="en-US" dirty="0"/>
              <a:t>Similarly, a high-scale website or app can be built on top of a NoSQL database, with many frontend webservers/apps fetching and storing data at once.</a:t>
            </a:r>
          </a:p>
        </p:txBody>
      </p:sp>
    </p:spTree>
    <p:extLst>
      <p:ext uri="{BB962C8B-B14F-4D97-AF65-F5344CB8AC3E}">
        <p14:creationId xmlns:p14="http://schemas.microsoft.com/office/powerpoint/2010/main" val="2447599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NoSQL fault tolerance</a:t>
            </a:r>
          </a:p>
        </p:txBody>
      </p:sp>
      <p:sp>
        <p:nvSpPr>
          <p:cNvPr id="3" name="Content Placeholder 2"/>
          <p:cNvSpPr>
            <a:spLocks noGrp="1"/>
          </p:cNvSpPr>
          <p:nvPr>
            <p:ph idx="1"/>
          </p:nvPr>
        </p:nvSpPr>
        <p:spPr/>
        <p:txBody>
          <a:bodyPr>
            <a:normAutofit fontScale="92500" lnSpcReduction="10000"/>
          </a:bodyPr>
          <a:lstStyle/>
          <a:p>
            <a:r>
              <a:rPr lang="en-US" dirty="0"/>
              <a:t>Because there can be hundreds of nodes, NoSQL databases are designed to tolerate node failure.  (Failures are more likely in a larger population.)</a:t>
            </a:r>
          </a:p>
          <a:p>
            <a:r>
              <a:rPr lang="en-US" dirty="0"/>
              <a:t>Each key-value pair must be stored on multiple nodes</a:t>
            </a:r>
          </a:p>
          <a:p>
            <a:r>
              <a:rPr lang="en-US" dirty="0"/>
              <a:t>However, data replication introduces </a:t>
            </a:r>
            <a:r>
              <a:rPr lang="en-US" b="1" i="1" dirty="0"/>
              <a:t>consistency</a:t>
            </a:r>
            <a:r>
              <a:rPr lang="en-US" dirty="0"/>
              <a:t> problems</a:t>
            </a:r>
          </a:p>
          <a:p>
            <a:pPr lvl="1"/>
            <a:r>
              <a:rPr lang="en-US" dirty="0"/>
              <a:t>If two nodes report different values, then which do we use?</a:t>
            </a:r>
          </a:p>
          <a:p>
            <a:r>
              <a:rPr lang="en-US" dirty="0"/>
              <a:t>Common solution is to hash each key-value pair to three nodes</a:t>
            </a:r>
          </a:p>
          <a:p>
            <a:pPr lvl="1"/>
            <a:r>
              <a:rPr lang="en-US" dirty="0"/>
              <a:t>Use the “majority opinion” when reading.</a:t>
            </a:r>
          </a:p>
          <a:p>
            <a:pPr lvl="1"/>
            <a:r>
              <a:rPr lang="en-US" dirty="0"/>
              <a:t>Consider a write as successful if at least two nodes succeed at storing it.</a:t>
            </a:r>
          </a:p>
          <a:p>
            <a:r>
              <a:rPr lang="en-US" dirty="0"/>
              <a:t>NoSQL database clusters are redundant at the software level</a:t>
            </a:r>
          </a:p>
          <a:p>
            <a:pPr lvl="1"/>
            <a:r>
              <a:rPr lang="en-US" dirty="0"/>
              <a:t>Can use inexpensive, unreliable servers because system tolerates node deaths.</a:t>
            </a:r>
          </a:p>
          <a:p>
            <a:r>
              <a:rPr lang="en-US" dirty="0"/>
              <a:t>SQL database servers are redundant at the hardware level.</a:t>
            </a:r>
          </a:p>
          <a:p>
            <a:pPr lvl="1"/>
            <a:r>
              <a:rPr lang="en-US" dirty="0"/>
              <a:t>Use an expensive server: redundant power supplies, fans, disks, battery backup, etc.</a:t>
            </a:r>
          </a:p>
        </p:txBody>
      </p:sp>
    </p:spTree>
    <p:extLst>
      <p:ext uri="{BB962C8B-B14F-4D97-AF65-F5344CB8AC3E}">
        <p14:creationId xmlns:p14="http://schemas.microsoft.com/office/powerpoint/2010/main" val="3554427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D25E-A133-0E40-9945-2057A5402AAE}"/>
              </a:ext>
            </a:extLst>
          </p:cNvPr>
          <p:cNvSpPr>
            <a:spLocks noGrp="1"/>
          </p:cNvSpPr>
          <p:nvPr>
            <p:ph type="title"/>
          </p:nvPr>
        </p:nvSpPr>
        <p:spPr/>
        <p:txBody>
          <a:bodyPr/>
          <a:lstStyle/>
          <a:p>
            <a:r>
              <a:rPr lang="en-US" dirty="0"/>
              <a:t>Variety of data processing tools</a:t>
            </a:r>
          </a:p>
        </p:txBody>
      </p:sp>
      <p:sp>
        <p:nvSpPr>
          <p:cNvPr id="3" name="Content Placeholder 2">
            <a:extLst>
              <a:ext uri="{FF2B5EF4-FFF2-40B4-BE49-F238E27FC236}">
                <a16:creationId xmlns:a16="http://schemas.microsoft.com/office/drawing/2014/main" id="{B514372E-9AF7-6F48-91C6-2A721BFCED71}"/>
              </a:ext>
            </a:extLst>
          </p:cNvPr>
          <p:cNvSpPr>
            <a:spLocks noGrp="1"/>
          </p:cNvSpPr>
          <p:nvPr>
            <p:ph idx="1"/>
          </p:nvPr>
        </p:nvSpPr>
        <p:spPr/>
        <p:txBody>
          <a:bodyPr/>
          <a:lstStyle/>
          <a:p>
            <a:pPr marL="0" indent="0">
              <a:buNone/>
            </a:pPr>
            <a:r>
              <a:rPr lang="en-US" dirty="0"/>
              <a:t>Data processing tasks vary, so a variety of tools exist to handle different:</a:t>
            </a:r>
          </a:p>
          <a:p>
            <a:r>
              <a:rPr lang="en-US" dirty="0"/>
              <a:t>Data size</a:t>
            </a:r>
          </a:p>
          <a:p>
            <a:r>
              <a:rPr lang="en-US" dirty="0"/>
              <a:t>Data persistence (the need to reuse data)</a:t>
            </a:r>
          </a:p>
          <a:p>
            <a:r>
              <a:rPr lang="en-US" dirty="0"/>
              <a:t>Structured/unstructured data.</a:t>
            </a:r>
          </a:p>
          <a:p>
            <a:r>
              <a:rPr lang="en-US" dirty="0"/>
              <a:t>Numerical/textual/file data</a:t>
            </a:r>
          </a:p>
          <a:p>
            <a:r>
              <a:rPr lang="en-US" dirty="0"/>
              <a:t>Types of calculations to be done.</a:t>
            </a:r>
          </a:p>
          <a:p>
            <a:endParaRPr lang="en-US" dirty="0"/>
          </a:p>
        </p:txBody>
      </p:sp>
    </p:spTree>
    <p:extLst>
      <p:ext uri="{BB962C8B-B14F-4D97-AF65-F5344CB8AC3E}">
        <p14:creationId xmlns:p14="http://schemas.microsoft.com/office/powerpoint/2010/main" val="2645773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A2E6-BB24-F147-805D-9A438A9DF145}"/>
              </a:ext>
            </a:extLst>
          </p:cNvPr>
          <p:cNvSpPr>
            <a:spLocks noGrp="1"/>
          </p:cNvSpPr>
          <p:nvPr>
            <p:ph type="title"/>
          </p:nvPr>
        </p:nvSpPr>
        <p:spPr/>
        <p:txBody>
          <a:bodyPr/>
          <a:lstStyle/>
          <a:p>
            <a:r>
              <a:rPr lang="en-US" dirty="0"/>
              <a:t>Data Size</a:t>
            </a:r>
          </a:p>
        </p:txBody>
      </p:sp>
      <p:sp>
        <p:nvSpPr>
          <p:cNvPr id="3" name="Content Placeholder 2">
            <a:extLst>
              <a:ext uri="{FF2B5EF4-FFF2-40B4-BE49-F238E27FC236}">
                <a16:creationId xmlns:a16="http://schemas.microsoft.com/office/drawing/2014/main" id="{43F08475-52E3-3741-A507-47B804A0D380}"/>
              </a:ext>
            </a:extLst>
          </p:cNvPr>
          <p:cNvSpPr>
            <a:spLocks noGrp="1"/>
          </p:cNvSpPr>
          <p:nvPr>
            <p:ph idx="1"/>
          </p:nvPr>
        </p:nvSpPr>
        <p:spPr>
          <a:xfrm>
            <a:off x="263471" y="1146875"/>
            <a:ext cx="6219391" cy="5594888"/>
          </a:xfrm>
        </p:spPr>
        <p:txBody>
          <a:bodyPr>
            <a:normAutofit/>
          </a:bodyPr>
          <a:lstStyle/>
          <a:p>
            <a:r>
              <a:rPr lang="en-US" b="1" dirty="0"/>
              <a:t>Little</a:t>
            </a:r>
            <a:r>
              <a:rPr lang="en-US" dirty="0"/>
              <a:t> data – can fit in a computer’s memory (RAM)</a:t>
            </a:r>
          </a:p>
          <a:p>
            <a:pPr lvl="1"/>
            <a:r>
              <a:rPr lang="en-US" dirty="0"/>
              <a:t>Up to a few </a:t>
            </a:r>
            <a:r>
              <a:rPr lang="en-US" b="1" dirty="0"/>
              <a:t>giga</a:t>
            </a:r>
            <a:r>
              <a:rPr lang="en-US" dirty="0"/>
              <a:t>bytes (billion bytes)</a:t>
            </a:r>
          </a:p>
          <a:p>
            <a:r>
              <a:rPr lang="en-US" b="1" dirty="0"/>
              <a:t>Medium</a:t>
            </a:r>
            <a:r>
              <a:rPr lang="en-US" dirty="0"/>
              <a:t> data – can fit in one computer’s filesystem (disks).</a:t>
            </a:r>
          </a:p>
          <a:p>
            <a:pPr lvl="1"/>
            <a:r>
              <a:rPr lang="en-US" dirty="0"/>
              <a:t>Up to a few </a:t>
            </a:r>
            <a:r>
              <a:rPr lang="en-US" b="1" dirty="0"/>
              <a:t>tera</a:t>
            </a:r>
            <a:r>
              <a:rPr lang="en-US" dirty="0"/>
              <a:t>bytes (trillion bytes)</a:t>
            </a:r>
          </a:p>
          <a:p>
            <a:r>
              <a:rPr lang="en-US" b="1" dirty="0"/>
              <a:t>Big</a:t>
            </a:r>
            <a:r>
              <a:rPr lang="en-US" dirty="0"/>
              <a:t> data – cannot be stored or processed on one computer.</a:t>
            </a:r>
          </a:p>
          <a:p>
            <a:pPr lvl="1"/>
            <a:r>
              <a:rPr lang="en-US" dirty="0"/>
              <a:t>10s of terabytes, petabytes (10</a:t>
            </a:r>
            <a:r>
              <a:rPr lang="en-US" baseline="30000" dirty="0"/>
              <a:t>15</a:t>
            </a:r>
            <a:r>
              <a:rPr lang="en-US" dirty="0"/>
              <a:t>), even exabytes (10</a:t>
            </a:r>
            <a:r>
              <a:rPr lang="en-US" baseline="30000" dirty="0"/>
              <a:t>18</a:t>
            </a:r>
            <a:r>
              <a:rPr lang="en-US" dirty="0"/>
              <a:t>)!</a:t>
            </a:r>
          </a:p>
        </p:txBody>
      </p:sp>
      <p:pic>
        <p:nvPicPr>
          <p:cNvPr id="5" name="Picture 4">
            <a:extLst>
              <a:ext uri="{FF2B5EF4-FFF2-40B4-BE49-F238E27FC236}">
                <a16:creationId xmlns:a16="http://schemas.microsoft.com/office/drawing/2014/main" id="{AACE5E8A-C274-DD44-BA5A-2E8C6CBE2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329" y="2708028"/>
            <a:ext cx="1465700" cy="990104"/>
          </a:xfrm>
          <a:prstGeom prst="rect">
            <a:avLst/>
          </a:prstGeom>
        </p:spPr>
      </p:pic>
      <p:sp>
        <p:nvSpPr>
          <p:cNvPr id="7" name="Rounded Rectangle 6">
            <a:extLst>
              <a:ext uri="{FF2B5EF4-FFF2-40B4-BE49-F238E27FC236}">
                <a16:creationId xmlns:a16="http://schemas.microsoft.com/office/drawing/2014/main" id="{97BDB26F-F4C0-F440-A3C9-93B7D5FE8779}"/>
              </a:ext>
            </a:extLst>
          </p:cNvPr>
          <p:cNvSpPr/>
          <p:nvPr/>
        </p:nvSpPr>
        <p:spPr>
          <a:xfrm>
            <a:off x="7209692" y="1179062"/>
            <a:ext cx="4693005" cy="1130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52F791-87E3-F34D-8CC1-3113CDAB9B04}"/>
              </a:ext>
            </a:extLst>
          </p:cNvPr>
          <p:cNvSpPr txBox="1"/>
          <p:nvPr/>
        </p:nvSpPr>
        <p:spPr>
          <a:xfrm>
            <a:off x="9011070" y="1287551"/>
            <a:ext cx="2770621" cy="923330"/>
          </a:xfrm>
          <a:prstGeom prst="rect">
            <a:avLst/>
          </a:prstGeom>
          <a:noFill/>
        </p:spPr>
        <p:txBody>
          <a:bodyPr wrap="square" rtlCol="0">
            <a:spAutoFit/>
          </a:bodyPr>
          <a:lstStyle/>
          <a:p>
            <a:r>
              <a:rPr lang="en-US" dirty="0"/>
              <a:t>RAM capacity:</a:t>
            </a:r>
          </a:p>
          <a:p>
            <a:pPr marL="285750" indent="-285750">
              <a:buFont typeface="Arial" panose="020B0604020202020204" pitchFamily="34" charset="0"/>
              <a:buChar char="•"/>
            </a:pPr>
            <a:r>
              <a:rPr lang="en-US" dirty="0"/>
              <a:t>8 GB on a typical laptop</a:t>
            </a:r>
          </a:p>
          <a:p>
            <a:pPr marL="285750" indent="-285750">
              <a:buFont typeface="Arial" panose="020B0604020202020204" pitchFamily="34" charset="0"/>
              <a:buChar char="•"/>
            </a:pPr>
            <a:r>
              <a:rPr lang="en-US" dirty="0"/>
              <a:t>1.5 TB on a good server</a:t>
            </a:r>
          </a:p>
        </p:txBody>
      </p:sp>
      <p:sp>
        <p:nvSpPr>
          <p:cNvPr id="9" name="TextBox 8">
            <a:extLst>
              <a:ext uri="{FF2B5EF4-FFF2-40B4-BE49-F238E27FC236}">
                <a16:creationId xmlns:a16="http://schemas.microsoft.com/office/drawing/2014/main" id="{604C25C2-2DB2-4F47-BA8C-2601AD3BA0D3}"/>
              </a:ext>
            </a:extLst>
          </p:cNvPr>
          <p:cNvSpPr txBox="1"/>
          <p:nvPr/>
        </p:nvSpPr>
        <p:spPr>
          <a:xfrm>
            <a:off x="9011071" y="2640671"/>
            <a:ext cx="2891626" cy="923330"/>
          </a:xfrm>
          <a:prstGeom prst="rect">
            <a:avLst/>
          </a:prstGeom>
          <a:noFill/>
        </p:spPr>
        <p:txBody>
          <a:bodyPr wrap="square" rtlCol="0">
            <a:spAutoFit/>
          </a:bodyPr>
          <a:lstStyle/>
          <a:p>
            <a:r>
              <a:rPr lang="en-US" dirty="0"/>
              <a:t>Disk capacity:</a:t>
            </a:r>
          </a:p>
          <a:p>
            <a:pPr marL="285750" indent="-285750">
              <a:buFont typeface="Arial" panose="020B0604020202020204" pitchFamily="34" charset="0"/>
              <a:buChar char="•"/>
            </a:pPr>
            <a:r>
              <a:rPr lang="en-US" dirty="0"/>
              <a:t>256 GB on a typical laptop</a:t>
            </a:r>
          </a:p>
          <a:p>
            <a:pPr marL="285750" indent="-285750">
              <a:buFont typeface="Arial" panose="020B0604020202020204" pitchFamily="34" charset="0"/>
              <a:buChar char="•"/>
            </a:pPr>
            <a:r>
              <a:rPr lang="en-US" dirty="0"/>
              <a:t>12 TB on a good desktop</a:t>
            </a:r>
          </a:p>
        </p:txBody>
      </p:sp>
      <p:sp>
        <p:nvSpPr>
          <p:cNvPr id="13" name="Rounded Rectangle 12">
            <a:extLst>
              <a:ext uri="{FF2B5EF4-FFF2-40B4-BE49-F238E27FC236}">
                <a16:creationId xmlns:a16="http://schemas.microsoft.com/office/drawing/2014/main" id="{929D0DD9-1B58-264E-A136-B6134C470C1E}"/>
              </a:ext>
            </a:extLst>
          </p:cNvPr>
          <p:cNvSpPr/>
          <p:nvPr/>
        </p:nvSpPr>
        <p:spPr>
          <a:xfrm>
            <a:off x="7092463" y="1055076"/>
            <a:ext cx="4900246" cy="2778369"/>
          </a:xfrm>
          <a:prstGeom prst="roundRect">
            <a:avLst>
              <a:gd name="adj" fmla="val 73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3285891-C0D9-494B-8776-BA96A9E7FD2C}"/>
              </a:ext>
            </a:extLst>
          </p:cNvPr>
          <p:cNvSpPr/>
          <p:nvPr/>
        </p:nvSpPr>
        <p:spPr>
          <a:xfrm>
            <a:off x="6975231" y="926123"/>
            <a:ext cx="5122984" cy="4853353"/>
          </a:xfrm>
          <a:prstGeom prst="roundRect">
            <a:avLst>
              <a:gd name="adj" fmla="val 48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AB445FF-3EF3-6544-BA93-60C4F9BA797C}"/>
              </a:ext>
            </a:extLst>
          </p:cNvPr>
          <p:cNvSpPr txBox="1"/>
          <p:nvPr/>
        </p:nvSpPr>
        <p:spPr>
          <a:xfrm>
            <a:off x="9011070" y="4156721"/>
            <a:ext cx="2891626" cy="1477328"/>
          </a:xfrm>
          <a:prstGeom prst="rect">
            <a:avLst/>
          </a:prstGeom>
          <a:noFill/>
        </p:spPr>
        <p:txBody>
          <a:bodyPr wrap="square" rtlCol="0">
            <a:spAutoFit/>
          </a:bodyPr>
          <a:lstStyle/>
          <a:p>
            <a:r>
              <a:rPr lang="en-US" dirty="0"/>
              <a:t>Cluster capacity:</a:t>
            </a:r>
          </a:p>
          <a:p>
            <a:pPr marL="285750" indent="-285750">
              <a:buFont typeface="Arial" panose="020B0604020202020204" pitchFamily="34" charset="0"/>
              <a:buChar char="•"/>
            </a:pPr>
            <a:r>
              <a:rPr lang="en-US" dirty="0"/>
              <a:t>Up to thousands of computers can be connected.</a:t>
            </a:r>
          </a:p>
          <a:p>
            <a:pPr marL="285750" indent="-285750">
              <a:buFont typeface="Arial" panose="020B0604020202020204" pitchFamily="34" charset="0"/>
              <a:buChar char="•"/>
            </a:pPr>
            <a:r>
              <a:rPr lang="en-US" dirty="0"/>
              <a:t>Capacity is </a:t>
            </a:r>
            <a:r>
              <a:rPr lang="en-US" b="1" dirty="0"/>
              <a:t>unlimited</a:t>
            </a:r>
            <a:r>
              <a:rPr lang="en-US" dirty="0"/>
              <a:t>.</a:t>
            </a:r>
          </a:p>
        </p:txBody>
      </p:sp>
      <p:pic>
        <p:nvPicPr>
          <p:cNvPr id="16" name="Picture 15">
            <a:extLst>
              <a:ext uri="{FF2B5EF4-FFF2-40B4-BE49-F238E27FC236}">
                <a16:creationId xmlns:a16="http://schemas.microsoft.com/office/drawing/2014/main" id="{03A9CDCD-13DA-2F44-BE52-BF329E04F817}"/>
              </a:ext>
            </a:extLst>
          </p:cNvPr>
          <p:cNvPicPr>
            <a:picLocks noChangeAspect="1"/>
          </p:cNvPicPr>
          <p:nvPr/>
        </p:nvPicPr>
        <p:blipFill rotWithShape="1">
          <a:blip r:embed="rId3"/>
          <a:srcRect l="29379" r="14776"/>
          <a:stretch/>
        </p:blipFill>
        <p:spPr>
          <a:xfrm>
            <a:off x="7092463" y="4173412"/>
            <a:ext cx="1918608" cy="1477328"/>
          </a:xfrm>
          <a:prstGeom prst="rect">
            <a:avLst/>
          </a:prstGeom>
        </p:spPr>
      </p:pic>
      <p:pic>
        <p:nvPicPr>
          <p:cNvPr id="17" name="Picture 16">
            <a:extLst>
              <a:ext uri="{FF2B5EF4-FFF2-40B4-BE49-F238E27FC236}">
                <a16:creationId xmlns:a16="http://schemas.microsoft.com/office/drawing/2014/main" id="{90F52993-9326-A243-86CE-788A4189F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359" y="1224961"/>
            <a:ext cx="724583" cy="661786"/>
          </a:xfrm>
          <a:prstGeom prst="rect">
            <a:avLst/>
          </a:prstGeom>
        </p:spPr>
      </p:pic>
      <p:pic>
        <p:nvPicPr>
          <p:cNvPr id="6" name="Picture 5">
            <a:extLst>
              <a:ext uri="{FF2B5EF4-FFF2-40B4-BE49-F238E27FC236}">
                <a16:creationId xmlns:a16="http://schemas.microsoft.com/office/drawing/2014/main" id="{CE840A94-5E0B-5C4D-BF9F-590C98CEC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365" y="1696530"/>
            <a:ext cx="1360803" cy="514351"/>
          </a:xfrm>
          <a:prstGeom prst="rect">
            <a:avLst/>
          </a:prstGeom>
        </p:spPr>
      </p:pic>
    </p:spTree>
    <p:extLst>
      <p:ext uri="{BB962C8B-B14F-4D97-AF65-F5344CB8AC3E}">
        <p14:creationId xmlns:p14="http://schemas.microsoft.com/office/powerpoint/2010/main" val="341801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8865-04A1-E646-B983-77454B8BB4F3}"/>
              </a:ext>
            </a:extLst>
          </p:cNvPr>
          <p:cNvSpPr>
            <a:spLocks noGrp="1"/>
          </p:cNvSpPr>
          <p:nvPr>
            <p:ph type="title"/>
          </p:nvPr>
        </p:nvSpPr>
        <p:spPr/>
        <p:txBody>
          <a:bodyPr/>
          <a:lstStyle/>
          <a:p>
            <a:r>
              <a:rPr lang="en-US" dirty="0"/>
              <a:t>Little Data tools</a:t>
            </a:r>
          </a:p>
        </p:txBody>
      </p:sp>
      <p:sp>
        <p:nvSpPr>
          <p:cNvPr id="3" name="Content Placeholder 2">
            <a:extLst>
              <a:ext uri="{FF2B5EF4-FFF2-40B4-BE49-F238E27FC236}">
                <a16:creationId xmlns:a16="http://schemas.microsoft.com/office/drawing/2014/main" id="{8E19956A-9FE1-4B44-B474-A7A7152A1FFF}"/>
              </a:ext>
            </a:extLst>
          </p:cNvPr>
          <p:cNvSpPr>
            <a:spLocks noGrp="1"/>
          </p:cNvSpPr>
          <p:nvPr>
            <p:ph idx="1"/>
          </p:nvPr>
        </p:nvSpPr>
        <p:spPr/>
        <p:txBody>
          <a:bodyPr/>
          <a:lstStyle/>
          <a:p>
            <a:r>
              <a:rPr lang="en-US" dirty="0" err="1"/>
              <a:t>Matlab</a:t>
            </a:r>
            <a:endParaRPr lang="en-US" dirty="0"/>
          </a:p>
          <a:p>
            <a:r>
              <a:rPr lang="en-US" dirty="0"/>
              <a:t>General-purpose programming languages:</a:t>
            </a:r>
          </a:p>
          <a:p>
            <a:pPr lvl="1"/>
            <a:r>
              <a:rPr lang="en-US" dirty="0"/>
              <a:t>R, Python, C++ etc.</a:t>
            </a:r>
          </a:p>
          <a:p>
            <a:pPr lvl="1"/>
            <a:r>
              <a:rPr lang="en-US" dirty="0"/>
              <a:t>Program variables and data structures are stored in the computer’s memory.</a:t>
            </a:r>
          </a:p>
          <a:p>
            <a:pPr lvl="2"/>
            <a:r>
              <a:rPr lang="en-US" dirty="0"/>
              <a:t>For example, lists and dictionaries are stored in memory.</a:t>
            </a:r>
          </a:p>
          <a:p>
            <a:pPr lvl="1"/>
            <a:r>
              <a:rPr lang="en-US" dirty="0"/>
              <a:t>Filesystem access is not truly built-into the language.</a:t>
            </a:r>
          </a:p>
          <a:p>
            <a:pPr lvl="2"/>
            <a:r>
              <a:rPr lang="en-US" dirty="0"/>
              <a:t>However, programmer can call functions to read/write data from disk.</a:t>
            </a:r>
          </a:p>
          <a:p>
            <a:pPr lvl="1"/>
            <a:r>
              <a:rPr lang="en-US" dirty="0"/>
              <a:t>Data from files or databases must be copied to in-memory data structures to gain access.</a:t>
            </a:r>
          </a:p>
          <a:p>
            <a:r>
              <a:rPr lang="en-US" dirty="0"/>
              <a:t>Excel (spreadsheet is saved to a file, but it’s fully in RAM while open)</a:t>
            </a:r>
          </a:p>
          <a:p>
            <a:endParaRPr lang="en-US" dirty="0"/>
          </a:p>
        </p:txBody>
      </p:sp>
    </p:spTree>
    <p:extLst>
      <p:ext uri="{BB962C8B-B14F-4D97-AF65-F5344CB8AC3E}">
        <p14:creationId xmlns:p14="http://schemas.microsoft.com/office/powerpoint/2010/main" val="175087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6F0F-21FD-CF44-8652-B7A2269A2869}"/>
              </a:ext>
            </a:extLst>
          </p:cNvPr>
          <p:cNvSpPr>
            <a:spLocks noGrp="1"/>
          </p:cNvSpPr>
          <p:nvPr>
            <p:ph type="title"/>
          </p:nvPr>
        </p:nvSpPr>
        <p:spPr/>
        <p:txBody>
          <a:bodyPr/>
          <a:lstStyle/>
          <a:p>
            <a:r>
              <a:rPr lang="en-US" dirty="0"/>
              <a:t>Medium Data tools</a:t>
            </a:r>
          </a:p>
        </p:txBody>
      </p:sp>
      <p:sp>
        <p:nvSpPr>
          <p:cNvPr id="3" name="Content Placeholder 2">
            <a:extLst>
              <a:ext uri="{FF2B5EF4-FFF2-40B4-BE49-F238E27FC236}">
                <a16:creationId xmlns:a16="http://schemas.microsoft.com/office/drawing/2014/main" id="{F23EC3D6-220D-5E4B-B73D-EA04AA064AB2}"/>
              </a:ext>
            </a:extLst>
          </p:cNvPr>
          <p:cNvSpPr>
            <a:spLocks noGrp="1"/>
          </p:cNvSpPr>
          <p:nvPr>
            <p:ph idx="1"/>
          </p:nvPr>
        </p:nvSpPr>
        <p:spPr/>
        <p:txBody>
          <a:bodyPr/>
          <a:lstStyle/>
          <a:p>
            <a:pPr marL="0" indent="0">
              <a:buNone/>
            </a:pPr>
            <a:r>
              <a:rPr lang="en-US" dirty="0"/>
              <a:t>These allow data to remain on disk during analysis.</a:t>
            </a:r>
          </a:p>
          <a:p>
            <a:r>
              <a:rPr lang="en-US" dirty="0"/>
              <a:t>SQL relational databases</a:t>
            </a:r>
          </a:p>
          <a:p>
            <a:pPr lvl="1"/>
            <a:r>
              <a:rPr lang="en-US" dirty="0"/>
              <a:t>Users create tables, define indexes, load data, and write queries.</a:t>
            </a:r>
          </a:p>
          <a:p>
            <a:pPr lvl="1"/>
            <a:r>
              <a:rPr lang="en-US" dirty="0"/>
              <a:t>DBMS (the database server software) handles all the details:</a:t>
            </a:r>
          </a:p>
          <a:p>
            <a:pPr lvl="2"/>
            <a:r>
              <a:rPr lang="en-US" dirty="0"/>
              <a:t>Tables are stored on disk.</a:t>
            </a:r>
          </a:p>
          <a:p>
            <a:pPr lvl="2"/>
            <a:r>
              <a:rPr lang="en-US" dirty="0"/>
              <a:t>Queries are answered by pulling the appropriate data from disk.</a:t>
            </a:r>
          </a:p>
          <a:p>
            <a:pPr lvl="1"/>
            <a:r>
              <a:rPr lang="en-US" dirty="0"/>
              <a:t>SQL databases can be used within tools like </a:t>
            </a:r>
            <a:r>
              <a:rPr lang="en-US" dirty="0" err="1"/>
              <a:t>Matlab</a:t>
            </a:r>
            <a:r>
              <a:rPr lang="en-US" dirty="0"/>
              <a:t>, Python, R, etc. to make the analysis more easily handle lots of data.</a:t>
            </a:r>
          </a:p>
        </p:txBody>
      </p:sp>
    </p:spTree>
    <p:extLst>
      <p:ext uri="{BB962C8B-B14F-4D97-AF65-F5344CB8AC3E}">
        <p14:creationId xmlns:p14="http://schemas.microsoft.com/office/powerpoint/2010/main" val="211932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A26C-08FE-6642-82C9-163FEA91A44F}"/>
              </a:ext>
            </a:extLst>
          </p:cNvPr>
          <p:cNvSpPr>
            <a:spLocks noGrp="1"/>
          </p:cNvSpPr>
          <p:nvPr>
            <p:ph type="title"/>
          </p:nvPr>
        </p:nvSpPr>
        <p:spPr/>
        <p:txBody>
          <a:bodyPr/>
          <a:lstStyle/>
          <a:p>
            <a:r>
              <a:rPr lang="en-US" dirty="0"/>
              <a:t>Last Lecture: Number Representations</a:t>
            </a:r>
          </a:p>
        </p:txBody>
      </p:sp>
      <p:sp>
        <p:nvSpPr>
          <p:cNvPr id="3" name="Content Placeholder 2">
            <a:extLst>
              <a:ext uri="{FF2B5EF4-FFF2-40B4-BE49-F238E27FC236}">
                <a16:creationId xmlns:a16="http://schemas.microsoft.com/office/drawing/2014/main" id="{642C0B77-712E-8C4C-A023-AB39BC2EE500}"/>
              </a:ext>
            </a:extLst>
          </p:cNvPr>
          <p:cNvSpPr>
            <a:spLocks noGrp="1"/>
          </p:cNvSpPr>
          <p:nvPr>
            <p:ph idx="1"/>
          </p:nvPr>
        </p:nvSpPr>
        <p:spPr/>
        <p:txBody>
          <a:bodyPr>
            <a:normAutofit fontScale="92500" lnSpcReduction="20000"/>
          </a:bodyPr>
          <a:lstStyle/>
          <a:p>
            <a:r>
              <a:rPr lang="en-US" dirty="0"/>
              <a:t>Computers represent numbers with different binary encodings</a:t>
            </a:r>
          </a:p>
          <a:p>
            <a:r>
              <a:rPr lang="en-US" b="1" dirty="0"/>
              <a:t>Text</a:t>
            </a:r>
            <a:r>
              <a:rPr lang="en-US" dirty="0"/>
              <a:t> can represent decimal numbers in various formats (</a:t>
            </a:r>
            <a:r>
              <a:rPr lang="en-US" dirty="0" err="1"/>
              <a:t>eg.</a:t>
            </a:r>
            <a:r>
              <a:rPr lang="en-US" dirty="0"/>
              <a:t>, CSV, JSON).</a:t>
            </a:r>
          </a:p>
          <a:p>
            <a:r>
              <a:rPr lang="en-US" b="1" dirty="0"/>
              <a:t>Integers</a:t>
            </a:r>
            <a:r>
              <a:rPr lang="en-US" dirty="0"/>
              <a:t> represent whole numbers</a:t>
            </a:r>
          </a:p>
          <a:p>
            <a:pPr lvl="1"/>
            <a:r>
              <a:rPr lang="en-US" dirty="0"/>
              <a:t>Remember that </a:t>
            </a:r>
            <a:r>
              <a:rPr lang="en-US" b="1" dirty="0">
                <a:solidFill>
                  <a:schemeClr val="accent6"/>
                </a:solidFill>
              </a:rPr>
              <a:t>2</a:t>
            </a:r>
            <a:r>
              <a:rPr lang="en-US" b="1" baseline="30000" dirty="0">
                <a:solidFill>
                  <a:schemeClr val="accent6"/>
                </a:solidFill>
              </a:rPr>
              <a:t>10</a:t>
            </a:r>
            <a:r>
              <a:rPr lang="en-US" b="1" dirty="0">
                <a:solidFill>
                  <a:schemeClr val="accent6"/>
                </a:solidFill>
              </a:rPr>
              <a:t> = 1024 </a:t>
            </a:r>
            <a:r>
              <a:rPr lang="en-US" dirty="0"/>
              <a:t>≈ 1000,  </a:t>
            </a:r>
            <a:r>
              <a:rPr lang="en-US" b="1" dirty="0">
                <a:solidFill>
                  <a:schemeClr val="accent6"/>
                </a:solidFill>
              </a:rPr>
              <a:t>2</a:t>
            </a:r>
            <a:r>
              <a:rPr lang="en-US" b="1" baseline="30000" dirty="0">
                <a:solidFill>
                  <a:schemeClr val="accent6"/>
                </a:solidFill>
              </a:rPr>
              <a:t>32</a:t>
            </a:r>
            <a:r>
              <a:rPr lang="en-US" b="1" dirty="0">
                <a:solidFill>
                  <a:schemeClr val="accent6"/>
                </a:solidFill>
              </a:rPr>
              <a:t> ≈ 4 billion</a:t>
            </a:r>
            <a:endParaRPr lang="en-US" dirty="0"/>
          </a:p>
          <a:p>
            <a:pPr lvl="1"/>
            <a:r>
              <a:rPr lang="en-US" dirty="0"/>
              <a:t>Signed integers use two’s complement</a:t>
            </a:r>
          </a:p>
          <a:p>
            <a:pPr lvl="1"/>
            <a:r>
              <a:rPr lang="en-US" dirty="0"/>
              <a:t>Used for </a:t>
            </a:r>
            <a:r>
              <a:rPr lang="en-US" i="1" dirty="0"/>
              <a:t>counting</a:t>
            </a:r>
            <a:r>
              <a:rPr lang="en-US" dirty="0"/>
              <a:t> and </a:t>
            </a:r>
            <a:r>
              <a:rPr lang="en-US" i="1" dirty="0"/>
              <a:t>identifying</a:t>
            </a:r>
            <a:r>
              <a:rPr lang="en-US" dirty="0"/>
              <a:t> records.</a:t>
            </a:r>
          </a:p>
          <a:p>
            <a:r>
              <a:rPr lang="en-US" b="1" dirty="0"/>
              <a:t>Fixed point </a:t>
            </a:r>
            <a:r>
              <a:rPr lang="en-US" dirty="0"/>
              <a:t>adds an implicit radix point to an integer.</a:t>
            </a:r>
          </a:p>
          <a:p>
            <a:pPr lvl="1"/>
            <a:r>
              <a:rPr lang="en-US" dirty="0"/>
              <a:t>Allows representing fractional quantities as integers, but with limited range.</a:t>
            </a:r>
          </a:p>
          <a:p>
            <a:pPr lvl="1"/>
            <a:r>
              <a:rPr lang="en-US" dirty="0"/>
              <a:t>Used for numbers that </a:t>
            </a:r>
            <a:r>
              <a:rPr lang="en-US" i="1" dirty="0"/>
              <a:t>should round off</a:t>
            </a:r>
            <a:r>
              <a:rPr lang="en-US" dirty="0"/>
              <a:t>, like prices.</a:t>
            </a:r>
          </a:p>
          <a:p>
            <a:r>
              <a:rPr lang="en-US" b="1" dirty="0"/>
              <a:t>Floating point </a:t>
            </a:r>
            <a:r>
              <a:rPr lang="en-US" dirty="0"/>
              <a:t>is a binary scientific notation representation</a:t>
            </a:r>
          </a:p>
          <a:p>
            <a:pPr lvl="1"/>
            <a:r>
              <a:rPr lang="en-US" dirty="0"/>
              <a:t>Can represent tiny fractional values and huge values with equal precision</a:t>
            </a:r>
          </a:p>
          <a:p>
            <a:pPr lvl="2"/>
            <a:r>
              <a:rPr lang="en-US" dirty="0">
                <a:solidFill>
                  <a:schemeClr val="accent6"/>
                </a:solidFill>
              </a:rPr>
              <a:t>Single precision </a:t>
            </a:r>
            <a:r>
              <a:rPr lang="en-US" dirty="0"/>
              <a:t>≈</a:t>
            </a:r>
            <a:r>
              <a:rPr lang="en-US" b="1" dirty="0">
                <a:solidFill>
                  <a:schemeClr val="accent6"/>
                </a:solidFill>
              </a:rPr>
              <a:t> </a:t>
            </a:r>
            <a:r>
              <a:rPr lang="en-US" dirty="0"/>
              <a:t>7 decimal digits, </a:t>
            </a:r>
            <a:r>
              <a:rPr lang="en-US" dirty="0">
                <a:solidFill>
                  <a:schemeClr val="accent6"/>
                </a:solidFill>
              </a:rPr>
              <a:t>Double precision </a:t>
            </a:r>
            <a:r>
              <a:rPr lang="en-US" dirty="0"/>
              <a:t>≈ 16 decimal digits of precision</a:t>
            </a:r>
          </a:p>
          <a:p>
            <a:pPr lvl="1"/>
            <a:r>
              <a:rPr lang="en-US" dirty="0"/>
              <a:t>Used for </a:t>
            </a:r>
            <a:r>
              <a:rPr lang="en-US" i="1" dirty="0"/>
              <a:t>measurements </a:t>
            </a:r>
            <a:r>
              <a:rPr lang="en-US" dirty="0"/>
              <a:t>and</a:t>
            </a:r>
            <a:r>
              <a:rPr lang="en-US" i="1" dirty="0"/>
              <a:t> calculations.</a:t>
            </a:r>
          </a:p>
          <a:p>
            <a:pPr lvl="1"/>
            <a:r>
              <a:rPr lang="en-US" dirty="0"/>
              <a:t>Float subtraction can lead to </a:t>
            </a:r>
            <a:r>
              <a:rPr lang="en-US" i="1" dirty="0"/>
              <a:t>catastrophic cancellation.</a:t>
            </a:r>
          </a:p>
        </p:txBody>
      </p:sp>
    </p:spTree>
    <p:extLst>
      <p:ext uri="{BB962C8B-B14F-4D97-AF65-F5344CB8AC3E}">
        <p14:creationId xmlns:p14="http://schemas.microsoft.com/office/powerpoint/2010/main" val="1297432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9428-4335-2C4F-A738-6815E545D81E}"/>
              </a:ext>
            </a:extLst>
          </p:cNvPr>
          <p:cNvSpPr>
            <a:spLocks noGrp="1"/>
          </p:cNvSpPr>
          <p:nvPr>
            <p:ph type="title"/>
          </p:nvPr>
        </p:nvSpPr>
        <p:spPr/>
        <p:txBody>
          <a:bodyPr/>
          <a:lstStyle/>
          <a:p>
            <a:r>
              <a:rPr lang="en-US" dirty="0"/>
              <a:t>Other “medium data” tools</a:t>
            </a:r>
          </a:p>
        </p:txBody>
      </p:sp>
      <p:sp>
        <p:nvSpPr>
          <p:cNvPr id="3" name="Content Placeholder 2">
            <a:extLst>
              <a:ext uri="{FF2B5EF4-FFF2-40B4-BE49-F238E27FC236}">
                <a16:creationId xmlns:a16="http://schemas.microsoft.com/office/drawing/2014/main" id="{D19DA9AE-C251-A042-8F7E-547466A07547}"/>
              </a:ext>
            </a:extLst>
          </p:cNvPr>
          <p:cNvSpPr>
            <a:spLocks noGrp="1"/>
          </p:cNvSpPr>
          <p:nvPr>
            <p:ph idx="1"/>
          </p:nvPr>
        </p:nvSpPr>
        <p:spPr>
          <a:xfrm>
            <a:off x="1266092" y="1146875"/>
            <a:ext cx="10636606" cy="5594888"/>
          </a:xfrm>
        </p:spPr>
        <p:txBody>
          <a:bodyPr/>
          <a:lstStyle/>
          <a:p>
            <a:r>
              <a:rPr lang="en-US" dirty="0"/>
              <a:t>Streaming</a:t>
            </a:r>
          </a:p>
          <a:p>
            <a:pPr lvl="1"/>
            <a:r>
              <a:rPr lang="en-US" dirty="0"/>
              <a:t>Open a file and read through it.</a:t>
            </a:r>
          </a:p>
          <a:p>
            <a:pPr lvl="1"/>
            <a:r>
              <a:rPr lang="en-US" dirty="0"/>
              <a:t>Don’t load it all in memory, just examine each small piece and move on.</a:t>
            </a:r>
          </a:p>
          <a:p>
            <a:pPr lvl="1"/>
            <a:r>
              <a:rPr lang="en-US" dirty="0"/>
              <a:t>Useful for very simple types of processing, like keyword searching or a single aggregation (like looking for the max value).</a:t>
            </a:r>
          </a:p>
          <a:p>
            <a:pPr lvl="1"/>
            <a:r>
              <a:rPr lang="en-US" dirty="0"/>
              <a:t>For example, </a:t>
            </a:r>
            <a:r>
              <a:rPr lang="en-US" dirty="0">
                <a:latin typeface="Courier New" panose="02070309020205020404" pitchFamily="49" charset="0"/>
                <a:cs typeface="Courier New" panose="02070309020205020404" pitchFamily="49" charset="0"/>
              </a:rPr>
              <a:t>grep</a:t>
            </a:r>
            <a:r>
              <a:rPr lang="en-US" dirty="0"/>
              <a:t> command for searching text files.</a:t>
            </a:r>
          </a:p>
          <a:p>
            <a:r>
              <a:rPr lang="en-US" dirty="0"/>
              <a:t>File-based indexing</a:t>
            </a:r>
          </a:p>
          <a:p>
            <a:pPr lvl="1"/>
            <a:r>
              <a:rPr lang="en-US" dirty="0"/>
              <a:t>Use different folders/filenames to organize data in one dimension.</a:t>
            </a:r>
          </a:p>
          <a:p>
            <a:r>
              <a:rPr lang="en-US" dirty="0"/>
              <a:t>SAS/STAT</a:t>
            </a:r>
          </a:p>
          <a:p>
            <a:pPr lvl="1"/>
            <a:r>
              <a:rPr lang="en-US" dirty="0"/>
              <a:t>A statistical analysis software package that can work with data on disk.</a:t>
            </a:r>
          </a:p>
          <a:p>
            <a:pPr lvl="1"/>
            <a:r>
              <a:rPr lang="en-US" dirty="0"/>
              <a:t>Internally, it works like a SQL DBMS with one table.</a:t>
            </a:r>
          </a:p>
        </p:txBody>
      </p:sp>
      <p:sp>
        <p:nvSpPr>
          <p:cNvPr id="4" name="TextBox 3">
            <a:extLst>
              <a:ext uri="{FF2B5EF4-FFF2-40B4-BE49-F238E27FC236}">
                <a16:creationId xmlns:a16="http://schemas.microsoft.com/office/drawing/2014/main" id="{94384D76-B5F1-3940-97D2-AE9A88BCBF7A}"/>
              </a:ext>
            </a:extLst>
          </p:cNvPr>
          <p:cNvSpPr txBox="1"/>
          <p:nvPr/>
        </p:nvSpPr>
        <p:spPr>
          <a:xfrm rot="16200000">
            <a:off x="-741755" y="2942492"/>
            <a:ext cx="2379785" cy="369332"/>
          </a:xfrm>
          <a:prstGeom prst="rect">
            <a:avLst/>
          </a:prstGeom>
          <a:noFill/>
        </p:spPr>
        <p:txBody>
          <a:bodyPr wrap="square" rtlCol="0">
            <a:spAutoFit/>
          </a:bodyPr>
          <a:lstStyle/>
          <a:p>
            <a:pPr algn="ctr"/>
            <a:r>
              <a:rPr lang="en-US" dirty="0"/>
              <a:t>“Do it yourself”</a:t>
            </a:r>
          </a:p>
        </p:txBody>
      </p:sp>
      <p:sp>
        <p:nvSpPr>
          <p:cNvPr id="5" name="TextBox 4">
            <a:extLst>
              <a:ext uri="{FF2B5EF4-FFF2-40B4-BE49-F238E27FC236}">
                <a16:creationId xmlns:a16="http://schemas.microsoft.com/office/drawing/2014/main" id="{37A5FBA1-1C89-5848-B8D0-66BAB46CF63E}"/>
              </a:ext>
            </a:extLst>
          </p:cNvPr>
          <p:cNvSpPr txBox="1"/>
          <p:nvPr/>
        </p:nvSpPr>
        <p:spPr>
          <a:xfrm rot="16200000">
            <a:off x="76144" y="5911333"/>
            <a:ext cx="1524002" cy="369332"/>
          </a:xfrm>
          <a:prstGeom prst="rect">
            <a:avLst/>
          </a:prstGeom>
          <a:noFill/>
        </p:spPr>
        <p:txBody>
          <a:bodyPr wrap="square" rtlCol="0">
            <a:spAutoFit/>
          </a:bodyPr>
          <a:lstStyle/>
          <a:p>
            <a:pPr algn="ctr"/>
            <a:r>
              <a:rPr lang="en-US" dirty="0"/>
              <a:t>Commercial</a:t>
            </a:r>
          </a:p>
        </p:txBody>
      </p:sp>
      <p:sp>
        <p:nvSpPr>
          <p:cNvPr id="6" name="Left Brace 5">
            <a:extLst>
              <a:ext uri="{FF2B5EF4-FFF2-40B4-BE49-F238E27FC236}">
                <a16:creationId xmlns:a16="http://schemas.microsoft.com/office/drawing/2014/main" id="{164C2EDC-C28C-1F4A-A7F8-5751D85697D0}"/>
              </a:ext>
            </a:extLst>
          </p:cNvPr>
          <p:cNvSpPr/>
          <p:nvPr/>
        </p:nvSpPr>
        <p:spPr>
          <a:xfrm>
            <a:off x="750277" y="1146875"/>
            <a:ext cx="398585" cy="4011279"/>
          </a:xfrm>
          <a:prstGeom prst="leftBrace">
            <a:avLst>
              <a:gd name="adj1" fmla="val 43627"/>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6824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A6A64931-F549-474A-8003-BEA34363E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834" y="4004641"/>
            <a:ext cx="611626" cy="558619"/>
          </a:xfrm>
          <a:prstGeom prst="rect">
            <a:avLst/>
          </a:prstGeom>
        </p:spPr>
      </p:pic>
      <p:sp>
        <p:nvSpPr>
          <p:cNvPr id="2" name="Title 1">
            <a:extLst>
              <a:ext uri="{FF2B5EF4-FFF2-40B4-BE49-F238E27FC236}">
                <a16:creationId xmlns:a16="http://schemas.microsoft.com/office/drawing/2014/main" id="{4B0DEED4-A666-A74D-ADEF-F0879374129D}"/>
              </a:ext>
            </a:extLst>
          </p:cNvPr>
          <p:cNvSpPr>
            <a:spLocks noGrp="1"/>
          </p:cNvSpPr>
          <p:nvPr>
            <p:ph type="title"/>
          </p:nvPr>
        </p:nvSpPr>
        <p:spPr/>
        <p:txBody>
          <a:bodyPr/>
          <a:lstStyle/>
          <a:p>
            <a:r>
              <a:rPr lang="en-US" dirty="0"/>
              <a:t>Large database servers</a:t>
            </a:r>
          </a:p>
        </p:txBody>
      </p:sp>
      <p:sp>
        <p:nvSpPr>
          <p:cNvPr id="3" name="Content Placeholder 2">
            <a:extLst>
              <a:ext uri="{FF2B5EF4-FFF2-40B4-BE49-F238E27FC236}">
                <a16:creationId xmlns:a16="http://schemas.microsoft.com/office/drawing/2014/main" id="{4ED5ACAB-8ABE-DD44-809A-70A371AEA30A}"/>
              </a:ext>
            </a:extLst>
          </p:cNvPr>
          <p:cNvSpPr>
            <a:spLocks noGrp="1"/>
          </p:cNvSpPr>
          <p:nvPr>
            <p:ph idx="1"/>
          </p:nvPr>
        </p:nvSpPr>
        <p:spPr>
          <a:xfrm>
            <a:off x="263472" y="1146875"/>
            <a:ext cx="11639226" cy="5594888"/>
          </a:xfrm>
        </p:spPr>
        <p:txBody>
          <a:bodyPr/>
          <a:lstStyle/>
          <a:p>
            <a:r>
              <a:rPr lang="en-US" dirty="0"/>
              <a:t>A single hard disk has limited capacity (~12 TB),</a:t>
            </a:r>
            <a:br>
              <a:rPr lang="en-US" dirty="0"/>
            </a:br>
            <a:r>
              <a:rPr lang="en-US" dirty="0"/>
              <a:t>and limited throughput (~150 MB/s).</a:t>
            </a:r>
          </a:p>
          <a:p>
            <a:r>
              <a:rPr lang="en-US" dirty="0"/>
              <a:t>However, you can actually connect 10s or 100s</a:t>
            </a:r>
            <a:br>
              <a:rPr lang="en-US" dirty="0"/>
            </a:br>
            <a:r>
              <a:rPr lang="en-US" dirty="0"/>
              <a:t>of disks to a single computer (especially for a DB server).</a:t>
            </a:r>
          </a:p>
          <a:p>
            <a:pPr lvl="1"/>
            <a:r>
              <a:rPr lang="en-US" dirty="0"/>
              <a:t>Use RAID </a:t>
            </a:r>
            <a:r>
              <a:rPr lang="en-US" i="1" dirty="0"/>
              <a:t>storage arrays</a:t>
            </a:r>
            <a:r>
              <a:rPr lang="en-US" dirty="0"/>
              <a:t>.</a:t>
            </a:r>
          </a:p>
          <a:p>
            <a:r>
              <a:rPr lang="en-US" dirty="0"/>
              <a:t>Capacity is practically unlimited,</a:t>
            </a:r>
            <a:br>
              <a:rPr lang="en-US" dirty="0"/>
            </a:br>
            <a:r>
              <a:rPr lang="en-US" dirty="0"/>
              <a:t>but a single computer has:</a:t>
            </a:r>
          </a:p>
          <a:p>
            <a:pPr lvl="1"/>
            <a:r>
              <a:rPr lang="en-US" dirty="0"/>
              <a:t>Limited compute power.</a:t>
            </a:r>
          </a:p>
          <a:p>
            <a:pPr lvl="1"/>
            <a:r>
              <a:rPr lang="en-US" dirty="0"/>
              <a:t>Limited I/O bandwidth</a:t>
            </a:r>
            <a:br>
              <a:rPr lang="en-US" dirty="0"/>
            </a:br>
            <a:r>
              <a:rPr lang="en-US" sz="2400" dirty="0"/>
              <a:t>(theoretical max of ~80 GB/s </a:t>
            </a:r>
            <a:br>
              <a:rPr lang="en-US" sz="2400" dirty="0"/>
            </a:br>
            <a:r>
              <a:rPr lang="en-US" sz="2400" dirty="0"/>
              <a:t>on PCI-express v4).</a:t>
            </a:r>
            <a:endParaRPr lang="en-US" dirty="0"/>
          </a:p>
        </p:txBody>
      </p:sp>
      <p:pic>
        <p:nvPicPr>
          <p:cNvPr id="4" name="Content Placeholder 3">
            <a:extLst>
              <a:ext uri="{FF2B5EF4-FFF2-40B4-BE49-F238E27FC236}">
                <a16:creationId xmlns:a16="http://schemas.microsoft.com/office/drawing/2014/main" id="{ADEBA068-2D86-4A4E-ACBD-63AD48F1DDE5}"/>
              </a:ext>
            </a:extLst>
          </p:cNvPr>
          <p:cNvPicPr>
            <a:picLocks noChangeAspect="1"/>
          </p:cNvPicPr>
          <p:nvPr/>
        </p:nvPicPr>
        <p:blipFill rotWithShape="1">
          <a:blip r:embed="rId3">
            <a:extLst>
              <a:ext uri="{28A0092B-C50C-407E-A947-70E740481C1C}">
                <a14:useLocalDpi xmlns:a14="http://schemas.microsoft.com/office/drawing/2010/main" val="0"/>
              </a:ext>
            </a:extLst>
          </a:blip>
          <a:srcRect b="14252"/>
          <a:stretch/>
        </p:blipFill>
        <p:spPr>
          <a:xfrm rot="5400000">
            <a:off x="9466384" y="357557"/>
            <a:ext cx="3317631" cy="2133600"/>
          </a:xfrm>
          <a:prstGeom prst="rect">
            <a:avLst/>
          </a:prstGeom>
        </p:spPr>
      </p:pic>
      <p:sp>
        <p:nvSpPr>
          <p:cNvPr id="5" name="Left Brace 4">
            <a:extLst>
              <a:ext uri="{FF2B5EF4-FFF2-40B4-BE49-F238E27FC236}">
                <a16:creationId xmlns:a16="http://schemas.microsoft.com/office/drawing/2014/main" id="{0386C5FF-3615-D74C-940D-2771207A4BD1}"/>
              </a:ext>
            </a:extLst>
          </p:cNvPr>
          <p:cNvSpPr/>
          <p:nvPr/>
        </p:nvSpPr>
        <p:spPr>
          <a:xfrm>
            <a:off x="9788769" y="2"/>
            <a:ext cx="269630" cy="3083171"/>
          </a:xfrm>
          <a:prstGeom prst="leftBrace">
            <a:avLst>
              <a:gd name="adj1" fmla="val 43627"/>
              <a:gd name="adj2" fmla="val 8996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ed Rectangle 7">
            <a:extLst>
              <a:ext uri="{FF2B5EF4-FFF2-40B4-BE49-F238E27FC236}">
                <a16:creationId xmlns:a16="http://schemas.microsoft.com/office/drawing/2014/main" id="{51C9071C-7E08-D64E-A2DC-63891DC743D1}"/>
              </a:ext>
            </a:extLst>
          </p:cNvPr>
          <p:cNvSpPr/>
          <p:nvPr/>
        </p:nvSpPr>
        <p:spPr>
          <a:xfrm>
            <a:off x="6697629" y="3849110"/>
            <a:ext cx="3104740" cy="10318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99C3B63-A191-8E48-AEAB-FA26A12CE15B}"/>
              </a:ext>
            </a:extLst>
          </p:cNvPr>
          <p:cNvSpPr txBox="1"/>
          <p:nvPr/>
        </p:nvSpPr>
        <p:spPr>
          <a:xfrm>
            <a:off x="8406974" y="3918618"/>
            <a:ext cx="1410968" cy="923330"/>
          </a:xfrm>
          <a:prstGeom prst="rect">
            <a:avLst/>
          </a:prstGeom>
          <a:noFill/>
        </p:spPr>
        <p:txBody>
          <a:bodyPr wrap="square" rtlCol="0">
            <a:spAutoFit/>
          </a:bodyPr>
          <a:lstStyle/>
          <a:p>
            <a:r>
              <a:rPr lang="en-US" dirty="0"/>
              <a:t>DBMS running on one machine</a:t>
            </a:r>
          </a:p>
        </p:txBody>
      </p:sp>
      <p:sp>
        <p:nvSpPr>
          <p:cNvPr id="10" name="TextBox 9">
            <a:extLst>
              <a:ext uri="{FF2B5EF4-FFF2-40B4-BE49-F238E27FC236}">
                <a16:creationId xmlns:a16="http://schemas.microsoft.com/office/drawing/2014/main" id="{117AC6AE-7E46-084C-9006-FA87093E938A}"/>
              </a:ext>
            </a:extLst>
          </p:cNvPr>
          <p:cNvSpPr txBox="1"/>
          <p:nvPr/>
        </p:nvSpPr>
        <p:spPr>
          <a:xfrm>
            <a:off x="7666645" y="5017237"/>
            <a:ext cx="2891626" cy="369332"/>
          </a:xfrm>
          <a:prstGeom prst="rect">
            <a:avLst/>
          </a:prstGeom>
          <a:noFill/>
        </p:spPr>
        <p:txBody>
          <a:bodyPr wrap="square" rtlCol="0">
            <a:spAutoFit/>
          </a:bodyPr>
          <a:lstStyle/>
          <a:p>
            <a:r>
              <a:rPr lang="en-US" dirty="0"/>
              <a:t>Limited bandwidth to storage</a:t>
            </a:r>
          </a:p>
        </p:txBody>
      </p:sp>
      <p:sp>
        <p:nvSpPr>
          <p:cNvPr id="11" name="Rounded Rectangle 10">
            <a:extLst>
              <a:ext uri="{FF2B5EF4-FFF2-40B4-BE49-F238E27FC236}">
                <a16:creationId xmlns:a16="http://schemas.microsoft.com/office/drawing/2014/main" id="{5F12EADF-9858-C943-BEAB-ED656AD9FF12}"/>
              </a:ext>
            </a:extLst>
          </p:cNvPr>
          <p:cNvSpPr/>
          <p:nvPr/>
        </p:nvSpPr>
        <p:spPr>
          <a:xfrm>
            <a:off x="6580399" y="3725124"/>
            <a:ext cx="4660625" cy="3016639"/>
          </a:xfrm>
          <a:prstGeom prst="roundRect">
            <a:avLst>
              <a:gd name="adj" fmla="val 73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6A4F3E6-DC33-174D-872E-A0F49D9C7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13" name="Picture 12">
            <a:extLst>
              <a:ext uri="{FF2B5EF4-FFF2-40B4-BE49-F238E27FC236}">
                <a16:creationId xmlns:a16="http://schemas.microsoft.com/office/drawing/2014/main" id="{DD89833D-04AB-7943-AE7A-74DD39B38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sp>
        <p:nvSpPr>
          <p:cNvPr id="14" name="TextBox 13">
            <a:extLst>
              <a:ext uri="{FF2B5EF4-FFF2-40B4-BE49-F238E27FC236}">
                <a16:creationId xmlns:a16="http://schemas.microsoft.com/office/drawing/2014/main" id="{3403F792-1F12-3249-BD91-6192879B76D5}"/>
              </a:ext>
            </a:extLst>
          </p:cNvPr>
          <p:cNvSpPr txBox="1"/>
          <p:nvPr/>
        </p:nvSpPr>
        <p:spPr>
          <a:xfrm rot="16200000">
            <a:off x="4966599" y="4997299"/>
            <a:ext cx="2643056" cy="369332"/>
          </a:xfrm>
          <a:prstGeom prst="rect">
            <a:avLst/>
          </a:prstGeom>
          <a:noFill/>
        </p:spPr>
        <p:txBody>
          <a:bodyPr wrap="square" rtlCol="0">
            <a:spAutoFit/>
          </a:bodyPr>
          <a:lstStyle/>
          <a:p>
            <a:pPr algn="ctr"/>
            <a:r>
              <a:rPr lang="en-US" dirty="0"/>
              <a:t>One big computer</a:t>
            </a:r>
          </a:p>
        </p:txBody>
      </p:sp>
      <p:pic>
        <p:nvPicPr>
          <p:cNvPr id="46" name="Picture 45">
            <a:extLst>
              <a:ext uri="{FF2B5EF4-FFF2-40B4-BE49-F238E27FC236}">
                <a16:creationId xmlns:a16="http://schemas.microsoft.com/office/drawing/2014/main" id="{9CA2A156-6E28-EA42-B815-A7B1111BD5DA}"/>
              </a:ext>
            </a:extLst>
          </p:cNvPr>
          <p:cNvPicPr>
            <a:picLocks noChangeAspect="1"/>
          </p:cNvPicPr>
          <p:nvPr/>
        </p:nvPicPr>
        <p:blipFill>
          <a:blip r:embed="rId5"/>
          <a:stretch>
            <a:fillRect/>
          </a:stretch>
        </p:blipFill>
        <p:spPr>
          <a:xfrm>
            <a:off x="6759772" y="5473180"/>
            <a:ext cx="2540000" cy="1193800"/>
          </a:xfrm>
          <a:prstGeom prst="rect">
            <a:avLst/>
          </a:prstGeom>
        </p:spPr>
      </p:pic>
      <p:sp>
        <p:nvSpPr>
          <p:cNvPr id="15" name="Up-Down Arrow 14">
            <a:extLst>
              <a:ext uri="{FF2B5EF4-FFF2-40B4-BE49-F238E27FC236}">
                <a16:creationId xmlns:a16="http://schemas.microsoft.com/office/drawing/2014/main" id="{9CBC66B9-F5C1-8340-B6FB-0E37C0E38494}"/>
              </a:ext>
            </a:extLst>
          </p:cNvPr>
          <p:cNvSpPr/>
          <p:nvPr/>
        </p:nvSpPr>
        <p:spPr>
          <a:xfrm>
            <a:off x="7349921" y="4880928"/>
            <a:ext cx="294451" cy="641951"/>
          </a:xfrm>
          <a:prstGeom prst="upDownArrow">
            <a:avLst>
              <a:gd name="adj1" fmla="val 50000"/>
              <a:gd name="adj2" fmla="val 5777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4992043-0C83-5848-9771-D8BC9F05BBDB}"/>
              </a:ext>
            </a:extLst>
          </p:cNvPr>
          <p:cNvSpPr txBox="1"/>
          <p:nvPr/>
        </p:nvSpPr>
        <p:spPr>
          <a:xfrm>
            <a:off x="9327771" y="5664073"/>
            <a:ext cx="1913253" cy="923330"/>
          </a:xfrm>
          <a:prstGeom prst="rect">
            <a:avLst/>
          </a:prstGeom>
          <a:noFill/>
        </p:spPr>
        <p:txBody>
          <a:bodyPr wrap="square" rtlCol="0">
            <a:spAutoFit/>
          </a:bodyPr>
          <a:lstStyle/>
          <a:p>
            <a:r>
              <a:rPr lang="en-US" dirty="0"/>
              <a:t>Many disks can be connected to the computer</a:t>
            </a:r>
          </a:p>
        </p:txBody>
      </p:sp>
    </p:spTree>
    <p:extLst>
      <p:ext uri="{BB962C8B-B14F-4D97-AF65-F5344CB8AC3E}">
        <p14:creationId xmlns:p14="http://schemas.microsoft.com/office/powerpoint/2010/main" val="426314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76E6-7E4B-9040-B43A-4A3257EF114B}"/>
              </a:ext>
            </a:extLst>
          </p:cNvPr>
          <p:cNvSpPr>
            <a:spLocks noGrp="1"/>
          </p:cNvSpPr>
          <p:nvPr>
            <p:ph type="title"/>
          </p:nvPr>
        </p:nvSpPr>
        <p:spPr/>
        <p:txBody>
          <a:bodyPr/>
          <a:lstStyle/>
          <a:p>
            <a:r>
              <a:rPr lang="en-US" dirty="0"/>
              <a:t>“Medium Data” tools are actually pretty scalable</a:t>
            </a:r>
          </a:p>
        </p:txBody>
      </p:sp>
      <p:sp>
        <p:nvSpPr>
          <p:cNvPr id="3" name="Content Placeholder 2">
            <a:extLst>
              <a:ext uri="{FF2B5EF4-FFF2-40B4-BE49-F238E27FC236}">
                <a16:creationId xmlns:a16="http://schemas.microsoft.com/office/drawing/2014/main" id="{55635AA2-B1F3-8E4B-97F5-5069BA712283}"/>
              </a:ext>
            </a:extLst>
          </p:cNvPr>
          <p:cNvSpPr>
            <a:spLocks noGrp="1"/>
          </p:cNvSpPr>
          <p:nvPr>
            <p:ph idx="1"/>
          </p:nvPr>
        </p:nvSpPr>
        <p:spPr/>
        <p:txBody>
          <a:bodyPr/>
          <a:lstStyle/>
          <a:p>
            <a:r>
              <a:rPr lang="en-US" dirty="0"/>
              <a:t>Stack Overflow database (150GB) is stored on our MySQL server.</a:t>
            </a:r>
          </a:p>
          <a:p>
            <a:r>
              <a:rPr lang="en-US" dirty="0"/>
              <a:t>After adding all the appropriate indexes, analysis on the whole data set can be done very quickly with SQL.</a:t>
            </a:r>
          </a:p>
          <a:p>
            <a:r>
              <a:rPr lang="en-US" dirty="0"/>
              <a:t>Amazon uses an Oracle SQL database for product information.</a:t>
            </a:r>
          </a:p>
          <a:p>
            <a:pPr lvl="1"/>
            <a:r>
              <a:rPr lang="en-US" dirty="0"/>
              <a:t>However, they handle shopping carts with their NoSQL database (Dynamo).</a:t>
            </a:r>
          </a:p>
          <a:p>
            <a:r>
              <a:rPr lang="en-US" dirty="0"/>
              <a:t>However, sometimes you need to work faster or support many simultaneous analyses, and this is where “Big Data” tools are useful.</a:t>
            </a:r>
          </a:p>
        </p:txBody>
      </p:sp>
    </p:spTree>
    <p:extLst>
      <p:ext uri="{BB962C8B-B14F-4D97-AF65-F5344CB8AC3E}">
        <p14:creationId xmlns:p14="http://schemas.microsoft.com/office/powerpoint/2010/main" val="1995072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08B2F-B427-7348-93C6-F7AD31CDA029}"/>
              </a:ext>
            </a:extLst>
          </p:cNvPr>
          <p:cNvSpPr>
            <a:spLocks noGrp="1"/>
          </p:cNvSpPr>
          <p:nvPr>
            <p:ph type="title"/>
          </p:nvPr>
        </p:nvSpPr>
        <p:spPr/>
        <p:txBody>
          <a:bodyPr/>
          <a:lstStyle/>
          <a:p>
            <a:r>
              <a:rPr lang="en-US" dirty="0"/>
              <a:t>“Big Data” problems</a:t>
            </a:r>
          </a:p>
        </p:txBody>
      </p:sp>
      <p:sp>
        <p:nvSpPr>
          <p:cNvPr id="3" name="Content Placeholder 2">
            <a:extLst>
              <a:ext uri="{FF2B5EF4-FFF2-40B4-BE49-F238E27FC236}">
                <a16:creationId xmlns:a16="http://schemas.microsoft.com/office/drawing/2014/main" id="{46183315-E303-DB43-929E-18DB943391E5}"/>
              </a:ext>
            </a:extLst>
          </p:cNvPr>
          <p:cNvSpPr>
            <a:spLocks noGrp="1"/>
          </p:cNvSpPr>
          <p:nvPr>
            <p:ph idx="1"/>
          </p:nvPr>
        </p:nvSpPr>
        <p:spPr/>
        <p:txBody>
          <a:bodyPr/>
          <a:lstStyle/>
          <a:p>
            <a:r>
              <a:rPr lang="en-US" dirty="0"/>
              <a:t>Let’s say you need to run analyses of 10 petabytes of data each day:</a:t>
            </a:r>
          </a:p>
          <a:p>
            <a:pPr lvl="1"/>
            <a:r>
              <a:rPr lang="en-US" dirty="0"/>
              <a:t>Theoretically, a single computer can do this in no less than:</a:t>
            </a:r>
          </a:p>
          <a:p>
            <a:pPr marL="457200" lvl="1" indent="0">
              <a:buNone/>
            </a:pPr>
            <a:r>
              <a:rPr lang="en-US" dirty="0"/>
              <a:t>10</a:t>
            </a:r>
            <a:r>
              <a:rPr lang="en-US" baseline="30000" dirty="0"/>
              <a:t>15</a:t>
            </a:r>
            <a:r>
              <a:rPr lang="en-US" baseline="-25000" dirty="0"/>
              <a:t> </a:t>
            </a:r>
            <a:r>
              <a:rPr lang="en-US" dirty="0"/>
              <a:t>bytes / (80 * 10</a:t>
            </a:r>
            <a:r>
              <a:rPr lang="en-US" baseline="30000" dirty="0"/>
              <a:t>9</a:t>
            </a:r>
            <a:r>
              <a:rPr lang="en-US" dirty="0"/>
              <a:t> bytes/sec) = 12,500 seconds = </a:t>
            </a:r>
            <a:r>
              <a:rPr lang="en-US" b="1" dirty="0"/>
              <a:t>3.5 hours</a:t>
            </a:r>
            <a:r>
              <a:rPr lang="en-US" dirty="0"/>
              <a:t>.</a:t>
            </a:r>
          </a:p>
          <a:p>
            <a:pPr lvl="1"/>
            <a:r>
              <a:rPr lang="en-US" dirty="0"/>
              <a:t>However, in practice you may find the performance is much slower than this.</a:t>
            </a:r>
          </a:p>
          <a:p>
            <a:r>
              <a:rPr lang="en-US" dirty="0"/>
              <a:t>To speed up an analysis you can use many machines to work on the problem in </a:t>
            </a:r>
            <a:r>
              <a:rPr lang="en-US" b="1" dirty="0"/>
              <a:t>parallel</a:t>
            </a:r>
            <a:r>
              <a:rPr lang="en-US" dirty="0"/>
              <a:t>.</a:t>
            </a:r>
          </a:p>
          <a:p>
            <a:pPr lvl="1"/>
            <a:r>
              <a:rPr lang="en-US" dirty="0"/>
              <a:t>The analysis is somehow split into pieces (subproblems)</a:t>
            </a:r>
          </a:p>
          <a:p>
            <a:pPr lvl="1"/>
            <a:r>
              <a:rPr lang="en-US" dirty="0"/>
              <a:t>Each machine works on subproblems that contribute to the final answer.</a:t>
            </a:r>
          </a:p>
          <a:p>
            <a:pPr lvl="1"/>
            <a:endParaRPr lang="en-US" dirty="0"/>
          </a:p>
        </p:txBody>
      </p:sp>
    </p:spTree>
    <p:extLst>
      <p:ext uri="{BB962C8B-B14F-4D97-AF65-F5344CB8AC3E}">
        <p14:creationId xmlns:p14="http://schemas.microsoft.com/office/powerpoint/2010/main" val="3802318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B32A-4D24-9D41-B6AC-79A95606F58C}"/>
              </a:ext>
            </a:extLst>
          </p:cNvPr>
          <p:cNvSpPr>
            <a:spLocks noGrp="1"/>
          </p:cNvSpPr>
          <p:nvPr>
            <p:ph type="title"/>
          </p:nvPr>
        </p:nvSpPr>
        <p:spPr/>
        <p:txBody>
          <a:bodyPr/>
          <a:lstStyle/>
          <a:p>
            <a:r>
              <a:rPr lang="en-US" dirty="0"/>
              <a:t>Distributed computing</a:t>
            </a:r>
          </a:p>
        </p:txBody>
      </p:sp>
      <p:sp>
        <p:nvSpPr>
          <p:cNvPr id="81" name="Content Placeholder 80">
            <a:extLst>
              <a:ext uri="{FF2B5EF4-FFF2-40B4-BE49-F238E27FC236}">
                <a16:creationId xmlns:a16="http://schemas.microsoft.com/office/drawing/2014/main" id="{4757CC8A-60C0-5B4E-B948-C317B55C7FA1}"/>
              </a:ext>
            </a:extLst>
          </p:cNvPr>
          <p:cNvSpPr>
            <a:spLocks noGrp="1"/>
          </p:cNvSpPr>
          <p:nvPr>
            <p:ph idx="1"/>
          </p:nvPr>
        </p:nvSpPr>
        <p:spPr>
          <a:xfrm>
            <a:off x="263472" y="1146875"/>
            <a:ext cx="9466440" cy="2853350"/>
          </a:xfrm>
        </p:spPr>
        <p:txBody>
          <a:bodyPr>
            <a:normAutofit/>
          </a:bodyPr>
          <a:lstStyle/>
          <a:p>
            <a:r>
              <a:rPr lang="en-US" dirty="0"/>
              <a:t>Data &amp; analysis are distributed across many machines.</a:t>
            </a:r>
          </a:p>
          <a:p>
            <a:r>
              <a:rPr lang="en-US" dirty="0"/>
              <a:t>No one machine has </a:t>
            </a:r>
            <a:r>
              <a:rPr lang="en-US" i="1" dirty="0"/>
              <a:t>direct</a:t>
            </a:r>
            <a:r>
              <a:rPr lang="en-US" dirty="0"/>
              <a:t> access to all the data.</a:t>
            </a:r>
          </a:p>
          <a:p>
            <a:r>
              <a:rPr lang="en-US" dirty="0"/>
              <a:t>Machines must communicate over a network to share data and intermediate results.</a:t>
            </a:r>
          </a:p>
          <a:p>
            <a:r>
              <a:rPr lang="en-US" dirty="0"/>
              <a:t>We need some special way to define these analyses.</a:t>
            </a:r>
          </a:p>
        </p:txBody>
      </p:sp>
      <p:grpSp>
        <p:nvGrpSpPr>
          <p:cNvPr id="12" name="Group 11">
            <a:extLst>
              <a:ext uri="{FF2B5EF4-FFF2-40B4-BE49-F238E27FC236}">
                <a16:creationId xmlns:a16="http://schemas.microsoft.com/office/drawing/2014/main" id="{2D15879D-8E7C-3349-B09E-F9638997D772}"/>
              </a:ext>
            </a:extLst>
          </p:cNvPr>
          <p:cNvGrpSpPr/>
          <p:nvPr/>
        </p:nvGrpSpPr>
        <p:grpSpPr>
          <a:xfrm>
            <a:off x="-1065457" y="5141616"/>
            <a:ext cx="1819136" cy="1609596"/>
            <a:chOff x="2777248" y="3438144"/>
            <a:chExt cx="1819136" cy="1609596"/>
          </a:xfrm>
        </p:grpSpPr>
        <p:sp>
          <p:nvSpPr>
            <p:cNvPr id="4" name="Rounded Rectangle 3">
              <a:extLst>
                <a:ext uri="{FF2B5EF4-FFF2-40B4-BE49-F238E27FC236}">
                  <a16:creationId xmlns:a16="http://schemas.microsoft.com/office/drawing/2014/main" id="{5C5074AA-4274-1E4B-A91B-10F7900A31D3}"/>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A8995DF-046B-8443-9976-2D4A0F248F21}"/>
                </a:ext>
              </a:extLst>
            </p:cNvPr>
            <p:cNvGrpSpPr/>
            <p:nvPr/>
          </p:nvGrpSpPr>
          <p:grpSpPr>
            <a:xfrm>
              <a:off x="2910008" y="3675339"/>
              <a:ext cx="881371" cy="525057"/>
              <a:chOff x="6738296" y="3998175"/>
              <a:chExt cx="1481808" cy="882754"/>
            </a:xfrm>
          </p:grpSpPr>
          <p:pic>
            <p:nvPicPr>
              <p:cNvPr id="6" name="Picture 5">
                <a:extLst>
                  <a:ext uri="{FF2B5EF4-FFF2-40B4-BE49-F238E27FC236}">
                    <a16:creationId xmlns:a16="http://schemas.microsoft.com/office/drawing/2014/main" id="{7E5E74B4-FBB0-0B49-9F99-5B6741AF8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7" name="Picture 6">
                <a:extLst>
                  <a:ext uri="{FF2B5EF4-FFF2-40B4-BE49-F238E27FC236}">
                    <a16:creationId xmlns:a16="http://schemas.microsoft.com/office/drawing/2014/main" id="{28C62DB7-2A95-2F41-9C5B-4EB97374C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9" name="Picture 8">
              <a:extLst>
                <a:ext uri="{FF2B5EF4-FFF2-40B4-BE49-F238E27FC236}">
                  <a16:creationId xmlns:a16="http://schemas.microsoft.com/office/drawing/2014/main" id="{912DD37A-2CAE-E140-BF64-9D80A4506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10" name="TextBox 9">
              <a:extLst>
                <a:ext uri="{FF2B5EF4-FFF2-40B4-BE49-F238E27FC236}">
                  <a16:creationId xmlns:a16="http://schemas.microsoft.com/office/drawing/2014/main" id="{D8E1690B-AA57-594E-AB5E-C3DD98AABA48}"/>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sp>
          <p:nvSpPr>
            <p:cNvPr id="11" name="TextBox 10">
              <a:extLst>
                <a:ext uri="{FF2B5EF4-FFF2-40B4-BE49-F238E27FC236}">
                  <a16:creationId xmlns:a16="http://schemas.microsoft.com/office/drawing/2014/main" id="{10928E3C-DCFA-0D4B-8783-D94A407A13E5}"/>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Compute task</a:t>
              </a:r>
            </a:p>
          </p:txBody>
        </p:sp>
      </p:grpSp>
      <p:grpSp>
        <p:nvGrpSpPr>
          <p:cNvPr id="13" name="Group 12">
            <a:extLst>
              <a:ext uri="{FF2B5EF4-FFF2-40B4-BE49-F238E27FC236}">
                <a16:creationId xmlns:a16="http://schemas.microsoft.com/office/drawing/2014/main" id="{E6C45A1B-6195-E748-8DC7-5AC1D0298DCC}"/>
              </a:ext>
            </a:extLst>
          </p:cNvPr>
          <p:cNvGrpSpPr/>
          <p:nvPr/>
        </p:nvGrpSpPr>
        <p:grpSpPr>
          <a:xfrm>
            <a:off x="1035119" y="5141616"/>
            <a:ext cx="1819136" cy="1609596"/>
            <a:chOff x="2777248" y="3438144"/>
            <a:chExt cx="1819136" cy="1609596"/>
          </a:xfrm>
        </p:grpSpPr>
        <p:sp>
          <p:nvSpPr>
            <p:cNvPr id="14" name="Rounded Rectangle 13">
              <a:extLst>
                <a:ext uri="{FF2B5EF4-FFF2-40B4-BE49-F238E27FC236}">
                  <a16:creationId xmlns:a16="http://schemas.microsoft.com/office/drawing/2014/main" id="{6833C244-7B90-A040-8D95-71363F9694AE}"/>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E000EBF-3BE4-AE43-8064-8115241FA5AB}"/>
                </a:ext>
              </a:extLst>
            </p:cNvPr>
            <p:cNvGrpSpPr/>
            <p:nvPr/>
          </p:nvGrpSpPr>
          <p:grpSpPr>
            <a:xfrm>
              <a:off x="2910008" y="3675339"/>
              <a:ext cx="881371" cy="525057"/>
              <a:chOff x="6738296" y="3998175"/>
              <a:chExt cx="1481808" cy="882754"/>
            </a:xfrm>
          </p:grpSpPr>
          <p:pic>
            <p:nvPicPr>
              <p:cNvPr id="19" name="Picture 18">
                <a:extLst>
                  <a:ext uri="{FF2B5EF4-FFF2-40B4-BE49-F238E27FC236}">
                    <a16:creationId xmlns:a16="http://schemas.microsoft.com/office/drawing/2014/main" id="{29756676-1A74-CF43-853B-2D988CA0E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20" name="Picture 19">
                <a:extLst>
                  <a:ext uri="{FF2B5EF4-FFF2-40B4-BE49-F238E27FC236}">
                    <a16:creationId xmlns:a16="http://schemas.microsoft.com/office/drawing/2014/main" id="{F038A162-CB55-FF42-9719-4C1C79A40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16" name="Picture 15">
              <a:extLst>
                <a:ext uri="{FF2B5EF4-FFF2-40B4-BE49-F238E27FC236}">
                  <a16:creationId xmlns:a16="http://schemas.microsoft.com/office/drawing/2014/main" id="{A538D8C1-A4E0-0C41-B7DF-CCD1D3919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17" name="TextBox 16">
              <a:extLst>
                <a:ext uri="{FF2B5EF4-FFF2-40B4-BE49-F238E27FC236}">
                  <a16:creationId xmlns:a16="http://schemas.microsoft.com/office/drawing/2014/main" id="{7E9CE6D5-00A2-CD48-A82A-C97D1D8AF417}"/>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sp>
          <p:nvSpPr>
            <p:cNvPr id="18" name="TextBox 17">
              <a:extLst>
                <a:ext uri="{FF2B5EF4-FFF2-40B4-BE49-F238E27FC236}">
                  <a16:creationId xmlns:a16="http://schemas.microsoft.com/office/drawing/2014/main" id="{32FBA4D6-D79B-5A45-989E-00C644849C65}"/>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Compute task</a:t>
              </a:r>
            </a:p>
          </p:txBody>
        </p:sp>
      </p:grpSp>
      <p:grpSp>
        <p:nvGrpSpPr>
          <p:cNvPr id="21" name="Group 20">
            <a:extLst>
              <a:ext uri="{FF2B5EF4-FFF2-40B4-BE49-F238E27FC236}">
                <a16:creationId xmlns:a16="http://schemas.microsoft.com/office/drawing/2014/main" id="{A5D7CC58-90C6-D241-A3EB-4075CD2C8B3E}"/>
              </a:ext>
            </a:extLst>
          </p:cNvPr>
          <p:cNvGrpSpPr/>
          <p:nvPr/>
        </p:nvGrpSpPr>
        <p:grpSpPr>
          <a:xfrm>
            <a:off x="3135695" y="5141616"/>
            <a:ext cx="1819136" cy="1609596"/>
            <a:chOff x="2777248" y="3438144"/>
            <a:chExt cx="1819136" cy="1609596"/>
          </a:xfrm>
        </p:grpSpPr>
        <p:sp>
          <p:nvSpPr>
            <p:cNvPr id="22" name="Rounded Rectangle 21">
              <a:extLst>
                <a:ext uri="{FF2B5EF4-FFF2-40B4-BE49-F238E27FC236}">
                  <a16:creationId xmlns:a16="http://schemas.microsoft.com/office/drawing/2014/main" id="{3469F43F-C73C-1546-BDB6-A171EE467A46}"/>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A49376A-73DA-EA4B-B3C3-9839CB5B00F9}"/>
                </a:ext>
              </a:extLst>
            </p:cNvPr>
            <p:cNvGrpSpPr/>
            <p:nvPr/>
          </p:nvGrpSpPr>
          <p:grpSpPr>
            <a:xfrm>
              <a:off x="2910008" y="3675339"/>
              <a:ext cx="881371" cy="525057"/>
              <a:chOff x="6738296" y="3998175"/>
              <a:chExt cx="1481808" cy="882754"/>
            </a:xfrm>
          </p:grpSpPr>
          <p:pic>
            <p:nvPicPr>
              <p:cNvPr id="27" name="Picture 26">
                <a:extLst>
                  <a:ext uri="{FF2B5EF4-FFF2-40B4-BE49-F238E27FC236}">
                    <a16:creationId xmlns:a16="http://schemas.microsoft.com/office/drawing/2014/main" id="{C408F5D6-2FF0-784A-A84D-17F0EE12D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28" name="Picture 27">
                <a:extLst>
                  <a:ext uri="{FF2B5EF4-FFF2-40B4-BE49-F238E27FC236}">
                    <a16:creationId xmlns:a16="http://schemas.microsoft.com/office/drawing/2014/main" id="{997909A2-1D1D-7048-B212-2021EBFA3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24" name="Picture 23">
              <a:extLst>
                <a:ext uri="{FF2B5EF4-FFF2-40B4-BE49-F238E27FC236}">
                  <a16:creationId xmlns:a16="http://schemas.microsoft.com/office/drawing/2014/main" id="{CE2B2CF2-412B-DE4B-ADD1-1ECF9996D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25" name="TextBox 24">
              <a:extLst>
                <a:ext uri="{FF2B5EF4-FFF2-40B4-BE49-F238E27FC236}">
                  <a16:creationId xmlns:a16="http://schemas.microsoft.com/office/drawing/2014/main" id="{6BC40355-5AB9-784E-9402-91BF379B03A2}"/>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sp>
          <p:nvSpPr>
            <p:cNvPr id="26" name="TextBox 25">
              <a:extLst>
                <a:ext uri="{FF2B5EF4-FFF2-40B4-BE49-F238E27FC236}">
                  <a16:creationId xmlns:a16="http://schemas.microsoft.com/office/drawing/2014/main" id="{B09FF6B3-3214-AA44-AC3E-8E9F6F476FDE}"/>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Compute task</a:t>
              </a:r>
            </a:p>
          </p:txBody>
        </p:sp>
      </p:grpSp>
      <p:grpSp>
        <p:nvGrpSpPr>
          <p:cNvPr id="29" name="Group 28">
            <a:extLst>
              <a:ext uri="{FF2B5EF4-FFF2-40B4-BE49-F238E27FC236}">
                <a16:creationId xmlns:a16="http://schemas.microsoft.com/office/drawing/2014/main" id="{DF93513D-5544-B442-AB0B-E3EAF317E6DE}"/>
              </a:ext>
            </a:extLst>
          </p:cNvPr>
          <p:cNvGrpSpPr/>
          <p:nvPr/>
        </p:nvGrpSpPr>
        <p:grpSpPr>
          <a:xfrm>
            <a:off x="5236271" y="5141616"/>
            <a:ext cx="1819136" cy="1609596"/>
            <a:chOff x="2777248" y="3438144"/>
            <a:chExt cx="1819136" cy="1609596"/>
          </a:xfrm>
        </p:grpSpPr>
        <p:sp>
          <p:nvSpPr>
            <p:cNvPr id="30" name="Rounded Rectangle 29">
              <a:extLst>
                <a:ext uri="{FF2B5EF4-FFF2-40B4-BE49-F238E27FC236}">
                  <a16:creationId xmlns:a16="http://schemas.microsoft.com/office/drawing/2014/main" id="{CCA93ED5-9A2B-E64E-B7FC-95F82FF6B32C}"/>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C3922AB-E969-8A4D-8698-9ADCA1DA13C2}"/>
                </a:ext>
              </a:extLst>
            </p:cNvPr>
            <p:cNvGrpSpPr/>
            <p:nvPr/>
          </p:nvGrpSpPr>
          <p:grpSpPr>
            <a:xfrm>
              <a:off x="2910008" y="3675339"/>
              <a:ext cx="881371" cy="525057"/>
              <a:chOff x="6738296" y="3998175"/>
              <a:chExt cx="1481808" cy="882754"/>
            </a:xfrm>
          </p:grpSpPr>
          <p:pic>
            <p:nvPicPr>
              <p:cNvPr id="35" name="Picture 34">
                <a:extLst>
                  <a:ext uri="{FF2B5EF4-FFF2-40B4-BE49-F238E27FC236}">
                    <a16:creationId xmlns:a16="http://schemas.microsoft.com/office/drawing/2014/main" id="{E80E644D-B33C-0E4B-B551-285F233DC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36" name="Picture 35">
                <a:extLst>
                  <a:ext uri="{FF2B5EF4-FFF2-40B4-BE49-F238E27FC236}">
                    <a16:creationId xmlns:a16="http://schemas.microsoft.com/office/drawing/2014/main" id="{E3091C0F-7C3E-B146-A48F-582533665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32" name="Picture 31">
              <a:extLst>
                <a:ext uri="{FF2B5EF4-FFF2-40B4-BE49-F238E27FC236}">
                  <a16:creationId xmlns:a16="http://schemas.microsoft.com/office/drawing/2014/main" id="{CA9C0E3A-1081-B041-B6F8-013CBB981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33" name="TextBox 32">
              <a:extLst>
                <a:ext uri="{FF2B5EF4-FFF2-40B4-BE49-F238E27FC236}">
                  <a16:creationId xmlns:a16="http://schemas.microsoft.com/office/drawing/2014/main" id="{3AE1EAD1-80D7-6D4D-A936-27462CB50D5D}"/>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sp>
          <p:nvSpPr>
            <p:cNvPr id="34" name="TextBox 33">
              <a:extLst>
                <a:ext uri="{FF2B5EF4-FFF2-40B4-BE49-F238E27FC236}">
                  <a16:creationId xmlns:a16="http://schemas.microsoft.com/office/drawing/2014/main" id="{38C1CFFB-5DB0-3340-AB81-56AAD0CE2469}"/>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Compute task</a:t>
              </a:r>
            </a:p>
          </p:txBody>
        </p:sp>
      </p:grpSp>
      <p:grpSp>
        <p:nvGrpSpPr>
          <p:cNvPr id="37" name="Group 36">
            <a:extLst>
              <a:ext uri="{FF2B5EF4-FFF2-40B4-BE49-F238E27FC236}">
                <a16:creationId xmlns:a16="http://schemas.microsoft.com/office/drawing/2014/main" id="{BD6B612E-152A-004D-8B21-917463DD4A6B}"/>
              </a:ext>
            </a:extLst>
          </p:cNvPr>
          <p:cNvGrpSpPr/>
          <p:nvPr/>
        </p:nvGrpSpPr>
        <p:grpSpPr>
          <a:xfrm>
            <a:off x="7336847" y="5141616"/>
            <a:ext cx="1819136" cy="1609596"/>
            <a:chOff x="2777248" y="3438144"/>
            <a:chExt cx="1819136" cy="1609596"/>
          </a:xfrm>
        </p:grpSpPr>
        <p:sp>
          <p:nvSpPr>
            <p:cNvPr id="38" name="Rounded Rectangle 37">
              <a:extLst>
                <a:ext uri="{FF2B5EF4-FFF2-40B4-BE49-F238E27FC236}">
                  <a16:creationId xmlns:a16="http://schemas.microsoft.com/office/drawing/2014/main" id="{090E3B0E-9B51-A448-B808-F81270512A6C}"/>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74445CF-E1AC-4D4D-9D23-66D1028D270A}"/>
                </a:ext>
              </a:extLst>
            </p:cNvPr>
            <p:cNvGrpSpPr/>
            <p:nvPr/>
          </p:nvGrpSpPr>
          <p:grpSpPr>
            <a:xfrm>
              <a:off x="2910008" y="3675339"/>
              <a:ext cx="881371" cy="525057"/>
              <a:chOff x="6738296" y="3998175"/>
              <a:chExt cx="1481808" cy="882754"/>
            </a:xfrm>
          </p:grpSpPr>
          <p:pic>
            <p:nvPicPr>
              <p:cNvPr id="43" name="Picture 42">
                <a:extLst>
                  <a:ext uri="{FF2B5EF4-FFF2-40B4-BE49-F238E27FC236}">
                    <a16:creationId xmlns:a16="http://schemas.microsoft.com/office/drawing/2014/main" id="{3824746A-427E-0E41-A83C-8743634ED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44" name="Picture 43">
                <a:extLst>
                  <a:ext uri="{FF2B5EF4-FFF2-40B4-BE49-F238E27FC236}">
                    <a16:creationId xmlns:a16="http://schemas.microsoft.com/office/drawing/2014/main" id="{046A140C-B3E5-974D-872D-6E26342BD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40" name="Picture 39">
              <a:extLst>
                <a:ext uri="{FF2B5EF4-FFF2-40B4-BE49-F238E27FC236}">
                  <a16:creationId xmlns:a16="http://schemas.microsoft.com/office/drawing/2014/main" id="{6B8D5A5F-6988-F34E-A748-7F34CDA61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41" name="TextBox 40">
              <a:extLst>
                <a:ext uri="{FF2B5EF4-FFF2-40B4-BE49-F238E27FC236}">
                  <a16:creationId xmlns:a16="http://schemas.microsoft.com/office/drawing/2014/main" id="{25FE37FB-C7C9-0343-86F2-E1D3DAC8927E}"/>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sp>
          <p:nvSpPr>
            <p:cNvPr id="42" name="TextBox 41">
              <a:extLst>
                <a:ext uri="{FF2B5EF4-FFF2-40B4-BE49-F238E27FC236}">
                  <a16:creationId xmlns:a16="http://schemas.microsoft.com/office/drawing/2014/main" id="{4634527D-ACDE-934F-985F-D083099893FF}"/>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Compute task</a:t>
              </a:r>
            </a:p>
          </p:txBody>
        </p:sp>
      </p:grpSp>
      <p:grpSp>
        <p:nvGrpSpPr>
          <p:cNvPr id="45" name="Group 44">
            <a:extLst>
              <a:ext uri="{FF2B5EF4-FFF2-40B4-BE49-F238E27FC236}">
                <a16:creationId xmlns:a16="http://schemas.microsoft.com/office/drawing/2014/main" id="{774DEBC7-FF3E-2F4E-B56E-AB1CCF6AD54C}"/>
              </a:ext>
            </a:extLst>
          </p:cNvPr>
          <p:cNvGrpSpPr/>
          <p:nvPr/>
        </p:nvGrpSpPr>
        <p:grpSpPr>
          <a:xfrm>
            <a:off x="9437423" y="5141616"/>
            <a:ext cx="1819136" cy="1609596"/>
            <a:chOff x="2777248" y="3438144"/>
            <a:chExt cx="1819136" cy="1609596"/>
          </a:xfrm>
        </p:grpSpPr>
        <p:sp>
          <p:nvSpPr>
            <p:cNvPr id="46" name="Rounded Rectangle 45">
              <a:extLst>
                <a:ext uri="{FF2B5EF4-FFF2-40B4-BE49-F238E27FC236}">
                  <a16:creationId xmlns:a16="http://schemas.microsoft.com/office/drawing/2014/main" id="{3DC8A475-B16A-D44A-9167-CE713D786E7F}"/>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ABAC1692-6A0D-814E-9913-B0AEDFD7143E}"/>
                </a:ext>
              </a:extLst>
            </p:cNvPr>
            <p:cNvGrpSpPr/>
            <p:nvPr/>
          </p:nvGrpSpPr>
          <p:grpSpPr>
            <a:xfrm>
              <a:off x="2910008" y="3675339"/>
              <a:ext cx="881371" cy="525057"/>
              <a:chOff x="6738296" y="3998175"/>
              <a:chExt cx="1481808" cy="882754"/>
            </a:xfrm>
          </p:grpSpPr>
          <p:pic>
            <p:nvPicPr>
              <p:cNvPr id="51" name="Picture 50">
                <a:extLst>
                  <a:ext uri="{FF2B5EF4-FFF2-40B4-BE49-F238E27FC236}">
                    <a16:creationId xmlns:a16="http://schemas.microsoft.com/office/drawing/2014/main" id="{BFE1CB0C-3198-1740-B0F7-E18AB4247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52" name="Picture 51">
                <a:extLst>
                  <a:ext uri="{FF2B5EF4-FFF2-40B4-BE49-F238E27FC236}">
                    <a16:creationId xmlns:a16="http://schemas.microsoft.com/office/drawing/2014/main" id="{02127A4C-1095-D344-9C87-439CC04BB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48" name="Picture 47">
              <a:extLst>
                <a:ext uri="{FF2B5EF4-FFF2-40B4-BE49-F238E27FC236}">
                  <a16:creationId xmlns:a16="http://schemas.microsoft.com/office/drawing/2014/main" id="{A8950F1D-FEBB-4448-BD8B-0AB086EDB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49" name="TextBox 48">
              <a:extLst>
                <a:ext uri="{FF2B5EF4-FFF2-40B4-BE49-F238E27FC236}">
                  <a16:creationId xmlns:a16="http://schemas.microsoft.com/office/drawing/2014/main" id="{175C1171-8135-E149-B879-F86F9F77AFAF}"/>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sp>
          <p:nvSpPr>
            <p:cNvPr id="50" name="TextBox 49">
              <a:extLst>
                <a:ext uri="{FF2B5EF4-FFF2-40B4-BE49-F238E27FC236}">
                  <a16:creationId xmlns:a16="http://schemas.microsoft.com/office/drawing/2014/main" id="{0DE2205B-DAA0-4E41-B661-AF3B4C6DB2E0}"/>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Compute task</a:t>
              </a:r>
            </a:p>
          </p:txBody>
        </p:sp>
      </p:grpSp>
      <p:grpSp>
        <p:nvGrpSpPr>
          <p:cNvPr id="54" name="Group 53">
            <a:extLst>
              <a:ext uri="{FF2B5EF4-FFF2-40B4-BE49-F238E27FC236}">
                <a16:creationId xmlns:a16="http://schemas.microsoft.com/office/drawing/2014/main" id="{EF1012E1-5BBD-5042-B486-15C19F103A9E}"/>
              </a:ext>
            </a:extLst>
          </p:cNvPr>
          <p:cNvGrpSpPr/>
          <p:nvPr/>
        </p:nvGrpSpPr>
        <p:grpSpPr>
          <a:xfrm>
            <a:off x="11537999" y="5141616"/>
            <a:ext cx="1819136" cy="1609596"/>
            <a:chOff x="2777248" y="3438144"/>
            <a:chExt cx="1819136" cy="1609596"/>
          </a:xfrm>
        </p:grpSpPr>
        <p:sp>
          <p:nvSpPr>
            <p:cNvPr id="55" name="Rounded Rectangle 54">
              <a:extLst>
                <a:ext uri="{FF2B5EF4-FFF2-40B4-BE49-F238E27FC236}">
                  <a16:creationId xmlns:a16="http://schemas.microsoft.com/office/drawing/2014/main" id="{D2A44E8D-8D93-BF4C-85A0-33293A7D692E}"/>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68256E03-DECE-CA45-90FA-74A7FE52417B}"/>
                </a:ext>
              </a:extLst>
            </p:cNvPr>
            <p:cNvGrpSpPr/>
            <p:nvPr/>
          </p:nvGrpSpPr>
          <p:grpSpPr>
            <a:xfrm>
              <a:off x="2910008" y="3675339"/>
              <a:ext cx="881371" cy="525057"/>
              <a:chOff x="6738296" y="3998175"/>
              <a:chExt cx="1481808" cy="882754"/>
            </a:xfrm>
          </p:grpSpPr>
          <p:pic>
            <p:nvPicPr>
              <p:cNvPr id="60" name="Picture 59">
                <a:extLst>
                  <a:ext uri="{FF2B5EF4-FFF2-40B4-BE49-F238E27FC236}">
                    <a16:creationId xmlns:a16="http://schemas.microsoft.com/office/drawing/2014/main" id="{2FE6CA3C-CD36-5C4E-A766-A6914B37D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61" name="Picture 60">
                <a:extLst>
                  <a:ext uri="{FF2B5EF4-FFF2-40B4-BE49-F238E27FC236}">
                    <a16:creationId xmlns:a16="http://schemas.microsoft.com/office/drawing/2014/main" id="{368327EA-C028-D448-A988-A5910292A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57" name="Picture 56">
              <a:extLst>
                <a:ext uri="{FF2B5EF4-FFF2-40B4-BE49-F238E27FC236}">
                  <a16:creationId xmlns:a16="http://schemas.microsoft.com/office/drawing/2014/main" id="{76A79307-22AF-CD40-8ED1-A66181EC0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58" name="TextBox 57">
              <a:extLst>
                <a:ext uri="{FF2B5EF4-FFF2-40B4-BE49-F238E27FC236}">
                  <a16:creationId xmlns:a16="http://schemas.microsoft.com/office/drawing/2014/main" id="{7F547FF7-5085-BC43-8278-118FEC2BF2B1}"/>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sp>
          <p:nvSpPr>
            <p:cNvPr id="59" name="TextBox 58">
              <a:extLst>
                <a:ext uri="{FF2B5EF4-FFF2-40B4-BE49-F238E27FC236}">
                  <a16:creationId xmlns:a16="http://schemas.microsoft.com/office/drawing/2014/main" id="{1822E188-1FE8-A34E-88B1-FFB756CA48B7}"/>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Compute task</a:t>
              </a:r>
            </a:p>
          </p:txBody>
        </p:sp>
      </p:grpSp>
      <p:grpSp>
        <p:nvGrpSpPr>
          <p:cNvPr id="62" name="Group 61">
            <a:extLst>
              <a:ext uri="{FF2B5EF4-FFF2-40B4-BE49-F238E27FC236}">
                <a16:creationId xmlns:a16="http://schemas.microsoft.com/office/drawing/2014/main" id="{06CD2357-DB94-7441-9C5E-1BB5ECE730C2}"/>
              </a:ext>
            </a:extLst>
          </p:cNvPr>
          <p:cNvGrpSpPr/>
          <p:nvPr/>
        </p:nvGrpSpPr>
        <p:grpSpPr>
          <a:xfrm>
            <a:off x="9963633" y="2217588"/>
            <a:ext cx="1819136" cy="1609596"/>
            <a:chOff x="2777248" y="3438144"/>
            <a:chExt cx="1819136" cy="1609596"/>
          </a:xfrm>
        </p:grpSpPr>
        <p:sp>
          <p:nvSpPr>
            <p:cNvPr id="63" name="Rounded Rectangle 62">
              <a:extLst>
                <a:ext uri="{FF2B5EF4-FFF2-40B4-BE49-F238E27FC236}">
                  <a16:creationId xmlns:a16="http://schemas.microsoft.com/office/drawing/2014/main" id="{614331EA-7E27-E049-81FF-82A882502711}"/>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227A3858-953D-1841-B6B5-2E5DBF4A6972}"/>
                </a:ext>
              </a:extLst>
            </p:cNvPr>
            <p:cNvGrpSpPr/>
            <p:nvPr/>
          </p:nvGrpSpPr>
          <p:grpSpPr>
            <a:xfrm>
              <a:off x="2910008" y="3675339"/>
              <a:ext cx="881371" cy="525057"/>
              <a:chOff x="6738296" y="3998175"/>
              <a:chExt cx="1481808" cy="882754"/>
            </a:xfrm>
          </p:grpSpPr>
          <p:pic>
            <p:nvPicPr>
              <p:cNvPr id="68" name="Picture 67">
                <a:extLst>
                  <a:ext uri="{FF2B5EF4-FFF2-40B4-BE49-F238E27FC236}">
                    <a16:creationId xmlns:a16="http://schemas.microsoft.com/office/drawing/2014/main" id="{6B167B94-F449-A44B-B571-803B254C7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69" name="Picture 68">
                <a:extLst>
                  <a:ext uri="{FF2B5EF4-FFF2-40B4-BE49-F238E27FC236}">
                    <a16:creationId xmlns:a16="http://schemas.microsoft.com/office/drawing/2014/main" id="{57B07F96-E21E-6C4D-BAE0-20BA1908A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65" name="Picture 64">
              <a:extLst>
                <a:ext uri="{FF2B5EF4-FFF2-40B4-BE49-F238E27FC236}">
                  <a16:creationId xmlns:a16="http://schemas.microsoft.com/office/drawing/2014/main" id="{2F3B4B11-A538-7244-8C76-0C7A1AB61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66" name="TextBox 65">
              <a:extLst>
                <a:ext uri="{FF2B5EF4-FFF2-40B4-BE49-F238E27FC236}">
                  <a16:creationId xmlns:a16="http://schemas.microsoft.com/office/drawing/2014/main" id="{435DC533-B7B7-2941-99D3-3E3BEE6E1C69}"/>
                </a:ext>
              </a:extLst>
            </p:cNvPr>
            <p:cNvSpPr txBox="1"/>
            <p:nvPr/>
          </p:nvSpPr>
          <p:spPr>
            <a:xfrm>
              <a:off x="3576893" y="4310925"/>
              <a:ext cx="946339" cy="646331"/>
            </a:xfrm>
            <a:prstGeom prst="rect">
              <a:avLst/>
            </a:prstGeom>
            <a:solidFill>
              <a:schemeClr val="bg2">
                <a:lumMod val="90000"/>
              </a:schemeClr>
            </a:solidFill>
          </p:spPr>
          <p:txBody>
            <a:bodyPr wrap="square" rtlCol="0">
              <a:spAutoFit/>
            </a:bodyPr>
            <a:lstStyle/>
            <a:p>
              <a:pPr algn="ctr"/>
              <a:r>
                <a:rPr lang="en-US" dirty="0"/>
                <a:t>User program</a:t>
              </a:r>
            </a:p>
          </p:txBody>
        </p:sp>
        <p:sp>
          <p:nvSpPr>
            <p:cNvPr id="67" name="TextBox 66">
              <a:extLst>
                <a:ext uri="{FF2B5EF4-FFF2-40B4-BE49-F238E27FC236}">
                  <a16:creationId xmlns:a16="http://schemas.microsoft.com/office/drawing/2014/main" id="{1C85C3B8-3AA6-1046-82EA-AAA80A86617B}"/>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Master</a:t>
              </a:r>
            </a:p>
            <a:p>
              <a:pPr algn="ctr"/>
              <a:r>
                <a:rPr lang="en-US" dirty="0"/>
                <a:t>node</a:t>
              </a:r>
            </a:p>
          </p:txBody>
        </p:sp>
      </p:grpSp>
      <p:sp>
        <p:nvSpPr>
          <p:cNvPr id="70" name="Rectangle 69">
            <a:extLst>
              <a:ext uri="{FF2B5EF4-FFF2-40B4-BE49-F238E27FC236}">
                <a16:creationId xmlns:a16="http://schemas.microsoft.com/office/drawing/2014/main" id="{E4197A9F-5179-5F4F-809F-E81CAAC4565C}"/>
              </a:ext>
            </a:extLst>
          </p:cNvPr>
          <p:cNvSpPr/>
          <p:nvPr/>
        </p:nvSpPr>
        <p:spPr>
          <a:xfrm>
            <a:off x="-228599" y="4193019"/>
            <a:ext cx="12658724" cy="41433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Communication Network</a:t>
            </a:r>
          </a:p>
        </p:txBody>
      </p:sp>
      <p:cxnSp>
        <p:nvCxnSpPr>
          <p:cNvPr id="72" name="Straight Connector 71">
            <a:extLst>
              <a:ext uri="{FF2B5EF4-FFF2-40B4-BE49-F238E27FC236}">
                <a16:creationId xmlns:a16="http://schemas.microsoft.com/office/drawing/2014/main" id="{1F57D2E4-98EE-9849-8F50-86CDC9F9E7F8}"/>
              </a:ext>
            </a:extLst>
          </p:cNvPr>
          <p:cNvCxnSpPr>
            <a:cxnSpLocks/>
          </p:cNvCxnSpPr>
          <p:nvPr/>
        </p:nvCxnSpPr>
        <p:spPr>
          <a:xfrm flipH="1">
            <a:off x="10894400" y="3827184"/>
            <a:ext cx="7377" cy="365835"/>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C2A7EA5-6999-D046-AD1B-F557E6211267}"/>
              </a:ext>
            </a:extLst>
          </p:cNvPr>
          <p:cNvCxnSpPr>
            <a:cxnSpLocks/>
            <a:endCxn id="30" idx="0"/>
          </p:cNvCxnSpPr>
          <p:nvPr/>
        </p:nvCxnSpPr>
        <p:spPr>
          <a:xfrm flipH="1">
            <a:off x="6145839"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B3778E4-CAC9-1741-9306-7A613BA7AF0C}"/>
              </a:ext>
            </a:extLst>
          </p:cNvPr>
          <p:cNvCxnSpPr>
            <a:cxnSpLocks/>
          </p:cNvCxnSpPr>
          <p:nvPr/>
        </p:nvCxnSpPr>
        <p:spPr>
          <a:xfrm flipH="1">
            <a:off x="8246415"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C398673-D2F3-F84E-9271-9CD60FC58FAD}"/>
              </a:ext>
            </a:extLst>
          </p:cNvPr>
          <p:cNvCxnSpPr>
            <a:cxnSpLocks/>
          </p:cNvCxnSpPr>
          <p:nvPr/>
        </p:nvCxnSpPr>
        <p:spPr>
          <a:xfrm flipH="1">
            <a:off x="10338268"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49F448B-AA73-C54C-89B9-1BF6B8A38160}"/>
              </a:ext>
            </a:extLst>
          </p:cNvPr>
          <p:cNvCxnSpPr>
            <a:cxnSpLocks/>
          </p:cNvCxnSpPr>
          <p:nvPr/>
        </p:nvCxnSpPr>
        <p:spPr>
          <a:xfrm flipH="1">
            <a:off x="4055980"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8459D84-D0BF-BF42-BBDA-9C141E46D0F6}"/>
              </a:ext>
            </a:extLst>
          </p:cNvPr>
          <p:cNvCxnSpPr>
            <a:cxnSpLocks/>
          </p:cNvCxnSpPr>
          <p:nvPr/>
        </p:nvCxnSpPr>
        <p:spPr>
          <a:xfrm flipH="1">
            <a:off x="1973870" y="4603378"/>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2" name="Rounded Rectangle 81">
            <a:extLst>
              <a:ext uri="{FF2B5EF4-FFF2-40B4-BE49-F238E27FC236}">
                <a16:creationId xmlns:a16="http://schemas.microsoft.com/office/drawing/2014/main" id="{990D8BC4-9446-5F4C-AD7A-0BF31BA8BA06}"/>
              </a:ext>
            </a:extLst>
          </p:cNvPr>
          <p:cNvSpPr/>
          <p:nvPr/>
        </p:nvSpPr>
        <p:spPr>
          <a:xfrm>
            <a:off x="7490813" y="1152271"/>
            <a:ext cx="1589490" cy="503695"/>
          </a:xfrm>
          <a:prstGeom prst="roundRect">
            <a:avLst>
              <a:gd name="adj" fmla="val 165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84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C1AC-B5A7-4549-AF96-76C08ECE01C6}"/>
              </a:ext>
            </a:extLst>
          </p:cNvPr>
          <p:cNvSpPr>
            <a:spLocks noGrp="1"/>
          </p:cNvSpPr>
          <p:nvPr>
            <p:ph type="title"/>
          </p:nvPr>
        </p:nvSpPr>
        <p:spPr/>
        <p:txBody>
          <a:bodyPr/>
          <a:lstStyle/>
          <a:p>
            <a:r>
              <a:rPr lang="en-US" dirty="0"/>
              <a:t>Example: Find the largest sales order</a:t>
            </a:r>
          </a:p>
        </p:txBody>
      </p:sp>
      <p:sp>
        <p:nvSpPr>
          <p:cNvPr id="3" name="Content Placeholder 2">
            <a:extLst>
              <a:ext uri="{FF2B5EF4-FFF2-40B4-BE49-F238E27FC236}">
                <a16:creationId xmlns:a16="http://schemas.microsoft.com/office/drawing/2014/main" id="{416B5AA8-3C0C-654E-A3B7-C2DEF4378FF1}"/>
              </a:ext>
            </a:extLst>
          </p:cNvPr>
          <p:cNvSpPr>
            <a:spLocks noGrp="1"/>
          </p:cNvSpPr>
          <p:nvPr>
            <p:ph idx="1"/>
          </p:nvPr>
        </p:nvSpPr>
        <p:spPr>
          <a:xfrm>
            <a:off x="263471" y="1146875"/>
            <a:ext cx="9046727" cy="2302381"/>
          </a:xfrm>
        </p:spPr>
        <p:txBody>
          <a:bodyPr/>
          <a:lstStyle/>
          <a:p>
            <a:pPr marL="514350" indent="-514350">
              <a:buFont typeface="+mj-lt"/>
              <a:buAutoNum type="arabicPeriod"/>
            </a:pPr>
            <a:r>
              <a:rPr lang="en-US" dirty="0"/>
              <a:t>Distribute instructions to all the machines (nodes).</a:t>
            </a:r>
          </a:p>
          <a:p>
            <a:pPr marL="514350" indent="-514350">
              <a:buFont typeface="+mj-lt"/>
              <a:buAutoNum type="arabicPeriod"/>
            </a:pPr>
            <a:r>
              <a:rPr lang="en-US" dirty="0">
                <a:solidFill>
                  <a:schemeClr val="bg2"/>
                </a:solidFill>
              </a:rPr>
              <a:t>Each node computes its own maximum.</a:t>
            </a:r>
          </a:p>
          <a:p>
            <a:pPr marL="514350" indent="-514350">
              <a:buFont typeface="+mj-lt"/>
              <a:buAutoNum type="arabicPeriod"/>
            </a:pPr>
            <a:r>
              <a:rPr lang="en-US" dirty="0">
                <a:solidFill>
                  <a:schemeClr val="bg2"/>
                </a:solidFill>
              </a:rPr>
              <a:t>Results are sent to a single node.</a:t>
            </a:r>
          </a:p>
          <a:p>
            <a:pPr marL="514350" indent="-514350">
              <a:buFont typeface="+mj-lt"/>
              <a:buAutoNum type="arabicPeriod"/>
            </a:pPr>
            <a:r>
              <a:rPr lang="en-US" dirty="0">
                <a:solidFill>
                  <a:schemeClr val="bg2"/>
                </a:solidFill>
              </a:rPr>
              <a:t>Maximum of the maximums is calculated.</a:t>
            </a:r>
          </a:p>
        </p:txBody>
      </p:sp>
      <p:grpSp>
        <p:nvGrpSpPr>
          <p:cNvPr id="75" name="Group 74">
            <a:extLst>
              <a:ext uri="{FF2B5EF4-FFF2-40B4-BE49-F238E27FC236}">
                <a16:creationId xmlns:a16="http://schemas.microsoft.com/office/drawing/2014/main" id="{B7961CD0-E677-F34B-BA59-B23C13D1D1A2}"/>
              </a:ext>
            </a:extLst>
          </p:cNvPr>
          <p:cNvGrpSpPr/>
          <p:nvPr/>
        </p:nvGrpSpPr>
        <p:grpSpPr>
          <a:xfrm>
            <a:off x="-1065457" y="5141616"/>
            <a:ext cx="1819136" cy="1609596"/>
            <a:chOff x="2777248" y="3438144"/>
            <a:chExt cx="1819136" cy="1609596"/>
          </a:xfrm>
        </p:grpSpPr>
        <p:sp>
          <p:nvSpPr>
            <p:cNvPr id="76" name="Rounded Rectangle 75">
              <a:extLst>
                <a:ext uri="{FF2B5EF4-FFF2-40B4-BE49-F238E27FC236}">
                  <a16:creationId xmlns:a16="http://schemas.microsoft.com/office/drawing/2014/main" id="{7A336922-1A1B-2944-AC5A-F6271233F734}"/>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ACB82BF3-CFB1-1944-93F7-A3A2077764A5}"/>
                </a:ext>
              </a:extLst>
            </p:cNvPr>
            <p:cNvGrpSpPr/>
            <p:nvPr/>
          </p:nvGrpSpPr>
          <p:grpSpPr>
            <a:xfrm>
              <a:off x="2910008" y="3675339"/>
              <a:ext cx="881371" cy="525057"/>
              <a:chOff x="6738296" y="3998175"/>
              <a:chExt cx="1481808" cy="882754"/>
            </a:xfrm>
          </p:grpSpPr>
          <p:pic>
            <p:nvPicPr>
              <p:cNvPr id="81" name="Picture 80">
                <a:extLst>
                  <a:ext uri="{FF2B5EF4-FFF2-40B4-BE49-F238E27FC236}">
                    <a16:creationId xmlns:a16="http://schemas.microsoft.com/office/drawing/2014/main" id="{D7EED0EC-5B16-E644-8B08-1013FEED2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82" name="Picture 81">
                <a:extLst>
                  <a:ext uri="{FF2B5EF4-FFF2-40B4-BE49-F238E27FC236}">
                    <a16:creationId xmlns:a16="http://schemas.microsoft.com/office/drawing/2014/main" id="{13CB72B5-365C-1A43-A5D5-FB59C1D4F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78" name="Picture 77">
              <a:extLst>
                <a:ext uri="{FF2B5EF4-FFF2-40B4-BE49-F238E27FC236}">
                  <a16:creationId xmlns:a16="http://schemas.microsoft.com/office/drawing/2014/main" id="{105B5995-9691-4340-8EF3-9072E1E49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79" name="TextBox 78">
              <a:extLst>
                <a:ext uri="{FF2B5EF4-FFF2-40B4-BE49-F238E27FC236}">
                  <a16:creationId xmlns:a16="http://schemas.microsoft.com/office/drawing/2014/main" id="{2968B7E3-FBF2-F343-881A-EACC6CDB39C8}"/>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grpSp>
      <p:grpSp>
        <p:nvGrpSpPr>
          <p:cNvPr id="83" name="Group 82">
            <a:extLst>
              <a:ext uri="{FF2B5EF4-FFF2-40B4-BE49-F238E27FC236}">
                <a16:creationId xmlns:a16="http://schemas.microsoft.com/office/drawing/2014/main" id="{27F54BB9-8607-1B49-B65E-9D34C1780D2D}"/>
              </a:ext>
            </a:extLst>
          </p:cNvPr>
          <p:cNvGrpSpPr/>
          <p:nvPr/>
        </p:nvGrpSpPr>
        <p:grpSpPr>
          <a:xfrm>
            <a:off x="1035119" y="5141616"/>
            <a:ext cx="1819136" cy="1609596"/>
            <a:chOff x="2777248" y="3438144"/>
            <a:chExt cx="1819136" cy="1609596"/>
          </a:xfrm>
        </p:grpSpPr>
        <p:sp>
          <p:nvSpPr>
            <p:cNvPr id="84" name="Rounded Rectangle 83">
              <a:extLst>
                <a:ext uri="{FF2B5EF4-FFF2-40B4-BE49-F238E27FC236}">
                  <a16:creationId xmlns:a16="http://schemas.microsoft.com/office/drawing/2014/main" id="{EED95408-C766-EE4B-AB5C-983CD04D069D}"/>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6E9DBCB0-2515-2D46-9F5D-0016E692ABF2}"/>
                </a:ext>
              </a:extLst>
            </p:cNvPr>
            <p:cNvGrpSpPr/>
            <p:nvPr/>
          </p:nvGrpSpPr>
          <p:grpSpPr>
            <a:xfrm>
              <a:off x="2910008" y="3675339"/>
              <a:ext cx="881371" cy="525057"/>
              <a:chOff x="6738296" y="3998175"/>
              <a:chExt cx="1481808" cy="882754"/>
            </a:xfrm>
          </p:grpSpPr>
          <p:pic>
            <p:nvPicPr>
              <p:cNvPr id="89" name="Picture 88">
                <a:extLst>
                  <a:ext uri="{FF2B5EF4-FFF2-40B4-BE49-F238E27FC236}">
                    <a16:creationId xmlns:a16="http://schemas.microsoft.com/office/drawing/2014/main" id="{41BA3380-526F-1043-AD59-DFE838A82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90" name="Picture 89">
                <a:extLst>
                  <a:ext uri="{FF2B5EF4-FFF2-40B4-BE49-F238E27FC236}">
                    <a16:creationId xmlns:a16="http://schemas.microsoft.com/office/drawing/2014/main" id="{61551316-1CD0-F94F-A3B9-95FEF9DC7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86" name="Picture 85">
              <a:extLst>
                <a:ext uri="{FF2B5EF4-FFF2-40B4-BE49-F238E27FC236}">
                  <a16:creationId xmlns:a16="http://schemas.microsoft.com/office/drawing/2014/main" id="{A8D8270D-9303-4448-91BA-E9F4FE79C4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87" name="TextBox 86">
              <a:extLst>
                <a:ext uri="{FF2B5EF4-FFF2-40B4-BE49-F238E27FC236}">
                  <a16:creationId xmlns:a16="http://schemas.microsoft.com/office/drawing/2014/main" id="{9A245D87-0F14-8449-91D7-553164CC2417}"/>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grpSp>
      <p:grpSp>
        <p:nvGrpSpPr>
          <p:cNvPr id="91" name="Group 90">
            <a:extLst>
              <a:ext uri="{FF2B5EF4-FFF2-40B4-BE49-F238E27FC236}">
                <a16:creationId xmlns:a16="http://schemas.microsoft.com/office/drawing/2014/main" id="{74314CED-2BEA-EB4E-B550-86EF86735AAD}"/>
              </a:ext>
            </a:extLst>
          </p:cNvPr>
          <p:cNvGrpSpPr/>
          <p:nvPr/>
        </p:nvGrpSpPr>
        <p:grpSpPr>
          <a:xfrm>
            <a:off x="3135695" y="5141616"/>
            <a:ext cx="1819136" cy="1609596"/>
            <a:chOff x="2777248" y="3438144"/>
            <a:chExt cx="1819136" cy="1609596"/>
          </a:xfrm>
        </p:grpSpPr>
        <p:sp>
          <p:nvSpPr>
            <p:cNvPr id="92" name="Rounded Rectangle 91">
              <a:extLst>
                <a:ext uri="{FF2B5EF4-FFF2-40B4-BE49-F238E27FC236}">
                  <a16:creationId xmlns:a16="http://schemas.microsoft.com/office/drawing/2014/main" id="{8596FE3E-C5F4-9746-B019-E348E12D464E}"/>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94F7FB0-F10E-C647-AB1E-14DD062AD18A}"/>
                </a:ext>
              </a:extLst>
            </p:cNvPr>
            <p:cNvGrpSpPr/>
            <p:nvPr/>
          </p:nvGrpSpPr>
          <p:grpSpPr>
            <a:xfrm>
              <a:off x="2910008" y="3675339"/>
              <a:ext cx="881371" cy="525057"/>
              <a:chOff x="6738296" y="3998175"/>
              <a:chExt cx="1481808" cy="882754"/>
            </a:xfrm>
          </p:grpSpPr>
          <p:pic>
            <p:nvPicPr>
              <p:cNvPr id="97" name="Picture 96">
                <a:extLst>
                  <a:ext uri="{FF2B5EF4-FFF2-40B4-BE49-F238E27FC236}">
                    <a16:creationId xmlns:a16="http://schemas.microsoft.com/office/drawing/2014/main" id="{D7847D42-E061-5745-B6B7-1EBEB52DC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98" name="Picture 97">
                <a:extLst>
                  <a:ext uri="{FF2B5EF4-FFF2-40B4-BE49-F238E27FC236}">
                    <a16:creationId xmlns:a16="http://schemas.microsoft.com/office/drawing/2014/main" id="{BDF1992E-08F7-BE41-9210-053F714C3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94" name="Picture 93">
              <a:extLst>
                <a:ext uri="{FF2B5EF4-FFF2-40B4-BE49-F238E27FC236}">
                  <a16:creationId xmlns:a16="http://schemas.microsoft.com/office/drawing/2014/main" id="{BB685EA7-1AF4-3C4B-9462-1F4DE953D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95" name="TextBox 94">
              <a:extLst>
                <a:ext uri="{FF2B5EF4-FFF2-40B4-BE49-F238E27FC236}">
                  <a16:creationId xmlns:a16="http://schemas.microsoft.com/office/drawing/2014/main" id="{7A2F08B7-8638-9946-B882-D832375E0283}"/>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grpSp>
      <p:grpSp>
        <p:nvGrpSpPr>
          <p:cNvPr id="99" name="Group 98">
            <a:extLst>
              <a:ext uri="{FF2B5EF4-FFF2-40B4-BE49-F238E27FC236}">
                <a16:creationId xmlns:a16="http://schemas.microsoft.com/office/drawing/2014/main" id="{EF7CF11A-1D1F-8B45-B19B-95112C2A3668}"/>
              </a:ext>
            </a:extLst>
          </p:cNvPr>
          <p:cNvGrpSpPr/>
          <p:nvPr/>
        </p:nvGrpSpPr>
        <p:grpSpPr>
          <a:xfrm>
            <a:off x="5236271" y="5141616"/>
            <a:ext cx="1819136" cy="1609596"/>
            <a:chOff x="2777248" y="3438144"/>
            <a:chExt cx="1819136" cy="1609596"/>
          </a:xfrm>
        </p:grpSpPr>
        <p:sp>
          <p:nvSpPr>
            <p:cNvPr id="100" name="Rounded Rectangle 99">
              <a:extLst>
                <a:ext uri="{FF2B5EF4-FFF2-40B4-BE49-F238E27FC236}">
                  <a16:creationId xmlns:a16="http://schemas.microsoft.com/office/drawing/2014/main" id="{0A276416-3AE6-CD4C-8229-263744E93D88}"/>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1B8AD8E-371C-5149-94E0-AE76F8D59964}"/>
                </a:ext>
              </a:extLst>
            </p:cNvPr>
            <p:cNvGrpSpPr/>
            <p:nvPr/>
          </p:nvGrpSpPr>
          <p:grpSpPr>
            <a:xfrm>
              <a:off x="2910008" y="3675339"/>
              <a:ext cx="881371" cy="525057"/>
              <a:chOff x="6738296" y="3998175"/>
              <a:chExt cx="1481808" cy="882754"/>
            </a:xfrm>
          </p:grpSpPr>
          <p:pic>
            <p:nvPicPr>
              <p:cNvPr id="105" name="Picture 104">
                <a:extLst>
                  <a:ext uri="{FF2B5EF4-FFF2-40B4-BE49-F238E27FC236}">
                    <a16:creationId xmlns:a16="http://schemas.microsoft.com/office/drawing/2014/main" id="{F6F168DD-139A-D949-8FBC-0CB923374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106" name="Picture 105">
                <a:extLst>
                  <a:ext uri="{FF2B5EF4-FFF2-40B4-BE49-F238E27FC236}">
                    <a16:creationId xmlns:a16="http://schemas.microsoft.com/office/drawing/2014/main" id="{48BB3C3C-2148-4C4B-AF85-C737D2F16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102" name="Picture 101">
              <a:extLst>
                <a:ext uri="{FF2B5EF4-FFF2-40B4-BE49-F238E27FC236}">
                  <a16:creationId xmlns:a16="http://schemas.microsoft.com/office/drawing/2014/main" id="{15B0AB8F-410B-ED4F-BF9C-517D9B3B1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103" name="TextBox 102">
              <a:extLst>
                <a:ext uri="{FF2B5EF4-FFF2-40B4-BE49-F238E27FC236}">
                  <a16:creationId xmlns:a16="http://schemas.microsoft.com/office/drawing/2014/main" id="{273C8CAF-4C5E-5D46-9699-0CD288B73A52}"/>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grpSp>
      <p:grpSp>
        <p:nvGrpSpPr>
          <p:cNvPr id="107" name="Group 106">
            <a:extLst>
              <a:ext uri="{FF2B5EF4-FFF2-40B4-BE49-F238E27FC236}">
                <a16:creationId xmlns:a16="http://schemas.microsoft.com/office/drawing/2014/main" id="{61424029-F25E-2140-A0F5-7A7D4829CACB}"/>
              </a:ext>
            </a:extLst>
          </p:cNvPr>
          <p:cNvGrpSpPr/>
          <p:nvPr/>
        </p:nvGrpSpPr>
        <p:grpSpPr>
          <a:xfrm>
            <a:off x="7336847" y="5141616"/>
            <a:ext cx="1819136" cy="1609596"/>
            <a:chOff x="2777248" y="3438144"/>
            <a:chExt cx="1819136" cy="1609596"/>
          </a:xfrm>
        </p:grpSpPr>
        <p:sp>
          <p:nvSpPr>
            <p:cNvPr id="108" name="Rounded Rectangle 107">
              <a:extLst>
                <a:ext uri="{FF2B5EF4-FFF2-40B4-BE49-F238E27FC236}">
                  <a16:creationId xmlns:a16="http://schemas.microsoft.com/office/drawing/2014/main" id="{A695251E-3090-494A-A540-220FF22C5064}"/>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0F0CC7EC-F2B4-A642-8F02-CE39A18C1800}"/>
                </a:ext>
              </a:extLst>
            </p:cNvPr>
            <p:cNvGrpSpPr/>
            <p:nvPr/>
          </p:nvGrpSpPr>
          <p:grpSpPr>
            <a:xfrm>
              <a:off x="2910008" y="3675339"/>
              <a:ext cx="881371" cy="525057"/>
              <a:chOff x="6738296" y="3998175"/>
              <a:chExt cx="1481808" cy="882754"/>
            </a:xfrm>
          </p:grpSpPr>
          <p:pic>
            <p:nvPicPr>
              <p:cNvPr id="113" name="Picture 112">
                <a:extLst>
                  <a:ext uri="{FF2B5EF4-FFF2-40B4-BE49-F238E27FC236}">
                    <a16:creationId xmlns:a16="http://schemas.microsoft.com/office/drawing/2014/main" id="{41CFE5E3-CBCA-D645-8CEC-7DD32D661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114" name="Picture 113">
                <a:extLst>
                  <a:ext uri="{FF2B5EF4-FFF2-40B4-BE49-F238E27FC236}">
                    <a16:creationId xmlns:a16="http://schemas.microsoft.com/office/drawing/2014/main" id="{106EB4A8-F701-5645-A68D-CDEA8A5E1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110" name="Picture 109">
              <a:extLst>
                <a:ext uri="{FF2B5EF4-FFF2-40B4-BE49-F238E27FC236}">
                  <a16:creationId xmlns:a16="http://schemas.microsoft.com/office/drawing/2014/main" id="{C645E2BC-72CD-C04E-9BF2-6A8A79A5E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111" name="TextBox 110">
              <a:extLst>
                <a:ext uri="{FF2B5EF4-FFF2-40B4-BE49-F238E27FC236}">
                  <a16:creationId xmlns:a16="http://schemas.microsoft.com/office/drawing/2014/main" id="{B23CAE6E-B6E0-AE4D-9D98-12591DA913D7}"/>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grpSp>
      <p:grpSp>
        <p:nvGrpSpPr>
          <p:cNvPr id="115" name="Group 114">
            <a:extLst>
              <a:ext uri="{FF2B5EF4-FFF2-40B4-BE49-F238E27FC236}">
                <a16:creationId xmlns:a16="http://schemas.microsoft.com/office/drawing/2014/main" id="{18579E9F-FD14-E441-B683-EEA7E2E113A7}"/>
              </a:ext>
            </a:extLst>
          </p:cNvPr>
          <p:cNvGrpSpPr/>
          <p:nvPr/>
        </p:nvGrpSpPr>
        <p:grpSpPr>
          <a:xfrm>
            <a:off x="9437423" y="5141616"/>
            <a:ext cx="1819136" cy="1609596"/>
            <a:chOff x="2777248" y="3438144"/>
            <a:chExt cx="1819136" cy="1609596"/>
          </a:xfrm>
        </p:grpSpPr>
        <p:sp>
          <p:nvSpPr>
            <p:cNvPr id="116" name="Rounded Rectangle 115">
              <a:extLst>
                <a:ext uri="{FF2B5EF4-FFF2-40B4-BE49-F238E27FC236}">
                  <a16:creationId xmlns:a16="http://schemas.microsoft.com/office/drawing/2014/main" id="{DBCFA0FA-B9B2-274C-BB7C-9921A9F55793}"/>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F4A5B1C7-F31C-0B4B-9D8F-FA23FFBD6543}"/>
                </a:ext>
              </a:extLst>
            </p:cNvPr>
            <p:cNvGrpSpPr/>
            <p:nvPr/>
          </p:nvGrpSpPr>
          <p:grpSpPr>
            <a:xfrm>
              <a:off x="2910008" y="3675339"/>
              <a:ext cx="881371" cy="525057"/>
              <a:chOff x="6738296" y="3998175"/>
              <a:chExt cx="1481808" cy="882754"/>
            </a:xfrm>
          </p:grpSpPr>
          <p:pic>
            <p:nvPicPr>
              <p:cNvPr id="121" name="Picture 120">
                <a:extLst>
                  <a:ext uri="{FF2B5EF4-FFF2-40B4-BE49-F238E27FC236}">
                    <a16:creationId xmlns:a16="http://schemas.microsoft.com/office/drawing/2014/main" id="{480027FC-8FDE-3044-B656-02F72FFFF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122" name="Picture 121">
                <a:extLst>
                  <a:ext uri="{FF2B5EF4-FFF2-40B4-BE49-F238E27FC236}">
                    <a16:creationId xmlns:a16="http://schemas.microsoft.com/office/drawing/2014/main" id="{86D7B99A-AC29-2A42-9EF2-BE598CB0F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118" name="Picture 117">
              <a:extLst>
                <a:ext uri="{FF2B5EF4-FFF2-40B4-BE49-F238E27FC236}">
                  <a16:creationId xmlns:a16="http://schemas.microsoft.com/office/drawing/2014/main" id="{33483794-999A-6743-9328-CEF9492C1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119" name="TextBox 118">
              <a:extLst>
                <a:ext uri="{FF2B5EF4-FFF2-40B4-BE49-F238E27FC236}">
                  <a16:creationId xmlns:a16="http://schemas.microsoft.com/office/drawing/2014/main" id="{5054145F-1192-2147-8E2A-0BDCF11A8581}"/>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grpSp>
      <p:grpSp>
        <p:nvGrpSpPr>
          <p:cNvPr id="123" name="Group 122">
            <a:extLst>
              <a:ext uri="{FF2B5EF4-FFF2-40B4-BE49-F238E27FC236}">
                <a16:creationId xmlns:a16="http://schemas.microsoft.com/office/drawing/2014/main" id="{5E3C1AC9-037E-7F41-83B3-1D9684F99B65}"/>
              </a:ext>
            </a:extLst>
          </p:cNvPr>
          <p:cNvGrpSpPr/>
          <p:nvPr/>
        </p:nvGrpSpPr>
        <p:grpSpPr>
          <a:xfrm>
            <a:off x="11537999" y="5141616"/>
            <a:ext cx="1819136" cy="1609596"/>
            <a:chOff x="2777248" y="3438144"/>
            <a:chExt cx="1819136" cy="1609596"/>
          </a:xfrm>
        </p:grpSpPr>
        <p:sp>
          <p:nvSpPr>
            <p:cNvPr id="124" name="Rounded Rectangle 123">
              <a:extLst>
                <a:ext uri="{FF2B5EF4-FFF2-40B4-BE49-F238E27FC236}">
                  <a16:creationId xmlns:a16="http://schemas.microsoft.com/office/drawing/2014/main" id="{B5174B64-A7AD-C649-8883-4AF12190CA90}"/>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40FC937C-F347-4043-AB36-7C40CFDA33EC}"/>
                </a:ext>
              </a:extLst>
            </p:cNvPr>
            <p:cNvGrpSpPr/>
            <p:nvPr/>
          </p:nvGrpSpPr>
          <p:grpSpPr>
            <a:xfrm>
              <a:off x="2910008" y="3675339"/>
              <a:ext cx="881371" cy="525057"/>
              <a:chOff x="6738296" y="3998175"/>
              <a:chExt cx="1481808" cy="882754"/>
            </a:xfrm>
          </p:grpSpPr>
          <p:pic>
            <p:nvPicPr>
              <p:cNvPr id="129" name="Picture 128">
                <a:extLst>
                  <a:ext uri="{FF2B5EF4-FFF2-40B4-BE49-F238E27FC236}">
                    <a16:creationId xmlns:a16="http://schemas.microsoft.com/office/drawing/2014/main" id="{539E5556-D00E-9740-98EC-EAECAA1B9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130" name="Picture 129">
                <a:extLst>
                  <a:ext uri="{FF2B5EF4-FFF2-40B4-BE49-F238E27FC236}">
                    <a16:creationId xmlns:a16="http://schemas.microsoft.com/office/drawing/2014/main" id="{1FA85CFF-F188-E847-A4E2-DF00A5622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126" name="Picture 125">
              <a:extLst>
                <a:ext uri="{FF2B5EF4-FFF2-40B4-BE49-F238E27FC236}">
                  <a16:creationId xmlns:a16="http://schemas.microsoft.com/office/drawing/2014/main" id="{C601DDB3-8FD3-0343-B5F9-8B54DFF11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127" name="TextBox 126">
              <a:extLst>
                <a:ext uri="{FF2B5EF4-FFF2-40B4-BE49-F238E27FC236}">
                  <a16:creationId xmlns:a16="http://schemas.microsoft.com/office/drawing/2014/main" id="{1F056031-0193-7E49-BB4C-03B9859FB401}"/>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sp>
          <p:nvSpPr>
            <p:cNvPr id="128" name="TextBox 127">
              <a:extLst>
                <a:ext uri="{FF2B5EF4-FFF2-40B4-BE49-F238E27FC236}">
                  <a16:creationId xmlns:a16="http://schemas.microsoft.com/office/drawing/2014/main" id="{049D12E2-21D6-FE40-9E70-671762CCECDE}"/>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Compute task</a:t>
              </a:r>
            </a:p>
          </p:txBody>
        </p:sp>
      </p:grpSp>
      <p:grpSp>
        <p:nvGrpSpPr>
          <p:cNvPr id="131" name="Group 130">
            <a:extLst>
              <a:ext uri="{FF2B5EF4-FFF2-40B4-BE49-F238E27FC236}">
                <a16:creationId xmlns:a16="http://schemas.microsoft.com/office/drawing/2014/main" id="{926A491D-62B6-CA4C-9F33-6CC374A5741E}"/>
              </a:ext>
            </a:extLst>
          </p:cNvPr>
          <p:cNvGrpSpPr/>
          <p:nvPr/>
        </p:nvGrpSpPr>
        <p:grpSpPr>
          <a:xfrm>
            <a:off x="9963633" y="2217588"/>
            <a:ext cx="1819136" cy="1609596"/>
            <a:chOff x="2777248" y="3438144"/>
            <a:chExt cx="1819136" cy="1609596"/>
          </a:xfrm>
        </p:grpSpPr>
        <p:sp>
          <p:nvSpPr>
            <p:cNvPr id="132" name="Rounded Rectangle 131">
              <a:extLst>
                <a:ext uri="{FF2B5EF4-FFF2-40B4-BE49-F238E27FC236}">
                  <a16:creationId xmlns:a16="http://schemas.microsoft.com/office/drawing/2014/main" id="{1C87E6D5-934E-0546-B186-643F71E166FF}"/>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a:extLst>
                <a:ext uri="{FF2B5EF4-FFF2-40B4-BE49-F238E27FC236}">
                  <a16:creationId xmlns:a16="http://schemas.microsoft.com/office/drawing/2014/main" id="{98181122-FD02-8C4F-B6F4-F81F09456835}"/>
                </a:ext>
              </a:extLst>
            </p:cNvPr>
            <p:cNvGrpSpPr/>
            <p:nvPr/>
          </p:nvGrpSpPr>
          <p:grpSpPr>
            <a:xfrm>
              <a:off x="2910008" y="3675339"/>
              <a:ext cx="881371" cy="525057"/>
              <a:chOff x="6738296" y="3998175"/>
              <a:chExt cx="1481808" cy="882754"/>
            </a:xfrm>
          </p:grpSpPr>
          <p:pic>
            <p:nvPicPr>
              <p:cNvPr id="137" name="Picture 136">
                <a:extLst>
                  <a:ext uri="{FF2B5EF4-FFF2-40B4-BE49-F238E27FC236}">
                    <a16:creationId xmlns:a16="http://schemas.microsoft.com/office/drawing/2014/main" id="{4AFF397D-D311-274E-94D9-495E88922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138" name="Picture 137">
                <a:extLst>
                  <a:ext uri="{FF2B5EF4-FFF2-40B4-BE49-F238E27FC236}">
                    <a16:creationId xmlns:a16="http://schemas.microsoft.com/office/drawing/2014/main" id="{7D51D35C-201A-6A45-9D50-906DF638F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134" name="Picture 133">
              <a:extLst>
                <a:ext uri="{FF2B5EF4-FFF2-40B4-BE49-F238E27FC236}">
                  <a16:creationId xmlns:a16="http://schemas.microsoft.com/office/drawing/2014/main" id="{BC4814C3-EEE5-3F4D-8701-51EE763DF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135" name="TextBox 134">
              <a:extLst>
                <a:ext uri="{FF2B5EF4-FFF2-40B4-BE49-F238E27FC236}">
                  <a16:creationId xmlns:a16="http://schemas.microsoft.com/office/drawing/2014/main" id="{7EA499ED-D1AD-CB46-9C62-88C2905EBA20}"/>
                </a:ext>
              </a:extLst>
            </p:cNvPr>
            <p:cNvSpPr txBox="1"/>
            <p:nvPr/>
          </p:nvSpPr>
          <p:spPr>
            <a:xfrm>
              <a:off x="3576893" y="4310925"/>
              <a:ext cx="946339" cy="646331"/>
            </a:xfrm>
            <a:prstGeom prst="rect">
              <a:avLst/>
            </a:prstGeom>
            <a:solidFill>
              <a:schemeClr val="accent1">
                <a:lumMod val="20000"/>
                <a:lumOff val="80000"/>
              </a:schemeClr>
            </a:solidFill>
          </p:spPr>
          <p:txBody>
            <a:bodyPr wrap="square" rtlCol="0">
              <a:spAutoFit/>
            </a:bodyPr>
            <a:lstStyle/>
            <a:p>
              <a:pPr algn="ctr"/>
              <a:r>
                <a:rPr lang="en-US" dirty="0"/>
                <a:t>User program</a:t>
              </a:r>
            </a:p>
          </p:txBody>
        </p:sp>
        <p:sp>
          <p:nvSpPr>
            <p:cNvPr id="136" name="TextBox 135">
              <a:extLst>
                <a:ext uri="{FF2B5EF4-FFF2-40B4-BE49-F238E27FC236}">
                  <a16:creationId xmlns:a16="http://schemas.microsoft.com/office/drawing/2014/main" id="{BBC6A8B5-376A-8B40-BEF6-E6BCC102C7B6}"/>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Master</a:t>
              </a:r>
            </a:p>
            <a:p>
              <a:pPr algn="ctr"/>
              <a:r>
                <a:rPr lang="en-US" dirty="0"/>
                <a:t>node</a:t>
              </a:r>
            </a:p>
          </p:txBody>
        </p:sp>
      </p:grpSp>
      <p:sp>
        <p:nvSpPr>
          <p:cNvPr id="139" name="Rectangle 138">
            <a:extLst>
              <a:ext uri="{FF2B5EF4-FFF2-40B4-BE49-F238E27FC236}">
                <a16:creationId xmlns:a16="http://schemas.microsoft.com/office/drawing/2014/main" id="{D50D04CF-06C2-0C47-A3D9-289731C2DA77}"/>
              </a:ext>
            </a:extLst>
          </p:cNvPr>
          <p:cNvSpPr/>
          <p:nvPr/>
        </p:nvSpPr>
        <p:spPr>
          <a:xfrm>
            <a:off x="-228599" y="4193019"/>
            <a:ext cx="12658724" cy="41433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Communication Network</a:t>
            </a:r>
          </a:p>
        </p:txBody>
      </p:sp>
      <p:cxnSp>
        <p:nvCxnSpPr>
          <p:cNvPr id="140" name="Straight Connector 139">
            <a:extLst>
              <a:ext uri="{FF2B5EF4-FFF2-40B4-BE49-F238E27FC236}">
                <a16:creationId xmlns:a16="http://schemas.microsoft.com/office/drawing/2014/main" id="{86855089-9268-DD4A-90E6-87FAED733A58}"/>
              </a:ext>
            </a:extLst>
          </p:cNvPr>
          <p:cNvCxnSpPr>
            <a:cxnSpLocks/>
          </p:cNvCxnSpPr>
          <p:nvPr/>
        </p:nvCxnSpPr>
        <p:spPr>
          <a:xfrm flipH="1">
            <a:off x="10894400" y="3827184"/>
            <a:ext cx="7377" cy="365835"/>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1C7035A-778F-D84B-8A04-3F5E6289FB96}"/>
              </a:ext>
            </a:extLst>
          </p:cNvPr>
          <p:cNvCxnSpPr>
            <a:cxnSpLocks/>
            <a:endCxn id="100" idx="0"/>
          </p:cNvCxnSpPr>
          <p:nvPr/>
        </p:nvCxnSpPr>
        <p:spPr>
          <a:xfrm flipH="1">
            <a:off x="6145839"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90CC2C9-8BF7-444A-9635-544E5152398D}"/>
              </a:ext>
            </a:extLst>
          </p:cNvPr>
          <p:cNvCxnSpPr>
            <a:cxnSpLocks/>
          </p:cNvCxnSpPr>
          <p:nvPr/>
        </p:nvCxnSpPr>
        <p:spPr>
          <a:xfrm flipH="1">
            <a:off x="8246415"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526631F-738A-8D44-A319-F81A5A7E2EE7}"/>
              </a:ext>
            </a:extLst>
          </p:cNvPr>
          <p:cNvCxnSpPr>
            <a:cxnSpLocks/>
          </p:cNvCxnSpPr>
          <p:nvPr/>
        </p:nvCxnSpPr>
        <p:spPr>
          <a:xfrm flipH="1">
            <a:off x="10338268"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729FA57-82AC-7449-8171-BFBF27B64E19}"/>
              </a:ext>
            </a:extLst>
          </p:cNvPr>
          <p:cNvCxnSpPr>
            <a:cxnSpLocks/>
          </p:cNvCxnSpPr>
          <p:nvPr/>
        </p:nvCxnSpPr>
        <p:spPr>
          <a:xfrm flipH="1">
            <a:off x="4055980"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5726999-B9F8-9C44-954D-D4A07BBBD9B3}"/>
              </a:ext>
            </a:extLst>
          </p:cNvPr>
          <p:cNvCxnSpPr>
            <a:cxnSpLocks/>
          </p:cNvCxnSpPr>
          <p:nvPr/>
        </p:nvCxnSpPr>
        <p:spPr>
          <a:xfrm flipH="1">
            <a:off x="1973870" y="4603378"/>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6264661C-0766-9A44-9390-3B837C48DEE3}"/>
              </a:ext>
            </a:extLst>
          </p:cNvPr>
          <p:cNvSpPr txBox="1"/>
          <p:nvPr/>
        </p:nvSpPr>
        <p:spPr>
          <a:xfrm>
            <a:off x="-268858" y="5274965"/>
            <a:ext cx="887423" cy="523220"/>
          </a:xfrm>
          <a:prstGeom prst="rect">
            <a:avLst/>
          </a:prstGeom>
          <a:solidFill>
            <a:schemeClr val="accent1">
              <a:lumMod val="20000"/>
              <a:lumOff val="80000"/>
            </a:schemeClr>
          </a:solidFill>
        </p:spPr>
        <p:txBody>
          <a:bodyPr wrap="square" rtlCol="0">
            <a:spAutoFit/>
          </a:bodyPr>
          <a:lstStyle/>
          <a:p>
            <a:pPr algn="ctr"/>
            <a:r>
              <a:rPr lang="en-US" sz="1400" dirty="0"/>
              <a:t>User program</a:t>
            </a:r>
          </a:p>
        </p:txBody>
      </p:sp>
      <p:sp>
        <p:nvSpPr>
          <p:cNvPr id="147" name="TextBox 146">
            <a:extLst>
              <a:ext uri="{FF2B5EF4-FFF2-40B4-BE49-F238E27FC236}">
                <a16:creationId xmlns:a16="http://schemas.microsoft.com/office/drawing/2014/main" id="{2CB5CE2D-65F5-D04C-A871-3E9C7D094AEF}"/>
              </a:ext>
            </a:extLst>
          </p:cNvPr>
          <p:cNvSpPr txBox="1"/>
          <p:nvPr/>
        </p:nvSpPr>
        <p:spPr>
          <a:xfrm>
            <a:off x="1834954" y="5257084"/>
            <a:ext cx="887423" cy="523220"/>
          </a:xfrm>
          <a:prstGeom prst="rect">
            <a:avLst/>
          </a:prstGeom>
          <a:solidFill>
            <a:schemeClr val="accent1">
              <a:lumMod val="20000"/>
              <a:lumOff val="80000"/>
            </a:schemeClr>
          </a:solidFill>
        </p:spPr>
        <p:txBody>
          <a:bodyPr wrap="square" rtlCol="0">
            <a:spAutoFit/>
          </a:bodyPr>
          <a:lstStyle/>
          <a:p>
            <a:pPr algn="ctr"/>
            <a:r>
              <a:rPr lang="en-US" sz="1400" dirty="0"/>
              <a:t>User program</a:t>
            </a:r>
          </a:p>
        </p:txBody>
      </p:sp>
      <p:sp>
        <p:nvSpPr>
          <p:cNvPr id="149" name="TextBox 148">
            <a:extLst>
              <a:ext uri="{FF2B5EF4-FFF2-40B4-BE49-F238E27FC236}">
                <a16:creationId xmlns:a16="http://schemas.microsoft.com/office/drawing/2014/main" id="{C6332877-2CF6-5645-9BAA-0ADFF08E9549}"/>
              </a:ext>
            </a:extLst>
          </p:cNvPr>
          <p:cNvSpPr txBox="1"/>
          <p:nvPr/>
        </p:nvSpPr>
        <p:spPr>
          <a:xfrm>
            <a:off x="3921036" y="5274965"/>
            <a:ext cx="887423" cy="523220"/>
          </a:xfrm>
          <a:prstGeom prst="rect">
            <a:avLst/>
          </a:prstGeom>
          <a:solidFill>
            <a:schemeClr val="accent1">
              <a:lumMod val="20000"/>
              <a:lumOff val="80000"/>
            </a:schemeClr>
          </a:solidFill>
        </p:spPr>
        <p:txBody>
          <a:bodyPr wrap="square" rtlCol="0">
            <a:spAutoFit/>
          </a:bodyPr>
          <a:lstStyle/>
          <a:p>
            <a:pPr algn="ctr"/>
            <a:r>
              <a:rPr lang="en-US" sz="1400" dirty="0"/>
              <a:t>User program</a:t>
            </a:r>
          </a:p>
        </p:txBody>
      </p:sp>
      <p:sp>
        <p:nvSpPr>
          <p:cNvPr id="150" name="TextBox 149">
            <a:extLst>
              <a:ext uri="{FF2B5EF4-FFF2-40B4-BE49-F238E27FC236}">
                <a16:creationId xmlns:a16="http://schemas.microsoft.com/office/drawing/2014/main" id="{98CABC0A-8981-8B4E-84B8-14694A7FE9C3}"/>
              </a:ext>
            </a:extLst>
          </p:cNvPr>
          <p:cNvSpPr txBox="1"/>
          <p:nvPr/>
        </p:nvSpPr>
        <p:spPr>
          <a:xfrm>
            <a:off x="6060301" y="5277779"/>
            <a:ext cx="887423" cy="523220"/>
          </a:xfrm>
          <a:prstGeom prst="rect">
            <a:avLst/>
          </a:prstGeom>
          <a:solidFill>
            <a:schemeClr val="accent1">
              <a:lumMod val="20000"/>
              <a:lumOff val="80000"/>
            </a:schemeClr>
          </a:solidFill>
        </p:spPr>
        <p:txBody>
          <a:bodyPr wrap="square" rtlCol="0">
            <a:spAutoFit/>
          </a:bodyPr>
          <a:lstStyle/>
          <a:p>
            <a:pPr algn="ctr"/>
            <a:r>
              <a:rPr lang="en-US" sz="1400" dirty="0"/>
              <a:t>User program</a:t>
            </a:r>
          </a:p>
        </p:txBody>
      </p:sp>
      <p:sp>
        <p:nvSpPr>
          <p:cNvPr id="151" name="TextBox 150">
            <a:extLst>
              <a:ext uri="{FF2B5EF4-FFF2-40B4-BE49-F238E27FC236}">
                <a16:creationId xmlns:a16="http://schemas.microsoft.com/office/drawing/2014/main" id="{32AA66C4-E8E6-C345-A4E9-4C719151CBA7}"/>
              </a:ext>
            </a:extLst>
          </p:cNvPr>
          <p:cNvSpPr txBox="1"/>
          <p:nvPr/>
        </p:nvSpPr>
        <p:spPr>
          <a:xfrm>
            <a:off x="8164113" y="5259898"/>
            <a:ext cx="887423" cy="523220"/>
          </a:xfrm>
          <a:prstGeom prst="rect">
            <a:avLst/>
          </a:prstGeom>
          <a:solidFill>
            <a:schemeClr val="accent1">
              <a:lumMod val="20000"/>
              <a:lumOff val="80000"/>
            </a:schemeClr>
          </a:solidFill>
        </p:spPr>
        <p:txBody>
          <a:bodyPr wrap="square" rtlCol="0">
            <a:spAutoFit/>
          </a:bodyPr>
          <a:lstStyle/>
          <a:p>
            <a:pPr algn="ctr"/>
            <a:r>
              <a:rPr lang="en-US" sz="1400" dirty="0"/>
              <a:t>User program</a:t>
            </a:r>
          </a:p>
        </p:txBody>
      </p:sp>
      <p:sp>
        <p:nvSpPr>
          <p:cNvPr id="152" name="TextBox 151">
            <a:extLst>
              <a:ext uri="{FF2B5EF4-FFF2-40B4-BE49-F238E27FC236}">
                <a16:creationId xmlns:a16="http://schemas.microsoft.com/office/drawing/2014/main" id="{6B1E0AF3-EBE1-7648-BBA8-E3D3E29E3DCC}"/>
              </a:ext>
            </a:extLst>
          </p:cNvPr>
          <p:cNvSpPr txBox="1"/>
          <p:nvPr/>
        </p:nvSpPr>
        <p:spPr>
          <a:xfrm>
            <a:off x="10250195" y="5277779"/>
            <a:ext cx="887423" cy="523220"/>
          </a:xfrm>
          <a:prstGeom prst="rect">
            <a:avLst/>
          </a:prstGeom>
          <a:solidFill>
            <a:schemeClr val="accent1">
              <a:lumMod val="20000"/>
              <a:lumOff val="80000"/>
            </a:schemeClr>
          </a:solidFill>
        </p:spPr>
        <p:txBody>
          <a:bodyPr wrap="square" rtlCol="0">
            <a:spAutoFit/>
          </a:bodyPr>
          <a:lstStyle/>
          <a:p>
            <a:pPr algn="ctr"/>
            <a:r>
              <a:rPr lang="en-US" sz="1400" dirty="0"/>
              <a:t>User program</a:t>
            </a:r>
          </a:p>
        </p:txBody>
      </p:sp>
      <p:sp>
        <p:nvSpPr>
          <p:cNvPr id="159" name="TextBox 158">
            <a:extLst>
              <a:ext uri="{FF2B5EF4-FFF2-40B4-BE49-F238E27FC236}">
                <a16:creationId xmlns:a16="http://schemas.microsoft.com/office/drawing/2014/main" id="{1FD554C2-1234-F047-8B13-0FDA56444D7E}"/>
              </a:ext>
            </a:extLst>
          </p:cNvPr>
          <p:cNvSpPr txBox="1"/>
          <p:nvPr/>
        </p:nvSpPr>
        <p:spPr>
          <a:xfrm>
            <a:off x="-228599" y="6014397"/>
            <a:ext cx="909126" cy="646331"/>
          </a:xfrm>
          <a:prstGeom prst="rect">
            <a:avLst/>
          </a:prstGeom>
          <a:solidFill>
            <a:schemeClr val="bg2">
              <a:lumMod val="90000"/>
            </a:schemeClr>
          </a:solidFill>
        </p:spPr>
        <p:txBody>
          <a:bodyPr wrap="square" rtlCol="0">
            <a:spAutoFit/>
          </a:bodyPr>
          <a:lstStyle/>
          <a:p>
            <a:pPr algn="ctr"/>
            <a:r>
              <a:rPr lang="en-US" dirty="0"/>
              <a:t>Jan. orders</a:t>
            </a:r>
          </a:p>
        </p:txBody>
      </p:sp>
      <p:sp>
        <p:nvSpPr>
          <p:cNvPr id="160" name="TextBox 159">
            <a:extLst>
              <a:ext uri="{FF2B5EF4-FFF2-40B4-BE49-F238E27FC236}">
                <a16:creationId xmlns:a16="http://schemas.microsoft.com/office/drawing/2014/main" id="{60094B75-8FFD-514A-AE4A-66A3AA43109B}"/>
              </a:ext>
            </a:extLst>
          </p:cNvPr>
          <p:cNvSpPr txBox="1"/>
          <p:nvPr/>
        </p:nvSpPr>
        <p:spPr>
          <a:xfrm>
            <a:off x="1973870" y="6014397"/>
            <a:ext cx="807233" cy="646331"/>
          </a:xfrm>
          <a:prstGeom prst="rect">
            <a:avLst/>
          </a:prstGeom>
          <a:solidFill>
            <a:schemeClr val="bg2">
              <a:lumMod val="90000"/>
            </a:schemeClr>
          </a:solidFill>
        </p:spPr>
        <p:txBody>
          <a:bodyPr wrap="square" rtlCol="0">
            <a:spAutoFit/>
          </a:bodyPr>
          <a:lstStyle/>
          <a:p>
            <a:pPr algn="ctr"/>
            <a:r>
              <a:rPr lang="en-US" dirty="0"/>
              <a:t>Feb. orders</a:t>
            </a:r>
          </a:p>
        </p:txBody>
      </p:sp>
      <p:sp>
        <p:nvSpPr>
          <p:cNvPr id="161" name="TextBox 160">
            <a:extLst>
              <a:ext uri="{FF2B5EF4-FFF2-40B4-BE49-F238E27FC236}">
                <a16:creationId xmlns:a16="http://schemas.microsoft.com/office/drawing/2014/main" id="{73B293DF-F1D6-B04A-B857-FB28AD2850B2}"/>
              </a:ext>
            </a:extLst>
          </p:cNvPr>
          <p:cNvSpPr txBox="1"/>
          <p:nvPr/>
        </p:nvSpPr>
        <p:spPr>
          <a:xfrm>
            <a:off x="4055980" y="6014397"/>
            <a:ext cx="825699" cy="646331"/>
          </a:xfrm>
          <a:prstGeom prst="rect">
            <a:avLst/>
          </a:prstGeom>
          <a:solidFill>
            <a:schemeClr val="bg2">
              <a:lumMod val="90000"/>
            </a:schemeClr>
          </a:solidFill>
        </p:spPr>
        <p:txBody>
          <a:bodyPr wrap="square" rtlCol="0">
            <a:spAutoFit/>
          </a:bodyPr>
          <a:lstStyle/>
          <a:p>
            <a:pPr algn="ctr"/>
            <a:r>
              <a:rPr lang="en-US" dirty="0"/>
              <a:t>Mar. orders</a:t>
            </a:r>
          </a:p>
        </p:txBody>
      </p:sp>
      <p:sp>
        <p:nvSpPr>
          <p:cNvPr id="162" name="TextBox 161">
            <a:extLst>
              <a:ext uri="{FF2B5EF4-FFF2-40B4-BE49-F238E27FC236}">
                <a16:creationId xmlns:a16="http://schemas.microsoft.com/office/drawing/2014/main" id="{70334E8E-82C3-4549-B6F5-0FBB7D260AD4}"/>
              </a:ext>
            </a:extLst>
          </p:cNvPr>
          <p:cNvSpPr txBox="1"/>
          <p:nvPr/>
        </p:nvSpPr>
        <p:spPr>
          <a:xfrm>
            <a:off x="6145839" y="6014397"/>
            <a:ext cx="836416" cy="646331"/>
          </a:xfrm>
          <a:prstGeom prst="rect">
            <a:avLst/>
          </a:prstGeom>
          <a:solidFill>
            <a:schemeClr val="bg2">
              <a:lumMod val="90000"/>
            </a:schemeClr>
          </a:solidFill>
        </p:spPr>
        <p:txBody>
          <a:bodyPr wrap="square" rtlCol="0">
            <a:spAutoFit/>
          </a:bodyPr>
          <a:lstStyle/>
          <a:p>
            <a:pPr algn="ctr"/>
            <a:r>
              <a:rPr lang="en-US" dirty="0"/>
              <a:t>Apr. orders</a:t>
            </a:r>
          </a:p>
        </p:txBody>
      </p:sp>
      <p:sp>
        <p:nvSpPr>
          <p:cNvPr id="163" name="TextBox 162">
            <a:extLst>
              <a:ext uri="{FF2B5EF4-FFF2-40B4-BE49-F238E27FC236}">
                <a16:creationId xmlns:a16="http://schemas.microsoft.com/office/drawing/2014/main" id="{DCF14FA7-B2E6-F64C-8C8F-E54FB207209F}"/>
              </a:ext>
            </a:extLst>
          </p:cNvPr>
          <p:cNvSpPr txBox="1"/>
          <p:nvPr/>
        </p:nvSpPr>
        <p:spPr>
          <a:xfrm>
            <a:off x="8246415" y="6014397"/>
            <a:ext cx="836416" cy="646331"/>
          </a:xfrm>
          <a:prstGeom prst="rect">
            <a:avLst/>
          </a:prstGeom>
          <a:solidFill>
            <a:schemeClr val="bg2">
              <a:lumMod val="90000"/>
            </a:schemeClr>
          </a:solidFill>
        </p:spPr>
        <p:txBody>
          <a:bodyPr wrap="square" rtlCol="0">
            <a:spAutoFit/>
          </a:bodyPr>
          <a:lstStyle/>
          <a:p>
            <a:pPr algn="ctr"/>
            <a:r>
              <a:rPr lang="en-US" dirty="0"/>
              <a:t>May orders</a:t>
            </a:r>
          </a:p>
        </p:txBody>
      </p:sp>
      <p:sp>
        <p:nvSpPr>
          <p:cNvPr id="164" name="TextBox 163">
            <a:extLst>
              <a:ext uri="{FF2B5EF4-FFF2-40B4-BE49-F238E27FC236}">
                <a16:creationId xmlns:a16="http://schemas.microsoft.com/office/drawing/2014/main" id="{578DE75A-6CD6-4F46-BB2D-81A19BECC8C7}"/>
              </a:ext>
            </a:extLst>
          </p:cNvPr>
          <p:cNvSpPr txBox="1"/>
          <p:nvPr/>
        </p:nvSpPr>
        <p:spPr>
          <a:xfrm>
            <a:off x="10338268" y="6014397"/>
            <a:ext cx="845139" cy="646331"/>
          </a:xfrm>
          <a:prstGeom prst="rect">
            <a:avLst/>
          </a:prstGeom>
          <a:solidFill>
            <a:schemeClr val="bg2">
              <a:lumMod val="90000"/>
            </a:schemeClr>
          </a:solidFill>
        </p:spPr>
        <p:txBody>
          <a:bodyPr wrap="square" rtlCol="0">
            <a:spAutoFit/>
          </a:bodyPr>
          <a:lstStyle/>
          <a:p>
            <a:pPr algn="ctr"/>
            <a:r>
              <a:rPr lang="en-US" dirty="0"/>
              <a:t>Jun. orders</a:t>
            </a:r>
          </a:p>
        </p:txBody>
      </p:sp>
    </p:spTree>
    <p:extLst>
      <p:ext uri="{BB962C8B-B14F-4D97-AF65-F5344CB8AC3E}">
        <p14:creationId xmlns:p14="http://schemas.microsoft.com/office/powerpoint/2010/main" val="3935198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C1AC-B5A7-4549-AF96-76C08ECE01C6}"/>
              </a:ext>
            </a:extLst>
          </p:cNvPr>
          <p:cNvSpPr>
            <a:spLocks noGrp="1"/>
          </p:cNvSpPr>
          <p:nvPr>
            <p:ph type="title"/>
          </p:nvPr>
        </p:nvSpPr>
        <p:spPr/>
        <p:txBody>
          <a:bodyPr/>
          <a:lstStyle/>
          <a:p>
            <a:r>
              <a:rPr lang="en-US" dirty="0"/>
              <a:t>Example: Find the largest sales order</a:t>
            </a:r>
          </a:p>
        </p:txBody>
      </p:sp>
      <p:sp>
        <p:nvSpPr>
          <p:cNvPr id="3" name="Content Placeholder 2">
            <a:extLst>
              <a:ext uri="{FF2B5EF4-FFF2-40B4-BE49-F238E27FC236}">
                <a16:creationId xmlns:a16="http://schemas.microsoft.com/office/drawing/2014/main" id="{416B5AA8-3C0C-654E-A3B7-C2DEF4378FF1}"/>
              </a:ext>
            </a:extLst>
          </p:cNvPr>
          <p:cNvSpPr>
            <a:spLocks noGrp="1"/>
          </p:cNvSpPr>
          <p:nvPr>
            <p:ph idx="1"/>
          </p:nvPr>
        </p:nvSpPr>
        <p:spPr>
          <a:xfrm>
            <a:off x="263471" y="1146875"/>
            <a:ext cx="9046727" cy="2302381"/>
          </a:xfrm>
        </p:spPr>
        <p:txBody>
          <a:bodyPr/>
          <a:lstStyle/>
          <a:p>
            <a:pPr marL="514350" indent="-514350">
              <a:buFont typeface="+mj-lt"/>
              <a:buAutoNum type="arabicPeriod"/>
            </a:pPr>
            <a:r>
              <a:rPr lang="en-US" dirty="0">
                <a:solidFill>
                  <a:schemeClr val="bg2"/>
                </a:solidFill>
              </a:rPr>
              <a:t>Distribute instructions to all the machines (nodes).</a:t>
            </a:r>
          </a:p>
          <a:p>
            <a:pPr marL="514350" indent="-514350">
              <a:buFont typeface="+mj-lt"/>
              <a:buAutoNum type="arabicPeriod"/>
            </a:pPr>
            <a:r>
              <a:rPr lang="en-US" dirty="0"/>
              <a:t>Each node computes its own maximum.</a:t>
            </a:r>
          </a:p>
          <a:p>
            <a:pPr marL="514350" indent="-514350">
              <a:buFont typeface="+mj-lt"/>
              <a:buAutoNum type="arabicPeriod"/>
            </a:pPr>
            <a:r>
              <a:rPr lang="en-US" dirty="0">
                <a:solidFill>
                  <a:schemeClr val="bg2"/>
                </a:solidFill>
              </a:rPr>
              <a:t>Results are sent to a single node.</a:t>
            </a:r>
          </a:p>
          <a:p>
            <a:pPr marL="514350" indent="-514350">
              <a:buFont typeface="+mj-lt"/>
              <a:buAutoNum type="arabicPeriod"/>
            </a:pPr>
            <a:r>
              <a:rPr lang="en-US" dirty="0">
                <a:solidFill>
                  <a:schemeClr val="bg2"/>
                </a:solidFill>
              </a:rPr>
              <a:t>Maximum of the maximums is calculated.</a:t>
            </a:r>
          </a:p>
        </p:txBody>
      </p:sp>
      <p:sp>
        <p:nvSpPr>
          <p:cNvPr id="5" name="Rounded Rectangle 4">
            <a:extLst>
              <a:ext uri="{FF2B5EF4-FFF2-40B4-BE49-F238E27FC236}">
                <a16:creationId xmlns:a16="http://schemas.microsoft.com/office/drawing/2014/main" id="{034E566E-8BC2-E241-93C1-822CD0898AE3}"/>
              </a:ext>
            </a:extLst>
          </p:cNvPr>
          <p:cNvSpPr/>
          <p:nvPr/>
        </p:nvSpPr>
        <p:spPr>
          <a:xfrm>
            <a:off x="-1065457" y="5141616"/>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29352D-8012-7640-9D52-678AACE8BF84}"/>
              </a:ext>
            </a:extLst>
          </p:cNvPr>
          <p:cNvGrpSpPr/>
          <p:nvPr/>
        </p:nvGrpSpPr>
        <p:grpSpPr>
          <a:xfrm>
            <a:off x="-932697" y="5378811"/>
            <a:ext cx="881371" cy="525057"/>
            <a:chOff x="6738296" y="3998175"/>
            <a:chExt cx="1481808" cy="882754"/>
          </a:xfrm>
        </p:grpSpPr>
        <p:pic>
          <p:nvPicPr>
            <p:cNvPr id="10" name="Picture 9">
              <a:extLst>
                <a:ext uri="{FF2B5EF4-FFF2-40B4-BE49-F238E27FC236}">
                  <a16:creationId xmlns:a16="http://schemas.microsoft.com/office/drawing/2014/main" id="{6CA4A06D-2D19-F641-ABDD-07FF4F48A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11" name="Picture 10">
              <a:extLst>
                <a:ext uri="{FF2B5EF4-FFF2-40B4-BE49-F238E27FC236}">
                  <a16:creationId xmlns:a16="http://schemas.microsoft.com/office/drawing/2014/main" id="{465663C8-797A-3147-B0EC-AE49CB7A0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7" name="Picture 6">
            <a:extLst>
              <a:ext uri="{FF2B5EF4-FFF2-40B4-BE49-F238E27FC236}">
                <a16:creationId xmlns:a16="http://schemas.microsoft.com/office/drawing/2014/main" id="{FE17FA3B-F667-FE4E-AFAA-5FE37FE55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21" y="6026589"/>
            <a:ext cx="920686" cy="621938"/>
          </a:xfrm>
          <a:prstGeom prst="rect">
            <a:avLst/>
          </a:prstGeom>
        </p:spPr>
      </p:pic>
      <p:sp>
        <p:nvSpPr>
          <p:cNvPr id="8" name="TextBox 7">
            <a:extLst>
              <a:ext uri="{FF2B5EF4-FFF2-40B4-BE49-F238E27FC236}">
                <a16:creationId xmlns:a16="http://schemas.microsoft.com/office/drawing/2014/main" id="{6BADEE48-D405-6C4B-A484-1E20D3D6D8F6}"/>
              </a:ext>
            </a:extLst>
          </p:cNvPr>
          <p:cNvSpPr txBox="1"/>
          <p:nvPr/>
        </p:nvSpPr>
        <p:spPr>
          <a:xfrm>
            <a:off x="-228599" y="6014397"/>
            <a:ext cx="909126" cy="646331"/>
          </a:xfrm>
          <a:prstGeom prst="rect">
            <a:avLst/>
          </a:prstGeom>
          <a:solidFill>
            <a:schemeClr val="bg2">
              <a:lumMod val="90000"/>
            </a:schemeClr>
          </a:solidFill>
        </p:spPr>
        <p:txBody>
          <a:bodyPr wrap="square" rtlCol="0">
            <a:spAutoFit/>
          </a:bodyPr>
          <a:lstStyle/>
          <a:p>
            <a:pPr algn="ctr"/>
            <a:r>
              <a:rPr lang="en-US" dirty="0"/>
              <a:t>Jan. orders</a:t>
            </a:r>
          </a:p>
        </p:txBody>
      </p:sp>
      <p:sp>
        <p:nvSpPr>
          <p:cNvPr id="9" name="TextBox 8">
            <a:extLst>
              <a:ext uri="{FF2B5EF4-FFF2-40B4-BE49-F238E27FC236}">
                <a16:creationId xmlns:a16="http://schemas.microsoft.com/office/drawing/2014/main" id="{0B355547-8B6B-2545-98FF-7CA201B56F80}"/>
              </a:ext>
            </a:extLst>
          </p:cNvPr>
          <p:cNvSpPr txBox="1"/>
          <p:nvPr/>
        </p:nvSpPr>
        <p:spPr>
          <a:xfrm>
            <a:off x="-335183" y="5221776"/>
            <a:ext cx="1013182" cy="646331"/>
          </a:xfrm>
          <a:prstGeom prst="rect">
            <a:avLst/>
          </a:prstGeom>
          <a:solidFill>
            <a:schemeClr val="accent2">
              <a:lumMod val="20000"/>
              <a:lumOff val="80000"/>
            </a:schemeClr>
          </a:solidFill>
        </p:spPr>
        <p:txBody>
          <a:bodyPr wrap="square" rtlCol="0">
            <a:spAutoFit/>
          </a:bodyPr>
          <a:lstStyle/>
          <a:p>
            <a:pPr algn="ctr"/>
            <a:r>
              <a:rPr lang="en-US" dirty="0"/>
              <a:t>Max=</a:t>
            </a:r>
            <a:br>
              <a:rPr lang="en-US" dirty="0"/>
            </a:br>
            <a:r>
              <a:rPr lang="en-US" dirty="0"/>
              <a:t>$32,344</a:t>
            </a:r>
          </a:p>
        </p:txBody>
      </p:sp>
      <p:sp>
        <p:nvSpPr>
          <p:cNvPr id="13" name="Rounded Rectangle 12">
            <a:extLst>
              <a:ext uri="{FF2B5EF4-FFF2-40B4-BE49-F238E27FC236}">
                <a16:creationId xmlns:a16="http://schemas.microsoft.com/office/drawing/2014/main" id="{9207FD67-C69A-1A42-B489-25BB06C5A97D}"/>
              </a:ext>
            </a:extLst>
          </p:cNvPr>
          <p:cNvSpPr/>
          <p:nvPr/>
        </p:nvSpPr>
        <p:spPr>
          <a:xfrm>
            <a:off x="1035119" y="5141616"/>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1B74E3-410D-ED40-885D-73B1B3C1A950}"/>
              </a:ext>
            </a:extLst>
          </p:cNvPr>
          <p:cNvGrpSpPr/>
          <p:nvPr/>
        </p:nvGrpSpPr>
        <p:grpSpPr>
          <a:xfrm>
            <a:off x="1167879" y="5378811"/>
            <a:ext cx="881371" cy="525057"/>
            <a:chOff x="6738296" y="3998175"/>
            <a:chExt cx="1481808" cy="882754"/>
          </a:xfrm>
        </p:grpSpPr>
        <p:pic>
          <p:nvPicPr>
            <p:cNvPr id="18" name="Picture 17">
              <a:extLst>
                <a:ext uri="{FF2B5EF4-FFF2-40B4-BE49-F238E27FC236}">
                  <a16:creationId xmlns:a16="http://schemas.microsoft.com/office/drawing/2014/main" id="{FA17B8AF-54D5-4141-8C0B-1BCE67BE2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19" name="Picture 18">
              <a:extLst>
                <a:ext uri="{FF2B5EF4-FFF2-40B4-BE49-F238E27FC236}">
                  <a16:creationId xmlns:a16="http://schemas.microsoft.com/office/drawing/2014/main" id="{5224603F-9930-1A4E-8BE8-9F398021E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15" name="Picture 14">
            <a:extLst>
              <a:ext uri="{FF2B5EF4-FFF2-40B4-BE49-F238E27FC236}">
                <a16:creationId xmlns:a16="http://schemas.microsoft.com/office/drawing/2014/main" id="{992C95F5-2694-1041-96B7-F2CD9F783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455" y="6026589"/>
            <a:ext cx="920686" cy="621938"/>
          </a:xfrm>
          <a:prstGeom prst="rect">
            <a:avLst/>
          </a:prstGeom>
        </p:spPr>
      </p:pic>
      <p:sp>
        <p:nvSpPr>
          <p:cNvPr id="16" name="TextBox 15">
            <a:extLst>
              <a:ext uri="{FF2B5EF4-FFF2-40B4-BE49-F238E27FC236}">
                <a16:creationId xmlns:a16="http://schemas.microsoft.com/office/drawing/2014/main" id="{F2A2D93D-46E5-0148-BA75-6C50586CA843}"/>
              </a:ext>
            </a:extLst>
          </p:cNvPr>
          <p:cNvSpPr txBox="1"/>
          <p:nvPr/>
        </p:nvSpPr>
        <p:spPr>
          <a:xfrm>
            <a:off x="1973870" y="6014397"/>
            <a:ext cx="807233" cy="646331"/>
          </a:xfrm>
          <a:prstGeom prst="rect">
            <a:avLst/>
          </a:prstGeom>
          <a:solidFill>
            <a:schemeClr val="bg2">
              <a:lumMod val="90000"/>
            </a:schemeClr>
          </a:solidFill>
        </p:spPr>
        <p:txBody>
          <a:bodyPr wrap="square" rtlCol="0">
            <a:spAutoFit/>
          </a:bodyPr>
          <a:lstStyle/>
          <a:p>
            <a:pPr algn="ctr"/>
            <a:r>
              <a:rPr lang="en-US" dirty="0"/>
              <a:t>Feb. orders</a:t>
            </a:r>
          </a:p>
        </p:txBody>
      </p:sp>
      <p:sp>
        <p:nvSpPr>
          <p:cNvPr id="17" name="TextBox 16">
            <a:extLst>
              <a:ext uri="{FF2B5EF4-FFF2-40B4-BE49-F238E27FC236}">
                <a16:creationId xmlns:a16="http://schemas.microsoft.com/office/drawing/2014/main" id="{3293AB89-B185-284F-8A96-56F879A01CA2}"/>
              </a:ext>
            </a:extLst>
          </p:cNvPr>
          <p:cNvSpPr txBox="1"/>
          <p:nvPr/>
        </p:nvSpPr>
        <p:spPr>
          <a:xfrm>
            <a:off x="1765393" y="5221776"/>
            <a:ext cx="1013182" cy="646331"/>
          </a:xfrm>
          <a:prstGeom prst="rect">
            <a:avLst/>
          </a:prstGeom>
          <a:solidFill>
            <a:schemeClr val="accent2">
              <a:lumMod val="20000"/>
              <a:lumOff val="80000"/>
            </a:schemeClr>
          </a:solidFill>
        </p:spPr>
        <p:txBody>
          <a:bodyPr wrap="square" rtlCol="0">
            <a:spAutoFit/>
          </a:bodyPr>
          <a:lstStyle/>
          <a:p>
            <a:pPr algn="ctr"/>
            <a:r>
              <a:rPr lang="en-US" dirty="0"/>
              <a:t>Max= $54,321</a:t>
            </a:r>
          </a:p>
        </p:txBody>
      </p:sp>
      <p:sp>
        <p:nvSpPr>
          <p:cNvPr id="21" name="Rounded Rectangle 20">
            <a:extLst>
              <a:ext uri="{FF2B5EF4-FFF2-40B4-BE49-F238E27FC236}">
                <a16:creationId xmlns:a16="http://schemas.microsoft.com/office/drawing/2014/main" id="{161A7293-AE68-2F4B-91B9-B3A1457D2F6C}"/>
              </a:ext>
            </a:extLst>
          </p:cNvPr>
          <p:cNvSpPr/>
          <p:nvPr/>
        </p:nvSpPr>
        <p:spPr>
          <a:xfrm>
            <a:off x="3135695" y="5141616"/>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95395AF-063F-BF45-B876-52E70A370E68}"/>
              </a:ext>
            </a:extLst>
          </p:cNvPr>
          <p:cNvGrpSpPr/>
          <p:nvPr/>
        </p:nvGrpSpPr>
        <p:grpSpPr>
          <a:xfrm>
            <a:off x="3268455" y="5378811"/>
            <a:ext cx="881371" cy="525057"/>
            <a:chOff x="6738296" y="3998175"/>
            <a:chExt cx="1481808" cy="882754"/>
          </a:xfrm>
        </p:grpSpPr>
        <p:pic>
          <p:nvPicPr>
            <p:cNvPr id="26" name="Picture 25">
              <a:extLst>
                <a:ext uri="{FF2B5EF4-FFF2-40B4-BE49-F238E27FC236}">
                  <a16:creationId xmlns:a16="http://schemas.microsoft.com/office/drawing/2014/main" id="{4D6E0E87-84E0-D34C-B785-21A09AF32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27" name="Picture 26">
              <a:extLst>
                <a:ext uri="{FF2B5EF4-FFF2-40B4-BE49-F238E27FC236}">
                  <a16:creationId xmlns:a16="http://schemas.microsoft.com/office/drawing/2014/main" id="{E0BE07FA-C9D6-0247-9670-6153BBD36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23" name="Picture 22">
            <a:extLst>
              <a:ext uri="{FF2B5EF4-FFF2-40B4-BE49-F238E27FC236}">
                <a16:creationId xmlns:a16="http://schemas.microsoft.com/office/drawing/2014/main" id="{5C0B90C4-570E-4A4D-ACC8-BDBC89335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5031" y="6026589"/>
            <a:ext cx="920686" cy="621938"/>
          </a:xfrm>
          <a:prstGeom prst="rect">
            <a:avLst/>
          </a:prstGeom>
        </p:spPr>
      </p:pic>
      <p:sp>
        <p:nvSpPr>
          <p:cNvPr id="24" name="TextBox 23">
            <a:extLst>
              <a:ext uri="{FF2B5EF4-FFF2-40B4-BE49-F238E27FC236}">
                <a16:creationId xmlns:a16="http://schemas.microsoft.com/office/drawing/2014/main" id="{DD5F677E-AEB9-FC4A-8636-2FC332E91502}"/>
              </a:ext>
            </a:extLst>
          </p:cNvPr>
          <p:cNvSpPr txBox="1"/>
          <p:nvPr/>
        </p:nvSpPr>
        <p:spPr>
          <a:xfrm>
            <a:off x="4055980" y="6014397"/>
            <a:ext cx="825699" cy="646331"/>
          </a:xfrm>
          <a:prstGeom prst="rect">
            <a:avLst/>
          </a:prstGeom>
          <a:solidFill>
            <a:schemeClr val="bg2">
              <a:lumMod val="90000"/>
            </a:schemeClr>
          </a:solidFill>
        </p:spPr>
        <p:txBody>
          <a:bodyPr wrap="square" rtlCol="0">
            <a:spAutoFit/>
          </a:bodyPr>
          <a:lstStyle/>
          <a:p>
            <a:pPr algn="ctr"/>
            <a:r>
              <a:rPr lang="en-US" dirty="0"/>
              <a:t>Mar. orders</a:t>
            </a:r>
          </a:p>
        </p:txBody>
      </p:sp>
      <p:sp>
        <p:nvSpPr>
          <p:cNvPr id="25" name="TextBox 24">
            <a:extLst>
              <a:ext uri="{FF2B5EF4-FFF2-40B4-BE49-F238E27FC236}">
                <a16:creationId xmlns:a16="http://schemas.microsoft.com/office/drawing/2014/main" id="{DB7A2046-6ADF-864C-B27E-6FAA4D87879E}"/>
              </a:ext>
            </a:extLst>
          </p:cNvPr>
          <p:cNvSpPr txBox="1"/>
          <p:nvPr/>
        </p:nvSpPr>
        <p:spPr>
          <a:xfrm>
            <a:off x="3865969" y="5221776"/>
            <a:ext cx="1013182" cy="646331"/>
          </a:xfrm>
          <a:prstGeom prst="rect">
            <a:avLst/>
          </a:prstGeom>
          <a:solidFill>
            <a:schemeClr val="accent2">
              <a:lumMod val="20000"/>
              <a:lumOff val="80000"/>
            </a:schemeClr>
          </a:solidFill>
        </p:spPr>
        <p:txBody>
          <a:bodyPr wrap="square" rtlCol="0">
            <a:spAutoFit/>
          </a:bodyPr>
          <a:lstStyle/>
          <a:p>
            <a:pPr algn="ctr"/>
            <a:r>
              <a:rPr lang="en-US" dirty="0"/>
              <a:t>Max= $10,302</a:t>
            </a:r>
          </a:p>
        </p:txBody>
      </p:sp>
      <p:sp>
        <p:nvSpPr>
          <p:cNvPr id="29" name="Rounded Rectangle 28">
            <a:extLst>
              <a:ext uri="{FF2B5EF4-FFF2-40B4-BE49-F238E27FC236}">
                <a16:creationId xmlns:a16="http://schemas.microsoft.com/office/drawing/2014/main" id="{912B28B7-E922-3345-AC96-60E38A14C97A}"/>
              </a:ext>
            </a:extLst>
          </p:cNvPr>
          <p:cNvSpPr/>
          <p:nvPr/>
        </p:nvSpPr>
        <p:spPr>
          <a:xfrm>
            <a:off x="5236271" y="5141616"/>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95A837FF-FB7D-474B-BD6C-C332AA9D17DB}"/>
              </a:ext>
            </a:extLst>
          </p:cNvPr>
          <p:cNvGrpSpPr/>
          <p:nvPr/>
        </p:nvGrpSpPr>
        <p:grpSpPr>
          <a:xfrm>
            <a:off x="5369031" y="5378811"/>
            <a:ext cx="881371" cy="525057"/>
            <a:chOff x="6738296" y="3998175"/>
            <a:chExt cx="1481808" cy="882754"/>
          </a:xfrm>
        </p:grpSpPr>
        <p:pic>
          <p:nvPicPr>
            <p:cNvPr id="34" name="Picture 33">
              <a:extLst>
                <a:ext uri="{FF2B5EF4-FFF2-40B4-BE49-F238E27FC236}">
                  <a16:creationId xmlns:a16="http://schemas.microsoft.com/office/drawing/2014/main" id="{D87DF33A-7A33-DE49-A2D6-74C34B422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35" name="Picture 34">
              <a:extLst>
                <a:ext uri="{FF2B5EF4-FFF2-40B4-BE49-F238E27FC236}">
                  <a16:creationId xmlns:a16="http://schemas.microsoft.com/office/drawing/2014/main" id="{81912411-5A70-5146-B84E-BFAB580D6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31" name="Picture 30">
            <a:extLst>
              <a:ext uri="{FF2B5EF4-FFF2-40B4-BE49-F238E27FC236}">
                <a16:creationId xmlns:a16="http://schemas.microsoft.com/office/drawing/2014/main" id="{334D164A-228F-F549-8E55-F7CF9E9E6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607" y="6026589"/>
            <a:ext cx="920686" cy="621938"/>
          </a:xfrm>
          <a:prstGeom prst="rect">
            <a:avLst/>
          </a:prstGeom>
        </p:spPr>
      </p:pic>
      <p:sp>
        <p:nvSpPr>
          <p:cNvPr id="32" name="TextBox 31">
            <a:extLst>
              <a:ext uri="{FF2B5EF4-FFF2-40B4-BE49-F238E27FC236}">
                <a16:creationId xmlns:a16="http://schemas.microsoft.com/office/drawing/2014/main" id="{58F7FF9A-BD68-9E4D-97F7-89F596C25DA9}"/>
              </a:ext>
            </a:extLst>
          </p:cNvPr>
          <p:cNvSpPr txBox="1"/>
          <p:nvPr/>
        </p:nvSpPr>
        <p:spPr>
          <a:xfrm>
            <a:off x="6145839" y="6014397"/>
            <a:ext cx="836416" cy="646331"/>
          </a:xfrm>
          <a:prstGeom prst="rect">
            <a:avLst/>
          </a:prstGeom>
          <a:solidFill>
            <a:schemeClr val="bg2">
              <a:lumMod val="90000"/>
            </a:schemeClr>
          </a:solidFill>
        </p:spPr>
        <p:txBody>
          <a:bodyPr wrap="square" rtlCol="0">
            <a:spAutoFit/>
          </a:bodyPr>
          <a:lstStyle/>
          <a:p>
            <a:pPr algn="ctr"/>
            <a:r>
              <a:rPr lang="en-US" dirty="0"/>
              <a:t>Apr. orders</a:t>
            </a:r>
          </a:p>
        </p:txBody>
      </p:sp>
      <p:sp>
        <p:nvSpPr>
          <p:cNvPr id="33" name="TextBox 32">
            <a:extLst>
              <a:ext uri="{FF2B5EF4-FFF2-40B4-BE49-F238E27FC236}">
                <a16:creationId xmlns:a16="http://schemas.microsoft.com/office/drawing/2014/main" id="{5965DB85-E5A1-4041-80B1-34E3F2804FCA}"/>
              </a:ext>
            </a:extLst>
          </p:cNvPr>
          <p:cNvSpPr txBox="1"/>
          <p:nvPr/>
        </p:nvSpPr>
        <p:spPr>
          <a:xfrm>
            <a:off x="5966545" y="5221776"/>
            <a:ext cx="1013182" cy="646331"/>
          </a:xfrm>
          <a:prstGeom prst="rect">
            <a:avLst/>
          </a:prstGeom>
          <a:solidFill>
            <a:schemeClr val="accent2">
              <a:lumMod val="20000"/>
              <a:lumOff val="80000"/>
            </a:schemeClr>
          </a:solidFill>
        </p:spPr>
        <p:txBody>
          <a:bodyPr wrap="square" rtlCol="0">
            <a:spAutoFit/>
          </a:bodyPr>
          <a:lstStyle/>
          <a:p>
            <a:pPr algn="ctr"/>
            <a:r>
              <a:rPr lang="en-US" dirty="0"/>
              <a:t>Max= $31,204</a:t>
            </a:r>
          </a:p>
        </p:txBody>
      </p:sp>
      <p:sp>
        <p:nvSpPr>
          <p:cNvPr id="37" name="Rounded Rectangle 36">
            <a:extLst>
              <a:ext uri="{FF2B5EF4-FFF2-40B4-BE49-F238E27FC236}">
                <a16:creationId xmlns:a16="http://schemas.microsoft.com/office/drawing/2014/main" id="{C0A9BF69-CE27-2F47-BAF1-7C3622FB8B5E}"/>
              </a:ext>
            </a:extLst>
          </p:cNvPr>
          <p:cNvSpPr/>
          <p:nvPr/>
        </p:nvSpPr>
        <p:spPr>
          <a:xfrm>
            <a:off x="7336847" y="5141616"/>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25E2513-766B-584D-A65A-EB5F37DB61FB}"/>
              </a:ext>
            </a:extLst>
          </p:cNvPr>
          <p:cNvGrpSpPr/>
          <p:nvPr/>
        </p:nvGrpSpPr>
        <p:grpSpPr>
          <a:xfrm>
            <a:off x="7469607" y="5378811"/>
            <a:ext cx="881371" cy="525057"/>
            <a:chOff x="6738296" y="3998175"/>
            <a:chExt cx="1481808" cy="882754"/>
          </a:xfrm>
        </p:grpSpPr>
        <p:pic>
          <p:nvPicPr>
            <p:cNvPr id="42" name="Picture 41">
              <a:extLst>
                <a:ext uri="{FF2B5EF4-FFF2-40B4-BE49-F238E27FC236}">
                  <a16:creationId xmlns:a16="http://schemas.microsoft.com/office/drawing/2014/main" id="{0E80E9A5-A8CD-B14E-9A5C-E42C7D3F7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43" name="Picture 42">
              <a:extLst>
                <a:ext uri="{FF2B5EF4-FFF2-40B4-BE49-F238E27FC236}">
                  <a16:creationId xmlns:a16="http://schemas.microsoft.com/office/drawing/2014/main" id="{9F06B682-06DC-CF44-A20B-274901A6E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39" name="Picture 38">
            <a:extLst>
              <a:ext uri="{FF2B5EF4-FFF2-40B4-BE49-F238E27FC236}">
                <a16:creationId xmlns:a16="http://schemas.microsoft.com/office/drawing/2014/main" id="{CF42B6E7-F502-9548-A4F9-612759CFA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183" y="6026589"/>
            <a:ext cx="920686" cy="621938"/>
          </a:xfrm>
          <a:prstGeom prst="rect">
            <a:avLst/>
          </a:prstGeom>
        </p:spPr>
      </p:pic>
      <p:sp>
        <p:nvSpPr>
          <p:cNvPr id="40" name="TextBox 39">
            <a:extLst>
              <a:ext uri="{FF2B5EF4-FFF2-40B4-BE49-F238E27FC236}">
                <a16:creationId xmlns:a16="http://schemas.microsoft.com/office/drawing/2014/main" id="{B303E0AB-5B8F-964F-AE7B-346F279DCC25}"/>
              </a:ext>
            </a:extLst>
          </p:cNvPr>
          <p:cNvSpPr txBox="1"/>
          <p:nvPr/>
        </p:nvSpPr>
        <p:spPr>
          <a:xfrm>
            <a:off x="8246415" y="6014397"/>
            <a:ext cx="836416" cy="646331"/>
          </a:xfrm>
          <a:prstGeom prst="rect">
            <a:avLst/>
          </a:prstGeom>
          <a:solidFill>
            <a:schemeClr val="bg2">
              <a:lumMod val="90000"/>
            </a:schemeClr>
          </a:solidFill>
        </p:spPr>
        <p:txBody>
          <a:bodyPr wrap="square" rtlCol="0">
            <a:spAutoFit/>
          </a:bodyPr>
          <a:lstStyle/>
          <a:p>
            <a:pPr algn="ctr"/>
            <a:r>
              <a:rPr lang="en-US" dirty="0"/>
              <a:t>May orders</a:t>
            </a:r>
          </a:p>
        </p:txBody>
      </p:sp>
      <p:sp>
        <p:nvSpPr>
          <p:cNvPr id="41" name="TextBox 40">
            <a:extLst>
              <a:ext uri="{FF2B5EF4-FFF2-40B4-BE49-F238E27FC236}">
                <a16:creationId xmlns:a16="http://schemas.microsoft.com/office/drawing/2014/main" id="{B4DFCC40-DCD0-BB43-B6B6-D185276776AD}"/>
              </a:ext>
            </a:extLst>
          </p:cNvPr>
          <p:cNvSpPr txBox="1"/>
          <p:nvPr/>
        </p:nvSpPr>
        <p:spPr>
          <a:xfrm>
            <a:off x="8067121" y="5221776"/>
            <a:ext cx="1013182" cy="646331"/>
          </a:xfrm>
          <a:prstGeom prst="rect">
            <a:avLst/>
          </a:prstGeom>
          <a:solidFill>
            <a:schemeClr val="accent2">
              <a:lumMod val="20000"/>
              <a:lumOff val="80000"/>
            </a:schemeClr>
          </a:solidFill>
        </p:spPr>
        <p:txBody>
          <a:bodyPr wrap="square" rtlCol="0">
            <a:spAutoFit/>
          </a:bodyPr>
          <a:lstStyle/>
          <a:p>
            <a:pPr algn="ctr"/>
            <a:r>
              <a:rPr lang="en-US" dirty="0"/>
              <a:t>Max= $4,291</a:t>
            </a:r>
          </a:p>
        </p:txBody>
      </p:sp>
      <p:sp>
        <p:nvSpPr>
          <p:cNvPr id="45" name="Rounded Rectangle 44">
            <a:extLst>
              <a:ext uri="{FF2B5EF4-FFF2-40B4-BE49-F238E27FC236}">
                <a16:creationId xmlns:a16="http://schemas.microsoft.com/office/drawing/2014/main" id="{0FCBA762-A209-954B-AE49-9B590BE9206D}"/>
              </a:ext>
            </a:extLst>
          </p:cNvPr>
          <p:cNvSpPr/>
          <p:nvPr/>
        </p:nvSpPr>
        <p:spPr>
          <a:xfrm>
            <a:off x="9437423" y="5141616"/>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0979BE5-EF60-8E41-A6C4-3BAA53AB87B7}"/>
              </a:ext>
            </a:extLst>
          </p:cNvPr>
          <p:cNvGrpSpPr/>
          <p:nvPr/>
        </p:nvGrpSpPr>
        <p:grpSpPr>
          <a:xfrm>
            <a:off x="9570183" y="5378811"/>
            <a:ext cx="881371" cy="525057"/>
            <a:chOff x="6738296" y="3998175"/>
            <a:chExt cx="1481808" cy="882754"/>
          </a:xfrm>
        </p:grpSpPr>
        <p:pic>
          <p:nvPicPr>
            <p:cNvPr id="50" name="Picture 49">
              <a:extLst>
                <a:ext uri="{FF2B5EF4-FFF2-40B4-BE49-F238E27FC236}">
                  <a16:creationId xmlns:a16="http://schemas.microsoft.com/office/drawing/2014/main" id="{673632D0-A093-4A46-BE04-63DB36293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51" name="Picture 50">
              <a:extLst>
                <a:ext uri="{FF2B5EF4-FFF2-40B4-BE49-F238E27FC236}">
                  <a16:creationId xmlns:a16="http://schemas.microsoft.com/office/drawing/2014/main" id="{3794523F-8CA7-2743-94D8-6C8601CB3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47" name="Picture 46">
            <a:extLst>
              <a:ext uri="{FF2B5EF4-FFF2-40B4-BE49-F238E27FC236}">
                <a16:creationId xmlns:a16="http://schemas.microsoft.com/office/drawing/2014/main" id="{C2538EE8-6B08-B940-9B6B-B0F1658C9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759" y="6026589"/>
            <a:ext cx="920686" cy="621938"/>
          </a:xfrm>
          <a:prstGeom prst="rect">
            <a:avLst/>
          </a:prstGeom>
        </p:spPr>
      </p:pic>
      <p:sp>
        <p:nvSpPr>
          <p:cNvPr id="48" name="TextBox 47">
            <a:extLst>
              <a:ext uri="{FF2B5EF4-FFF2-40B4-BE49-F238E27FC236}">
                <a16:creationId xmlns:a16="http://schemas.microsoft.com/office/drawing/2014/main" id="{DA5E3608-1005-E24E-BBCB-652A04ED0BF6}"/>
              </a:ext>
            </a:extLst>
          </p:cNvPr>
          <p:cNvSpPr txBox="1"/>
          <p:nvPr/>
        </p:nvSpPr>
        <p:spPr>
          <a:xfrm>
            <a:off x="10338268" y="6014397"/>
            <a:ext cx="845139" cy="646331"/>
          </a:xfrm>
          <a:prstGeom prst="rect">
            <a:avLst/>
          </a:prstGeom>
          <a:solidFill>
            <a:schemeClr val="bg2">
              <a:lumMod val="90000"/>
            </a:schemeClr>
          </a:solidFill>
        </p:spPr>
        <p:txBody>
          <a:bodyPr wrap="square" rtlCol="0">
            <a:spAutoFit/>
          </a:bodyPr>
          <a:lstStyle/>
          <a:p>
            <a:pPr algn="ctr"/>
            <a:r>
              <a:rPr lang="en-US" dirty="0"/>
              <a:t>Jun. orders</a:t>
            </a:r>
          </a:p>
        </p:txBody>
      </p:sp>
      <p:sp>
        <p:nvSpPr>
          <p:cNvPr id="49" name="TextBox 48">
            <a:extLst>
              <a:ext uri="{FF2B5EF4-FFF2-40B4-BE49-F238E27FC236}">
                <a16:creationId xmlns:a16="http://schemas.microsoft.com/office/drawing/2014/main" id="{FFD9822D-DC61-EE42-9448-A578A90B3C4B}"/>
              </a:ext>
            </a:extLst>
          </p:cNvPr>
          <p:cNvSpPr txBox="1"/>
          <p:nvPr/>
        </p:nvSpPr>
        <p:spPr>
          <a:xfrm>
            <a:off x="10167697" y="5221776"/>
            <a:ext cx="1013182" cy="646331"/>
          </a:xfrm>
          <a:prstGeom prst="rect">
            <a:avLst/>
          </a:prstGeom>
          <a:solidFill>
            <a:schemeClr val="accent2">
              <a:lumMod val="20000"/>
              <a:lumOff val="80000"/>
            </a:schemeClr>
          </a:solidFill>
        </p:spPr>
        <p:txBody>
          <a:bodyPr wrap="square" rtlCol="0">
            <a:spAutoFit/>
          </a:bodyPr>
          <a:lstStyle/>
          <a:p>
            <a:pPr algn="ctr"/>
            <a:r>
              <a:rPr lang="en-US" dirty="0"/>
              <a:t>Max= $33,201</a:t>
            </a:r>
          </a:p>
        </p:txBody>
      </p:sp>
      <p:sp>
        <p:nvSpPr>
          <p:cNvPr id="53" name="Rounded Rectangle 52">
            <a:extLst>
              <a:ext uri="{FF2B5EF4-FFF2-40B4-BE49-F238E27FC236}">
                <a16:creationId xmlns:a16="http://schemas.microsoft.com/office/drawing/2014/main" id="{4C8AF4D3-385C-B944-BDEA-91019FA852DC}"/>
              </a:ext>
            </a:extLst>
          </p:cNvPr>
          <p:cNvSpPr/>
          <p:nvPr/>
        </p:nvSpPr>
        <p:spPr>
          <a:xfrm>
            <a:off x="11537999" y="5141616"/>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4AA8FA56-E0DE-9746-8A89-C11522F852CC}"/>
              </a:ext>
            </a:extLst>
          </p:cNvPr>
          <p:cNvGrpSpPr/>
          <p:nvPr/>
        </p:nvGrpSpPr>
        <p:grpSpPr>
          <a:xfrm>
            <a:off x="11670759" y="5378811"/>
            <a:ext cx="881371" cy="525057"/>
            <a:chOff x="6738296" y="3998175"/>
            <a:chExt cx="1481808" cy="882754"/>
          </a:xfrm>
        </p:grpSpPr>
        <p:pic>
          <p:nvPicPr>
            <p:cNvPr id="58" name="Picture 57">
              <a:extLst>
                <a:ext uri="{FF2B5EF4-FFF2-40B4-BE49-F238E27FC236}">
                  <a16:creationId xmlns:a16="http://schemas.microsoft.com/office/drawing/2014/main" id="{E7E6C005-E2BB-FE49-B77B-DDB93CD2B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59" name="Picture 58">
              <a:extLst>
                <a:ext uri="{FF2B5EF4-FFF2-40B4-BE49-F238E27FC236}">
                  <a16:creationId xmlns:a16="http://schemas.microsoft.com/office/drawing/2014/main" id="{42338796-1C3F-194C-9679-7E825F7F3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55" name="Picture 54">
            <a:extLst>
              <a:ext uri="{FF2B5EF4-FFF2-40B4-BE49-F238E27FC236}">
                <a16:creationId xmlns:a16="http://schemas.microsoft.com/office/drawing/2014/main" id="{5FAB4DF3-C582-B34A-9A52-387571C04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7335" y="6026589"/>
            <a:ext cx="920686" cy="621938"/>
          </a:xfrm>
          <a:prstGeom prst="rect">
            <a:avLst/>
          </a:prstGeom>
        </p:spPr>
      </p:pic>
      <p:sp>
        <p:nvSpPr>
          <p:cNvPr id="56" name="TextBox 55">
            <a:extLst>
              <a:ext uri="{FF2B5EF4-FFF2-40B4-BE49-F238E27FC236}">
                <a16:creationId xmlns:a16="http://schemas.microsoft.com/office/drawing/2014/main" id="{A455C7B6-8A15-9240-B9EC-B2A63556EC4A}"/>
              </a:ext>
            </a:extLst>
          </p:cNvPr>
          <p:cNvSpPr txBox="1"/>
          <p:nvPr/>
        </p:nvSpPr>
        <p:spPr>
          <a:xfrm>
            <a:off x="12652405" y="6014397"/>
            <a:ext cx="631578" cy="646331"/>
          </a:xfrm>
          <a:prstGeom prst="rect">
            <a:avLst/>
          </a:prstGeom>
          <a:solidFill>
            <a:schemeClr val="bg2">
              <a:lumMod val="90000"/>
            </a:schemeClr>
          </a:solidFill>
        </p:spPr>
        <p:txBody>
          <a:bodyPr wrap="square" rtlCol="0">
            <a:spAutoFit/>
          </a:bodyPr>
          <a:lstStyle/>
          <a:p>
            <a:pPr algn="ctr"/>
            <a:r>
              <a:rPr lang="en-US" dirty="0"/>
              <a:t>Data slice</a:t>
            </a:r>
          </a:p>
        </p:txBody>
      </p:sp>
      <p:sp>
        <p:nvSpPr>
          <p:cNvPr id="57" name="TextBox 56">
            <a:extLst>
              <a:ext uri="{FF2B5EF4-FFF2-40B4-BE49-F238E27FC236}">
                <a16:creationId xmlns:a16="http://schemas.microsoft.com/office/drawing/2014/main" id="{CC415D6B-890C-A94E-A9D4-D42F694CFD2A}"/>
              </a:ext>
            </a:extLst>
          </p:cNvPr>
          <p:cNvSpPr txBox="1"/>
          <p:nvPr/>
        </p:nvSpPr>
        <p:spPr>
          <a:xfrm>
            <a:off x="12268273" y="5221776"/>
            <a:ext cx="1013182" cy="646331"/>
          </a:xfrm>
          <a:prstGeom prst="rect">
            <a:avLst/>
          </a:prstGeom>
          <a:solidFill>
            <a:schemeClr val="accent2">
              <a:lumMod val="20000"/>
              <a:lumOff val="80000"/>
            </a:schemeClr>
          </a:solidFill>
        </p:spPr>
        <p:txBody>
          <a:bodyPr wrap="square" rtlCol="0">
            <a:spAutoFit/>
          </a:bodyPr>
          <a:lstStyle/>
          <a:p>
            <a:pPr algn="ctr"/>
            <a:r>
              <a:rPr lang="en-US" dirty="0"/>
              <a:t>Compute task</a:t>
            </a:r>
          </a:p>
        </p:txBody>
      </p:sp>
      <p:sp>
        <p:nvSpPr>
          <p:cNvPr id="68" name="Rectangle 67">
            <a:extLst>
              <a:ext uri="{FF2B5EF4-FFF2-40B4-BE49-F238E27FC236}">
                <a16:creationId xmlns:a16="http://schemas.microsoft.com/office/drawing/2014/main" id="{4F28F36B-BA2C-204A-AB21-433637FB8A45}"/>
              </a:ext>
            </a:extLst>
          </p:cNvPr>
          <p:cNvSpPr/>
          <p:nvPr/>
        </p:nvSpPr>
        <p:spPr>
          <a:xfrm>
            <a:off x="-228599" y="4193019"/>
            <a:ext cx="12658724" cy="41433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Communication Network</a:t>
            </a:r>
          </a:p>
        </p:txBody>
      </p:sp>
      <p:cxnSp>
        <p:nvCxnSpPr>
          <p:cNvPr id="69" name="Straight Connector 68">
            <a:extLst>
              <a:ext uri="{FF2B5EF4-FFF2-40B4-BE49-F238E27FC236}">
                <a16:creationId xmlns:a16="http://schemas.microsoft.com/office/drawing/2014/main" id="{04F8CBB5-C51A-2E45-8303-3131AA3C00F6}"/>
              </a:ext>
            </a:extLst>
          </p:cNvPr>
          <p:cNvCxnSpPr>
            <a:cxnSpLocks/>
          </p:cNvCxnSpPr>
          <p:nvPr/>
        </p:nvCxnSpPr>
        <p:spPr>
          <a:xfrm flipH="1">
            <a:off x="10894400" y="3827184"/>
            <a:ext cx="7377" cy="365835"/>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685A06C-6B78-8F40-A781-529D578CECCB}"/>
              </a:ext>
            </a:extLst>
          </p:cNvPr>
          <p:cNvCxnSpPr>
            <a:cxnSpLocks/>
            <a:endCxn id="29" idx="0"/>
          </p:cNvCxnSpPr>
          <p:nvPr/>
        </p:nvCxnSpPr>
        <p:spPr>
          <a:xfrm flipH="1">
            <a:off x="6145839"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12797D7-A43E-4543-9F2F-47836D8CF2AE}"/>
              </a:ext>
            </a:extLst>
          </p:cNvPr>
          <p:cNvCxnSpPr>
            <a:cxnSpLocks/>
          </p:cNvCxnSpPr>
          <p:nvPr/>
        </p:nvCxnSpPr>
        <p:spPr>
          <a:xfrm flipH="1">
            <a:off x="8246415"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E469C78-D30B-A945-A21A-5EDC01AA22D6}"/>
              </a:ext>
            </a:extLst>
          </p:cNvPr>
          <p:cNvCxnSpPr>
            <a:cxnSpLocks/>
          </p:cNvCxnSpPr>
          <p:nvPr/>
        </p:nvCxnSpPr>
        <p:spPr>
          <a:xfrm flipH="1">
            <a:off x="10338268"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FD61FB2-546B-7A41-A2DC-620B7B21AE88}"/>
              </a:ext>
            </a:extLst>
          </p:cNvPr>
          <p:cNvCxnSpPr>
            <a:cxnSpLocks/>
          </p:cNvCxnSpPr>
          <p:nvPr/>
        </p:nvCxnSpPr>
        <p:spPr>
          <a:xfrm flipH="1">
            <a:off x="4055980"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1A00C4C-7FD9-0A4A-B073-547AEDA06986}"/>
              </a:ext>
            </a:extLst>
          </p:cNvPr>
          <p:cNvCxnSpPr>
            <a:cxnSpLocks/>
          </p:cNvCxnSpPr>
          <p:nvPr/>
        </p:nvCxnSpPr>
        <p:spPr>
          <a:xfrm flipH="1">
            <a:off x="1973870" y="4603378"/>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54C796F8-5626-704D-8A0C-B6AD135F5000}"/>
              </a:ext>
            </a:extLst>
          </p:cNvPr>
          <p:cNvGrpSpPr/>
          <p:nvPr/>
        </p:nvGrpSpPr>
        <p:grpSpPr>
          <a:xfrm>
            <a:off x="9963633" y="2217588"/>
            <a:ext cx="1819136" cy="1609596"/>
            <a:chOff x="2777248" y="3438144"/>
            <a:chExt cx="1819136" cy="1609596"/>
          </a:xfrm>
        </p:grpSpPr>
        <p:sp>
          <p:nvSpPr>
            <p:cNvPr id="76" name="Rounded Rectangle 75">
              <a:extLst>
                <a:ext uri="{FF2B5EF4-FFF2-40B4-BE49-F238E27FC236}">
                  <a16:creationId xmlns:a16="http://schemas.microsoft.com/office/drawing/2014/main" id="{0C0BAAA1-0B09-124C-A32B-9BF75272428C}"/>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9CE45D77-9E85-324B-A458-94CCB7B78A55}"/>
                </a:ext>
              </a:extLst>
            </p:cNvPr>
            <p:cNvGrpSpPr/>
            <p:nvPr/>
          </p:nvGrpSpPr>
          <p:grpSpPr>
            <a:xfrm>
              <a:off x="2910008" y="3675339"/>
              <a:ext cx="881371" cy="525057"/>
              <a:chOff x="6738296" y="3998175"/>
              <a:chExt cx="1481808" cy="882754"/>
            </a:xfrm>
          </p:grpSpPr>
          <p:pic>
            <p:nvPicPr>
              <p:cNvPr id="81" name="Picture 80">
                <a:extLst>
                  <a:ext uri="{FF2B5EF4-FFF2-40B4-BE49-F238E27FC236}">
                    <a16:creationId xmlns:a16="http://schemas.microsoft.com/office/drawing/2014/main" id="{C5DCF940-04B9-6344-93C2-4BD8F9D34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82" name="Picture 81">
                <a:extLst>
                  <a:ext uri="{FF2B5EF4-FFF2-40B4-BE49-F238E27FC236}">
                    <a16:creationId xmlns:a16="http://schemas.microsoft.com/office/drawing/2014/main" id="{FD36F368-5A47-6949-ABF8-2EA79B356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78" name="Picture 77">
              <a:extLst>
                <a:ext uri="{FF2B5EF4-FFF2-40B4-BE49-F238E27FC236}">
                  <a16:creationId xmlns:a16="http://schemas.microsoft.com/office/drawing/2014/main" id="{13178F6F-77CB-B441-83A0-A4E5D2FEF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80" name="TextBox 79">
              <a:extLst>
                <a:ext uri="{FF2B5EF4-FFF2-40B4-BE49-F238E27FC236}">
                  <a16:creationId xmlns:a16="http://schemas.microsoft.com/office/drawing/2014/main" id="{7EC393E0-2134-5B4D-95B3-DD2AC5B2431E}"/>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Master</a:t>
              </a:r>
            </a:p>
            <a:p>
              <a:pPr algn="ctr"/>
              <a:r>
                <a:rPr lang="en-US" dirty="0"/>
                <a:t>node</a:t>
              </a:r>
            </a:p>
          </p:txBody>
        </p:sp>
      </p:grpSp>
    </p:spTree>
    <p:extLst>
      <p:ext uri="{BB962C8B-B14F-4D97-AF65-F5344CB8AC3E}">
        <p14:creationId xmlns:p14="http://schemas.microsoft.com/office/powerpoint/2010/main" val="1734243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C1AC-B5A7-4549-AF96-76C08ECE01C6}"/>
              </a:ext>
            </a:extLst>
          </p:cNvPr>
          <p:cNvSpPr>
            <a:spLocks noGrp="1"/>
          </p:cNvSpPr>
          <p:nvPr>
            <p:ph type="title"/>
          </p:nvPr>
        </p:nvSpPr>
        <p:spPr/>
        <p:txBody>
          <a:bodyPr/>
          <a:lstStyle/>
          <a:p>
            <a:r>
              <a:rPr lang="en-US" dirty="0"/>
              <a:t>Example: Find the largest sales order</a:t>
            </a:r>
          </a:p>
        </p:txBody>
      </p:sp>
      <p:sp>
        <p:nvSpPr>
          <p:cNvPr id="3" name="Content Placeholder 2">
            <a:extLst>
              <a:ext uri="{FF2B5EF4-FFF2-40B4-BE49-F238E27FC236}">
                <a16:creationId xmlns:a16="http://schemas.microsoft.com/office/drawing/2014/main" id="{416B5AA8-3C0C-654E-A3B7-C2DEF4378FF1}"/>
              </a:ext>
            </a:extLst>
          </p:cNvPr>
          <p:cNvSpPr>
            <a:spLocks noGrp="1"/>
          </p:cNvSpPr>
          <p:nvPr>
            <p:ph idx="1"/>
          </p:nvPr>
        </p:nvSpPr>
        <p:spPr>
          <a:xfrm>
            <a:off x="263471" y="1146875"/>
            <a:ext cx="9046727" cy="2302381"/>
          </a:xfrm>
        </p:spPr>
        <p:txBody>
          <a:bodyPr/>
          <a:lstStyle/>
          <a:p>
            <a:pPr marL="514350" indent="-514350">
              <a:buFont typeface="+mj-lt"/>
              <a:buAutoNum type="arabicPeriod"/>
            </a:pPr>
            <a:r>
              <a:rPr lang="en-US" dirty="0">
                <a:solidFill>
                  <a:schemeClr val="bg2"/>
                </a:solidFill>
              </a:rPr>
              <a:t>Distribute instructions to all the machines (nodes).</a:t>
            </a:r>
          </a:p>
          <a:p>
            <a:pPr marL="514350" indent="-514350">
              <a:buFont typeface="+mj-lt"/>
              <a:buAutoNum type="arabicPeriod"/>
            </a:pPr>
            <a:r>
              <a:rPr lang="en-US" dirty="0">
                <a:solidFill>
                  <a:schemeClr val="bg2"/>
                </a:solidFill>
              </a:rPr>
              <a:t>Each node computes its own maximum.</a:t>
            </a:r>
          </a:p>
          <a:p>
            <a:pPr marL="514350" indent="-514350">
              <a:buFont typeface="+mj-lt"/>
              <a:buAutoNum type="arabicPeriod"/>
            </a:pPr>
            <a:r>
              <a:rPr lang="en-US" dirty="0"/>
              <a:t>Results are sent to a single node.</a:t>
            </a:r>
          </a:p>
          <a:p>
            <a:pPr marL="514350" indent="-514350">
              <a:buFont typeface="+mj-lt"/>
              <a:buAutoNum type="arabicPeriod"/>
            </a:pPr>
            <a:r>
              <a:rPr lang="en-US" dirty="0">
                <a:solidFill>
                  <a:schemeClr val="bg2"/>
                </a:solidFill>
              </a:rPr>
              <a:t>Maximum of the maximums is calculated.</a:t>
            </a:r>
          </a:p>
        </p:txBody>
      </p:sp>
      <p:sp>
        <p:nvSpPr>
          <p:cNvPr id="5" name="Rounded Rectangle 4">
            <a:extLst>
              <a:ext uri="{FF2B5EF4-FFF2-40B4-BE49-F238E27FC236}">
                <a16:creationId xmlns:a16="http://schemas.microsoft.com/office/drawing/2014/main" id="{034E566E-8BC2-E241-93C1-822CD0898AE3}"/>
              </a:ext>
            </a:extLst>
          </p:cNvPr>
          <p:cNvSpPr/>
          <p:nvPr/>
        </p:nvSpPr>
        <p:spPr>
          <a:xfrm>
            <a:off x="-1065457" y="5141616"/>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29352D-8012-7640-9D52-678AACE8BF84}"/>
              </a:ext>
            </a:extLst>
          </p:cNvPr>
          <p:cNvGrpSpPr/>
          <p:nvPr/>
        </p:nvGrpSpPr>
        <p:grpSpPr>
          <a:xfrm>
            <a:off x="-932697" y="5378811"/>
            <a:ext cx="881371" cy="525057"/>
            <a:chOff x="6738296" y="3998175"/>
            <a:chExt cx="1481808" cy="882754"/>
          </a:xfrm>
        </p:grpSpPr>
        <p:pic>
          <p:nvPicPr>
            <p:cNvPr id="10" name="Picture 9">
              <a:extLst>
                <a:ext uri="{FF2B5EF4-FFF2-40B4-BE49-F238E27FC236}">
                  <a16:creationId xmlns:a16="http://schemas.microsoft.com/office/drawing/2014/main" id="{6CA4A06D-2D19-F641-ABDD-07FF4F48A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11" name="Picture 10">
              <a:extLst>
                <a:ext uri="{FF2B5EF4-FFF2-40B4-BE49-F238E27FC236}">
                  <a16:creationId xmlns:a16="http://schemas.microsoft.com/office/drawing/2014/main" id="{465663C8-797A-3147-B0EC-AE49CB7A0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7" name="Picture 6">
            <a:extLst>
              <a:ext uri="{FF2B5EF4-FFF2-40B4-BE49-F238E27FC236}">
                <a16:creationId xmlns:a16="http://schemas.microsoft.com/office/drawing/2014/main" id="{FE17FA3B-F667-FE4E-AFAA-5FE37FE55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21" y="6026589"/>
            <a:ext cx="920686" cy="621938"/>
          </a:xfrm>
          <a:prstGeom prst="rect">
            <a:avLst/>
          </a:prstGeom>
        </p:spPr>
      </p:pic>
      <p:sp>
        <p:nvSpPr>
          <p:cNvPr id="8" name="TextBox 7">
            <a:extLst>
              <a:ext uri="{FF2B5EF4-FFF2-40B4-BE49-F238E27FC236}">
                <a16:creationId xmlns:a16="http://schemas.microsoft.com/office/drawing/2014/main" id="{6BADEE48-D405-6C4B-A484-1E20D3D6D8F6}"/>
              </a:ext>
            </a:extLst>
          </p:cNvPr>
          <p:cNvSpPr txBox="1"/>
          <p:nvPr/>
        </p:nvSpPr>
        <p:spPr>
          <a:xfrm>
            <a:off x="-228599" y="6014397"/>
            <a:ext cx="909126" cy="646331"/>
          </a:xfrm>
          <a:prstGeom prst="rect">
            <a:avLst/>
          </a:prstGeom>
          <a:solidFill>
            <a:schemeClr val="bg2">
              <a:lumMod val="90000"/>
            </a:schemeClr>
          </a:solidFill>
        </p:spPr>
        <p:txBody>
          <a:bodyPr wrap="square" rtlCol="0">
            <a:spAutoFit/>
          </a:bodyPr>
          <a:lstStyle/>
          <a:p>
            <a:pPr algn="ctr"/>
            <a:r>
              <a:rPr lang="en-US" dirty="0"/>
              <a:t>Jan. orders</a:t>
            </a:r>
          </a:p>
        </p:txBody>
      </p:sp>
      <p:sp>
        <p:nvSpPr>
          <p:cNvPr id="9" name="TextBox 8">
            <a:extLst>
              <a:ext uri="{FF2B5EF4-FFF2-40B4-BE49-F238E27FC236}">
                <a16:creationId xmlns:a16="http://schemas.microsoft.com/office/drawing/2014/main" id="{0B355547-8B6B-2545-98FF-7CA201B56F80}"/>
              </a:ext>
            </a:extLst>
          </p:cNvPr>
          <p:cNvSpPr txBox="1"/>
          <p:nvPr/>
        </p:nvSpPr>
        <p:spPr>
          <a:xfrm>
            <a:off x="-335183" y="5221776"/>
            <a:ext cx="1013182" cy="646331"/>
          </a:xfrm>
          <a:prstGeom prst="rect">
            <a:avLst/>
          </a:prstGeom>
          <a:solidFill>
            <a:schemeClr val="accent2">
              <a:lumMod val="20000"/>
              <a:lumOff val="80000"/>
            </a:schemeClr>
          </a:solidFill>
        </p:spPr>
        <p:txBody>
          <a:bodyPr wrap="square" rtlCol="0">
            <a:spAutoFit/>
          </a:bodyPr>
          <a:lstStyle/>
          <a:p>
            <a:pPr algn="ctr"/>
            <a:r>
              <a:rPr lang="en-US" dirty="0"/>
              <a:t>Max=</a:t>
            </a:r>
            <a:br>
              <a:rPr lang="en-US" dirty="0"/>
            </a:br>
            <a:r>
              <a:rPr lang="en-US" dirty="0"/>
              <a:t>$32,344</a:t>
            </a:r>
          </a:p>
        </p:txBody>
      </p:sp>
      <p:sp>
        <p:nvSpPr>
          <p:cNvPr id="13" name="Rounded Rectangle 12">
            <a:extLst>
              <a:ext uri="{FF2B5EF4-FFF2-40B4-BE49-F238E27FC236}">
                <a16:creationId xmlns:a16="http://schemas.microsoft.com/office/drawing/2014/main" id="{9207FD67-C69A-1A42-B489-25BB06C5A97D}"/>
              </a:ext>
            </a:extLst>
          </p:cNvPr>
          <p:cNvSpPr/>
          <p:nvPr/>
        </p:nvSpPr>
        <p:spPr>
          <a:xfrm>
            <a:off x="1035119" y="5141616"/>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1B74E3-410D-ED40-885D-73B1B3C1A950}"/>
              </a:ext>
            </a:extLst>
          </p:cNvPr>
          <p:cNvGrpSpPr/>
          <p:nvPr/>
        </p:nvGrpSpPr>
        <p:grpSpPr>
          <a:xfrm>
            <a:off x="1167879" y="5378811"/>
            <a:ext cx="881371" cy="525057"/>
            <a:chOff x="6738296" y="3998175"/>
            <a:chExt cx="1481808" cy="882754"/>
          </a:xfrm>
        </p:grpSpPr>
        <p:pic>
          <p:nvPicPr>
            <p:cNvPr id="18" name="Picture 17">
              <a:extLst>
                <a:ext uri="{FF2B5EF4-FFF2-40B4-BE49-F238E27FC236}">
                  <a16:creationId xmlns:a16="http://schemas.microsoft.com/office/drawing/2014/main" id="{FA17B8AF-54D5-4141-8C0B-1BCE67BE2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19" name="Picture 18">
              <a:extLst>
                <a:ext uri="{FF2B5EF4-FFF2-40B4-BE49-F238E27FC236}">
                  <a16:creationId xmlns:a16="http://schemas.microsoft.com/office/drawing/2014/main" id="{5224603F-9930-1A4E-8BE8-9F398021E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15" name="Picture 14">
            <a:extLst>
              <a:ext uri="{FF2B5EF4-FFF2-40B4-BE49-F238E27FC236}">
                <a16:creationId xmlns:a16="http://schemas.microsoft.com/office/drawing/2014/main" id="{992C95F5-2694-1041-96B7-F2CD9F783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455" y="6026589"/>
            <a:ext cx="920686" cy="621938"/>
          </a:xfrm>
          <a:prstGeom prst="rect">
            <a:avLst/>
          </a:prstGeom>
        </p:spPr>
      </p:pic>
      <p:sp>
        <p:nvSpPr>
          <p:cNvPr id="16" name="TextBox 15">
            <a:extLst>
              <a:ext uri="{FF2B5EF4-FFF2-40B4-BE49-F238E27FC236}">
                <a16:creationId xmlns:a16="http://schemas.microsoft.com/office/drawing/2014/main" id="{F2A2D93D-46E5-0148-BA75-6C50586CA843}"/>
              </a:ext>
            </a:extLst>
          </p:cNvPr>
          <p:cNvSpPr txBox="1"/>
          <p:nvPr/>
        </p:nvSpPr>
        <p:spPr>
          <a:xfrm>
            <a:off x="1973870" y="6014397"/>
            <a:ext cx="807233" cy="646331"/>
          </a:xfrm>
          <a:prstGeom prst="rect">
            <a:avLst/>
          </a:prstGeom>
          <a:solidFill>
            <a:schemeClr val="bg2">
              <a:lumMod val="90000"/>
            </a:schemeClr>
          </a:solidFill>
        </p:spPr>
        <p:txBody>
          <a:bodyPr wrap="square" rtlCol="0">
            <a:spAutoFit/>
          </a:bodyPr>
          <a:lstStyle/>
          <a:p>
            <a:pPr algn="ctr"/>
            <a:r>
              <a:rPr lang="en-US" dirty="0"/>
              <a:t>Feb. orders</a:t>
            </a:r>
          </a:p>
        </p:txBody>
      </p:sp>
      <p:sp>
        <p:nvSpPr>
          <p:cNvPr id="17" name="TextBox 16">
            <a:extLst>
              <a:ext uri="{FF2B5EF4-FFF2-40B4-BE49-F238E27FC236}">
                <a16:creationId xmlns:a16="http://schemas.microsoft.com/office/drawing/2014/main" id="{3293AB89-B185-284F-8A96-56F879A01CA2}"/>
              </a:ext>
            </a:extLst>
          </p:cNvPr>
          <p:cNvSpPr txBox="1"/>
          <p:nvPr/>
        </p:nvSpPr>
        <p:spPr>
          <a:xfrm>
            <a:off x="1765393" y="5221776"/>
            <a:ext cx="1013182" cy="646331"/>
          </a:xfrm>
          <a:prstGeom prst="rect">
            <a:avLst/>
          </a:prstGeom>
          <a:solidFill>
            <a:schemeClr val="accent2">
              <a:lumMod val="20000"/>
              <a:lumOff val="80000"/>
            </a:schemeClr>
          </a:solidFill>
        </p:spPr>
        <p:txBody>
          <a:bodyPr wrap="square" rtlCol="0">
            <a:spAutoFit/>
          </a:bodyPr>
          <a:lstStyle/>
          <a:p>
            <a:pPr algn="ctr"/>
            <a:r>
              <a:rPr lang="en-US" dirty="0"/>
              <a:t>Max= $54,321</a:t>
            </a:r>
          </a:p>
        </p:txBody>
      </p:sp>
      <p:sp>
        <p:nvSpPr>
          <p:cNvPr id="21" name="Rounded Rectangle 20">
            <a:extLst>
              <a:ext uri="{FF2B5EF4-FFF2-40B4-BE49-F238E27FC236}">
                <a16:creationId xmlns:a16="http://schemas.microsoft.com/office/drawing/2014/main" id="{161A7293-AE68-2F4B-91B9-B3A1457D2F6C}"/>
              </a:ext>
            </a:extLst>
          </p:cNvPr>
          <p:cNvSpPr/>
          <p:nvPr/>
        </p:nvSpPr>
        <p:spPr>
          <a:xfrm>
            <a:off x="3135695" y="5141616"/>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95395AF-063F-BF45-B876-52E70A370E68}"/>
              </a:ext>
            </a:extLst>
          </p:cNvPr>
          <p:cNvGrpSpPr/>
          <p:nvPr/>
        </p:nvGrpSpPr>
        <p:grpSpPr>
          <a:xfrm>
            <a:off x="3268455" y="5378811"/>
            <a:ext cx="881371" cy="525057"/>
            <a:chOff x="6738296" y="3998175"/>
            <a:chExt cx="1481808" cy="882754"/>
          </a:xfrm>
        </p:grpSpPr>
        <p:pic>
          <p:nvPicPr>
            <p:cNvPr id="26" name="Picture 25">
              <a:extLst>
                <a:ext uri="{FF2B5EF4-FFF2-40B4-BE49-F238E27FC236}">
                  <a16:creationId xmlns:a16="http://schemas.microsoft.com/office/drawing/2014/main" id="{4D6E0E87-84E0-D34C-B785-21A09AF32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27" name="Picture 26">
              <a:extLst>
                <a:ext uri="{FF2B5EF4-FFF2-40B4-BE49-F238E27FC236}">
                  <a16:creationId xmlns:a16="http://schemas.microsoft.com/office/drawing/2014/main" id="{E0BE07FA-C9D6-0247-9670-6153BBD36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23" name="Picture 22">
            <a:extLst>
              <a:ext uri="{FF2B5EF4-FFF2-40B4-BE49-F238E27FC236}">
                <a16:creationId xmlns:a16="http://schemas.microsoft.com/office/drawing/2014/main" id="{5C0B90C4-570E-4A4D-ACC8-BDBC89335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5031" y="6026589"/>
            <a:ext cx="920686" cy="621938"/>
          </a:xfrm>
          <a:prstGeom prst="rect">
            <a:avLst/>
          </a:prstGeom>
        </p:spPr>
      </p:pic>
      <p:sp>
        <p:nvSpPr>
          <p:cNvPr id="24" name="TextBox 23">
            <a:extLst>
              <a:ext uri="{FF2B5EF4-FFF2-40B4-BE49-F238E27FC236}">
                <a16:creationId xmlns:a16="http://schemas.microsoft.com/office/drawing/2014/main" id="{DD5F677E-AEB9-FC4A-8636-2FC332E91502}"/>
              </a:ext>
            </a:extLst>
          </p:cNvPr>
          <p:cNvSpPr txBox="1"/>
          <p:nvPr/>
        </p:nvSpPr>
        <p:spPr>
          <a:xfrm>
            <a:off x="4055980" y="6014397"/>
            <a:ext cx="825699" cy="646331"/>
          </a:xfrm>
          <a:prstGeom prst="rect">
            <a:avLst/>
          </a:prstGeom>
          <a:solidFill>
            <a:schemeClr val="bg2">
              <a:lumMod val="90000"/>
            </a:schemeClr>
          </a:solidFill>
        </p:spPr>
        <p:txBody>
          <a:bodyPr wrap="square" rtlCol="0">
            <a:spAutoFit/>
          </a:bodyPr>
          <a:lstStyle/>
          <a:p>
            <a:pPr algn="ctr"/>
            <a:r>
              <a:rPr lang="en-US" dirty="0"/>
              <a:t>Mar. orders</a:t>
            </a:r>
          </a:p>
        </p:txBody>
      </p:sp>
      <p:sp>
        <p:nvSpPr>
          <p:cNvPr id="25" name="TextBox 24">
            <a:extLst>
              <a:ext uri="{FF2B5EF4-FFF2-40B4-BE49-F238E27FC236}">
                <a16:creationId xmlns:a16="http://schemas.microsoft.com/office/drawing/2014/main" id="{DB7A2046-6ADF-864C-B27E-6FAA4D87879E}"/>
              </a:ext>
            </a:extLst>
          </p:cNvPr>
          <p:cNvSpPr txBox="1"/>
          <p:nvPr/>
        </p:nvSpPr>
        <p:spPr>
          <a:xfrm>
            <a:off x="3865969" y="5221776"/>
            <a:ext cx="1013182" cy="646331"/>
          </a:xfrm>
          <a:prstGeom prst="rect">
            <a:avLst/>
          </a:prstGeom>
          <a:solidFill>
            <a:schemeClr val="accent2">
              <a:lumMod val="20000"/>
              <a:lumOff val="80000"/>
            </a:schemeClr>
          </a:solidFill>
        </p:spPr>
        <p:txBody>
          <a:bodyPr wrap="square" rtlCol="0">
            <a:spAutoFit/>
          </a:bodyPr>
          <a:lstStyle/>
          <a:p>
            <a:pPr algn="ctr"/>
            <a:r>
              <a:rPr lang="en-US" dirty="0"/>
              <a:t>Max= $10,302</a:t>
            </a:r>
          </a:p>
        </p:txBody>
      </p:sp>
      <p:sp>
        <p:nvSpPr>
          <p:cNvPr id="29" name="Rounded Rectangle 28">
            <a:extLst>
              <a:ext uri="{FF2B5EF4-FFF2-40B4-BE49-F238E27FC236}">
                <a16:creationId xmlns:a16="http://schemas.microsoft.com/office/drawing/2014/main" id="{912B28B7-E922-3345-AC96-60E38A14C97A}"/>
              </a:ext>
            </a:extLst>
          </p:cNvPr>
          <p:cNvSpPr/>
          <p:nvPr/>
        </p:nvSpPr>
        <p:spPr>
          <a:xfrm>
            <a:off x="5236271" y="5141616"/>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95A837FF-FB7D-474B-BD6C-C332AA9D17DB}"/>
              </a:ext>
            </a:extLst>
          </p:cNvPr>
          <p:cNvGrpSpPr/>
          <p:nvPr/>
        </p:nvGrpSpPr>
        <p:grpSpPr>
          <a:xfrm>
            <a:off x="5369031" y="5378811"/>
            <a:ext cx="881371" cy="525057"/>
            <a:chOff x="6738296" y="3998175"/>
            <a:chExt cx="1481808" cy="882754"/>
          </a:xfrm>
        </p:grpSpPr>
        <p:pic>
          <p:nvPicPr>
            <p:cNvPr id="34" name="Picture 33">
              <a:extLst>
                <a:ext uri="{FF2B5EF4-FFF2-40B4-BE49-F238E27FC236}">
                  <a16:creationId xmlns:a16="http://schemas.microsoft.com/office/drawing/2014/main" id="{D87DF33A-7A33-DE49-A2D6-74C34B422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35" name="Picture 34">
              <a:extLst>
                <a:ext uri="{FF2B5EF4-FFF2-40B4-BE49-F238E27FC236}">
                  <a16:creationId xmlns:a16="http://schemas.microsoft.com/office/drawing/2014/main" id="{81912411-5A70-5146-B84E-BFAB580D6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31" name="Picture 30">
            <a:extLst>
              <a:ext uri="{FF2B5EF4-FFF2-40B4-BE49-F238E27FC236}">
                <a16:creationId xmlns:a16="http://schemas.microsoft.com/office/drawing/2014/main" id="{334D164A-228F-F549-8E55-F7CF9E9E6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607" y="6026589"/>
            <a:ext cx="920686" cy="621938"/>
          </a:xfrm>
          <a:prstGeom prst="rect">
            <a:avLst/>
          </a:prstGeom>
        </p:spPr>
      </p:pic>
      <p:sp>
        <p:nvSpPr>
          <p:cNvPr id="32" name="TextBox 31">
            <a:extLst>
              <a:ext uri="{FF2B5EF4-FFF2-40B4-BE49-F238E27FC236}">
                <a16:creationId xmlns:a16="http://schemas.microsoft.com/office/drawing/2014/main" id="{58F7FF9A-BD68-9E4D-97F7-89F596C25DA9}"/>
              </a:ext>
            </a:extLst>
          </p:cNvPr>
          <p:cNvSpPr txBox="1"/>
          <p:nvPr/>
        </p:nvSpPr>
        <p:spPr>
          <a:xfrm>
            <a:off x="6145839" y="6014397"/>
            <a:ext cx="836416" cy="646331"/>
          </a:xfrm>
          <a:prstGeom prst="rect">
            <a:avLst/>
          </a:prstGeom>
          <a:solidFill>
            <a:schemeClr val="bg2">
              <a:lumMod val="90000"/>
            </a:schemeClr>
          </a:solidFill>
        </p:spPr>
        <p:txBody>
          <a:bodyPr wrap="square" rtlCol="0">
            <a:spAutoFit/>
          </a:bodyPr>
          <a:lstStyle/>
          <a:p>
            <a:pPr algn="ctr"/>
            <a:r>
              <a:rPr lang="en-US" dirty="0"/>
              <a:t>Apr. orders</a:t>
            </a:r>
          </a:p>
        </p:txBody>
      </p:sp>
      <p:sp>
        <p:nvSpPr>
          <p:cNvPr id="33" name="TextBox 32">
            <a:extLst>
              <a:ext uri="{FF2B5EF4-FFF2-40B4-BE49-F238E27FC236}">
                <a16:creationId xmlns:a16="http://schemas.microsoft.com/office/drawing/2014/main" id="{5965DB85-E5A1-4041-80B1-34E3F2804FCA}"/>
              </a:ext>
            </a:extLst>
          </p:cNvPr>
          <p:cNvSpPr txBox="1"/>
          <p:nvPr/>
        </p:nvSpPr>
        <p:spPr>
          <a:xfrm>
            <a:off x="5966545" y="5221776"/>
            <a:ext cx="1013182" cy="646331"/>
          </a:xfrm>
          <a:prstGeom prst="rect">
            <a:avLst/>
          </a:prstGeom>
          <a:solidFill>
            <a:schemeClr val="accent2">
              <a:lumMod val="20000"/>
              <a:lumOff val="80000"/>
            </a:schemeClr>
          </a:solidFill>
        </p:spPr>
        <p:txBody>
          <a:bodyPr wrap="square" rtlCol="0">
            <a:spAutoFit/>
          </a:bodyPr>
          <a:lstStyle/>
          <a:p>
            <a:pPr algn="ctr"/>
            <a:r>
              <a:rPr lang="en-US" dirty="0"/>
              <a:t>Max= $31,204</a:t>
            </a:r>
          </a:p>
        </p:txBody>
      </p:sp>
      <p:sp>
        <p:nvSpPr>
          <p:cNvPr id="37" name="Rounded Rectangle 36">
            <a:extLst>
              <a:ext uri="{FF2B5EF4-FFF2-40B4-BE49-F238E27FC236}">
                <a16:creationId xmlns:a16="http://schemas.microsoft.com/office/drawing/2014/main" id="{C0A9BF69-CE27-2F47-BAF1-7C3622FB8B5E}"/>
              </a:ext>
            </a:extLst>
          </p:cNvPr>
          <p:cNvSpPr/>
          <p:nvPr/>
        </p:nvSpPr>
        <p:spPr>
          <a:xfrm>
            <a:off x="7336847" y="5141616"/>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25E2513-766B-584D-A65A-EB5F37DB61FB}"/>
              </a:ext>
            </a:extLst>
          </p:cNvPr>
          <p:cNvGrpSpPr/>
          <p:nvPr/>
        </p:nvGrpSpPr>
        <p:grpSpPr>
          <a:xfrm>
            <a:off x="7469607" y="5378811"/>
            <a:ext cx="881371" cy="525057"/>
            <a:chOff x="6738296" y="3998175"/>
            <a:chExt cx="1481808" cy="882754"/>
          </a:xfrm>
        </p:grpSpPr>
        <p:pic>
          <p:nvPicPr>
            <p:cNvPr id="42" name="Picture 41">
              <a:extLst>
                <a:ext uri="{FF2B5EF4-FFF2-40B4-BE49-F238E27FC236}">
                  <a16:creationId xmlns:a16="http://schemas.microsoft.com/office/drawing/2014/main" id="{0E80E9A5-A8CD-B14E-9A5C-E42C7D3F7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43" name="Picture 42">
              <a:extLst>
                <a:ext uri="{FF2B5EF4-FFF2-40B4-BE49-F238E27FC236}">
                  <a16:creationId xmlns:a16="http://schemas.microsoft.com/office/drawing/2014/main" id="{9F06B682-06DC-CF44-A20B-274901A6E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39" name="Picture 38">
            <a:extLst>
              <a:ext uri="{FF2B5EF4-FFF2-40B4-BE49-F238E27FC236}">
                <a16:creationId xmlns:a16="http://schemas.microsoft.com/office/drawing/2014/main" id="{CF42B6E7-F502-9548-A4F9-612759CFA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183" y="6026589"/>
            <a:ext cx="920686" cy="621938"/>
          </a:xfrm>
          <a:prstGeom prst="rect">
            <a:avLst/>
          </a:prstGeom>
        </p:spPr>
      </p:pic>
      <p:sp>
        <p:nvSpPr>
          <p:cNvPr id="40" name="TextBox 39">
            <a:extLst>
              <a:ext uri="{FF2B5EF4-FFF2-40B4-BE49-F238E27FC236}">
                <a16:creationId xmlns:a16="http://schemas.microsoft.com/office/drawing/2014/main" id="{B303E0AB-5B8F-964F-AE7B-346F279DCC25}"/>
              </a:ext>
            </a:extLst>
          </p:cNvPr>
          <p:cNvSpPr txBox="1"/>
          <p:nvPr/>
        </p:nvSpPr>
        <p:spPr>
          <a:xfrm>
            <a:off x="8246415" y="6014397"/>
            <a:ext cx="836416" cy="646331"/>
          </a:xfrm>
          <a:prstGeom prst="rect">
            <a:avLst/>
          </a:prstGeom>
          <a:solidFill>
            <a:schemeClr val="bg2">
              <a:lumMod val="90000"/>
            </a:schemeClr>
          </a:solidFill>
        </p:spPr>
        <p:txBody>
          <a:bodyPr wrap="square" rtlCol="0">
            <a:spAutoFit/>
          </a:bodyPr>
          <a:lstStyle/>
          <a:p>
            <a:pPr algn="ctr"/>
            <a:r>
              <a:rPr lang="en-US" dirty="0"/>
              <a:t>May orders</a:t>
            </a:r>
          </a:p>
        </p:txBody>
      </p:sp>
      <p:sp>
        <p:nvSpPr>
          <p:cNvPr id="41" name="TextBox 40">
            <a:extLst>
              <a:ext uri="{FF2B5EF4-FFF2-40B4-BE49-F238E27FC236}">
                <a16:creationId xmlns:a16="http://schemas.microsoft.com/office/drawing/2014/main" id="{B4DFCC40-DCD0-BB43-B6B6-D185276776AD}"/>
              </a:ext>
            </a:extLst>
          </p:cNvPr>
          <p:cNvSpPr txBox="1"/>
          <p:nvPr/>
        </p:nvSpPr>
        <p:spPr>
          <a:xfrm>
            <a:off x="8067121" y="5221776"/>
            <a:ext cx="1013182" cy="646331"/>
          </a:xfrm>
          <a:prstGeom prst="rect">
            <a:avLst/>
          </a:prstGeom>
          <a:solidFill>
            <a:schemeClr val="accent2">
              <a:lumMod val="20000"/>
              <a:lumOff val="80000"/>
            </a:schemeClr>
          </a:solidFill>
        </p:spPr>
        <p:txBody>
          <a:bodyPr wrap="square" rtlCol="0">
            <a:spAutoFit/>
          </a:bodyPr>
          <a:lstStyle/>
          <a:p>
            <a:pPr algn="ctr"/>
            <a:r>
              <a:rPr lang="en-US" dirty="0"/>
              <a:t>Max= $4,291</a:t>
            </a:r>
          </a:p>
        </p:txBody>
      </p:sp>
      <p:sp>
        <p:nvSpPr>
          <p:cNvPr id="45" name="Rounded Rectangle 44">
            <a:extLst>
              <a:ext uri="{FF2B5EF4-FFF2-40B4-BE49-F238E27FC236}">
                <a16:creationId xmlns:a16="http://schemas.microsoft.com/office/drawing/2014/main" id="{0FCBA762-A209-954B-AE49-9B590BE9206D}"/>
              </a:ext>
            </a:extLst>
          </p:cNvPr>
          <p:cNvSpPr/>
          <p:nvPr/>
        </p:nvSpPr>
        <p:spPr>
          <a:xfrm>
            <a:off x="9437423" y="5141616"/>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0979BE5-EF60-8E41-A6C4-3BAA53AB87B7}"/>
              </a:ext>
            </a:extLst>
          </p:cNvPr>
          <p:cNvGrpSpPr/>
          <p:nvPr/>
        </p:nvGrpSpPr>
        <p:grpSpPr>
          <a:xfrm>
            <a:off x="9570183" y="5378811"/>
            <a:ext cx="881371" cy="525057"/>
            <a:chOff x="6738296" y="3998175"/>
            <a:chExt cx="1481808" cy="882754"/>
          </a:xfrm>
        </p:grpSpPr>
        <p:pic>
          <p:nvPicPr>
            <p:cNvPr id="50" name="Picture 49">
              <a:extLst>
                <a:ext uri="{FF2B5EF4-FFF2-40B4-BE49-F238E27FC236}">
                  <a16:creationId xmlns:a16="http://schemas.microsoft.com/office/drawing/2014/main" id="{673632D0-A093-4A46-BE04-63DB36293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51" name="Picture 50">
              <a:extLst>
                <a:ext uri="{FF2B5EF4-FFF2-40B4-BE49-F238E27FC236}">
                  <a16:creationId xmlns:a16="http://schemas.microsoft.com/office/drawing/2014/main" id="{3794523F-8CA7-2743-94D8-6C8601CB3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47" name="Picture 46">
            <a:extLst>
              <a:ext uri="{FF2B5EF4-FFF2-40B4-BE49-F238E27FC236}">
                <a16:creationId xmlns:a16="http://schemas.microsoft.com/office/drawing/2014/main" id="{C2538EE8-6B08-B940-9B6B-B0F1658C9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759" y="6026589"/>
            <a:ext cx="920686" cy="621938"/>
          </a:xfrm>
          <a:prstGeom prst="rect">
            <a:avLst/>
          </a:prstGeom>
        </p:spPr>
      </p:pic>
      <p:sp>
        <p:nvSpPr>
          <p:cNvPr id="48" name="TextBox 47">
            <a:extLst>
              <a:ext uri="{FF2B5EF4-FFF2-40B4-BE49-F238E27FC236}">
                <a16:creationId xmlns:a16="http://schemas.microsoft.com/office/drawing/2014/main" id="{DA5E3608-1005-E24E-BBCB-652A04ED0BF6}"/>
              </a:ext>
            </a:extLst>
          </p:cNvPr>
          <p:cNvSpPr txBox="1"/>
          <p:nvPr/>
        </p:nvSpPr>
        <p:spPr>
          <a:xfrm>
            <a:off x="10338268" y="6014397"/>
            <a:ext cx="845139" cy="646331"/>
          </a:xfrm>
          <a:prstGeom prst="rect">
            <a:avLst/>
          </a:prstGeom>
          <a:solidFill>
            <a:schemeClr val="bg2">
              <a:lumMod val="90000"/>
            </a:schemeClr>
          </a:solidFill>
        </p:spPr>
        <p:txBody>
          <a:bodyPr wrap="square" rtlCol="0">
            <a:spAutoFit/>
          </a:bodyPr>
          <a:lstStyle/>
          <a:p>
            <a:pPr algn="ctr"/>
            <a:r>
              <a:rPr lang="en-US" dirty="0"/>
              <a:t>Jun. orders</a:t>
            </a:r>
          </a:p>
        </p:txBody>
      </p:sp>
      <p:sp>
        <p:nvSpPr>
          <p:cNvPr id="49" name="TextBox 48">
            <a:extLst>
              <a:ext uri="{FF2B5EF4-FFF2-40B4-BE49-F238E27FC236}">
                <a16:creationId xmlns:a16="http://schemas.microsoft.com/office/drawing/2014/main" id="{FFD9822D-DC61-EE42-9448-A578A90B3C4B}"/>
              </a:ext>
            </a:extLst>
          </p:cNvPr>
          <p:cNvSpPr txBox="1"/>
          <p:nvPr/>
        </p:nvSpPr>
        <p:spPr>
          <a:xfrm>
            <a:off x="10167697" y="5221776"/>
            <a:ext cx="1013182" cy="646331"/>
          </a:xfrm>
          <a:prstGeom prst="rect">
            <a:avLst/>
          </a:prstGeom>
          <a:solidFill>
            <a:schemeClr val="accent2">
              <a:lumMod val="20000"/>
              <a:lumOff val="80000"/>
            </a:schemeClr>
          </a:solidFill>
        </p:spPr>
        <p:txBody>
          <a:bodyPr wrap="square" rtlCol="0">
            <a:spAutoFit/>
          </a:bodyPr>
          <a:lstStyle/>
          <a:p>
            <a:pPr algn="ctr"/>
            <a:r>
              <a:rPr lang="en-US" dirty="0"/>
              <a:t>Max= $33,201</a:t>
            </a:r>
          </a:p>
        </p:txBody>
      </p:sp>
      <p:grpSp>
        <p:nvGrpSpPr>
          <p:cNvPr id="52" name="Group 51">
            <a:extLst>
              <a:ext uri="{FF2B5EF4-FFF2-40B4-BE49-F238E27FC236}">
                <a16:creationId xmlns:a16="http://schemas.microsoft.com/office/drawing/2014/main" id="{79B5024F-7295-B342-A60D-6CD32124EBE0}"/>
              </a:ext>
            </a:extLst>
          </p:cNvPr>
          <p:cNvGrpSpPr/>
          <p:nvPr/>
        </p:nvGrpSpPr>
        <p:grpSpPr>
          <a:xfrm>
            <a:off x="11537999" y="5141616"/>
            <a:ext cx="1819136" cy="1609596"/>
            <a:chOff x="2777248" y="3438144"/>
            <a:chExt cx="1819136" cy="1609596"/>
          </a:xfrm>
        </p:grpSpPr>
        <p:sp>
          <p:nvSpPr>
            <p:cNvPr id="53" name="Rounded Rectangle 52">
              <a:extLst>
                <a:ext uri="{FF2B5EF4-FFF2-40B4-BE49-F238E27FC236}">
                  <a16:creationId xmlns:a16="http://schemas.microsoft.com/office/drawing/2014/main" id="{4C8AF4D3-385C-B944-BDEA-91019FA852DC}"/>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4AA8FA56-E0DE-9746-8A89-C11522F852CC}"/>
                </a:ext>
              </a:extLst>
            </p:cNvPr>
            <p:cNvGrpSpPr/>
            <p:nvPr/>
          </p:nvGrpSpPr>
          <p:grpSpPr>
            <a:xfrm>
              <a:off x="2910008" y="3675339"/>
              <a:ext cx="881371" cy="525057"/>
              <a:chOff x="6738296" y="3998175"/>
              <a:chExt cx="1481808" cy="882754"/>
            </a:xfrm>
          </p:grpSpPr>
          <p:pic>
            <p:nvPicPr>
              <p:cNvPr id="58" name="Picture 57">
                <a:extLst>
                  <a:ext uri="{FF2B5EF4-FFF2-40B4-BE49-F238E27FC236}">
                    <a16:creationId xmlns:a16="http://schemas.microsoft.com/office/drawing/2014/main" id="{E7E6C005-E2BB-FE49-B77B-DDB93CD2B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59" name="Picture 58">
                <a:extLst>
                  <a:ext uri="{FF2B5EF4-FFF2-40B4-BE49-F238E27FC236}">
                    <a16:creationId xmlns:a16="http://schemas.microsoft.com/office/drawing/2014/main" id="{42338796-1C3F-194C-9679-7E825F7F3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55" name="Picture 54">
              <a:extLst>
                <a:ext uri="{FF2B5EF4-FFF2-40B4-BE49-F238E27FC236}">
                  <a16:creationId xmlns:a16="http://schemas.microsoft.com/office/drawing/2014/main" id="{5FAB4DF3-C582-B34A-9A52-387571C04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56" name="TextBox 55">
              <a:extLst>
                <a:ext uri="{FF2B5EF4-FFF2-40B4-BE49-F238E27FC236}">
                  <a16:creationId xmlns:a16="http://schemas.microsoft.com/office/drawing/2014/main" id="{A455C7B6-8A15-9240-B9EC-B2A63556EC4A}"/>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sp>
          <p:nvSpPr>
            <p:cNvPr id="57" name="TextBox 56">
              <a:extLst>
                <a:ext uri="{FF2B5EF4-FFF2-40B4-BE49-F238E27FC236}">
                  <a16:creationId xmlns:a16="http://schemas.microsoft.com/office/drawing/2014/main" id="{CC415D6B-890C-A94E-A9D4-D42F694CFD2A}"/>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Compute task</a:t>
              </a:r>
            </a:p>
          </p:txBody>
        </p:sp>
      </p:grpSp>
      <p:sp>
        <p:nvSpPr>
          <p:cNvPr id="68" name="Rectangle 67">
            <a:extLst>
              <a:ext uri="{FF2B5EF4-FFF2-40B4-BE49-F238E27FC236}">
                <a16:creationId xmlns:a16="http://schemas.microsoft.com/office/drawing/2014/main" id="{4F28F36B-BA2C-204A-AB21-433637FB8A45}"/>
              </a:ext>
            </a:extLst>
          </p:cNvPr>
          <p:cNvSpPr/>
          <p:nvPr/>
        </p:nvSpPr>
        <p:spPr>
          <a:xfrm>
            <a:off x="-228599" y="4193019"/>
            <a:ext cx="12658724" cy="41433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Communication Network</a:t>
            </a:r>
          </a:p>
        </p:txBody>
      </p:sp>
      <p:cxnSp>
        <p:nvCxnSpPr>
          <p:cNvPr id="69" name="Straight Connector 68">
            <a:extLst>
              <a:ext uri="{FF2B5EF4-FFF2-40B4-BE49-F238E27FC236}">
                <a16:creationId xmlns:a16="http://schemas.microsoft.com/office/drawing/2014/main" id="{04F8CBB5-C51A-2E45-8303-3131AA3C00F6}"/>
              </a:ext>
            </a:extLst>
          </p:cNvPr>
          <p:cNvCxnSpPr>
            <a:cxnSpLocks/>
          </p:cNvCxnSpPr>
          <p:nvPr/>
        </p:nvCxnSpPr>
        <p:spPr>
          <a:xfrm flipH="1">
            <a:off x="10894400" y="3827184"/>
            <a:ext cx="7377" cy="365835"/>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685A06C-6B78-8F40-A781-529D578CECCB}"/>
              </a:ext>
            </a:extLst>
          </p:cNvPr>
          <p:cNvCxnSpPr>
            <a:cxnSpLocks/>
            <a:endCxn id="29" idx="0"/>
          </p:cNvCxnSpPr>
          <p:nvPr/>
        </p:nvCxnSpPr>
        <p:spPr>
          <a:xfrm flipH="1">
            <a:off x="6145839"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12797D7-A43E-4543-9F2F-47836D8CF2AE}"/>
              </a:ext>
            </a:extLst>
          </p:cNvPr>
          <p:cNvCxnSpPr>
            <a:cxnSpLocks/>
          </p:cNvCxnSpPr>
          <p:nvPr/>
        </p:nvCxnSpPr>
        <p:spPr>
          <a:xfrm flipH="1">
            <a:off x="8246415"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E469C78-D30B-A945-A21A-5EDC01AA22D6}"/>
              </a:ext>
            </a:extLst>
          </p:cNvPr>
          <p:cNvCxnSpPr>
            <a:cxnSpLocks/>
          </p:cNvCxnSpPr>
          <p:nvPr/>
        </p:nvCxnSpPr>
        <p:spPr>
          <a:xfrm flipH="1">
            <a:off x="10338268"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FD61FB2-546B-7A41-A2DC-620B7B21AE88}"/>
              </a:ext>
            </a:extLst>
          </p:cNvPr>
          <p:cNvCxnSpPr>
            <a:cxnSpLocks/>
          </p:cNvCxnSpPr>
          <p:nvPr/>
        </p:nvCxnSpPr>
        <p:spPr>
          <a:xfrm flipH="1">
            <a:off x="4055980"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1A00C4C-7FD9-0A4A-B073-547AEDA06986}"/>
              </a:ext>
            </a:extLst>
          </p:cNvPr>
          <p:cNvCxnSpPr>
            <a:cxnSpLocks/>
          </p:cNvCxnSpPr>
          <p:nvPr/>
        </p:nvCxnSpPr>
        <p:spPr>
          <a:xfrm flipH="1">
            <a:off x="1973870" y="4603378"/>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06F1F2EF-A2D8-664F-9024-72412463C0AE}"/>
              </a:ext>
            </a:extLst>
          </p:cNvPr>
          <p:cNvGrpSpPr/>
          <p:nvPr/>
        </p:nvGrpSpPr>
        <p:grpSpPr>
          <a:xfrm>
            <a:off x="9963633" y="2217588"/>
            <a:ext cx="1819136" cy="1609596"/>
            <a:chOff x="2777248" y="3438144"/>
            <a:chExt cx="1819136" cy="1609596"/>
          </a:xfrm>
        </p:grpSpPr>
        <p:sp>
          <p:nvSpPr>
            <p:cNvPr id="76" name="Rounded Rectangle 75">
              <a:extLst>
                <a:ext uri="{FF2B5EF4-FFF2-40B4-BE49-F238E27FC236}">
                  <a16:creationId xmlns:a16="http://schemas.microsoft.com/office/drawing/2014/main" id="{4E253A77-294B-E44F-A03E-1B3DF031A633}"/>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F5141E73-F192-BE46-A033-78C522BD2442}"/>
                </a:ext>
              </a:extLst>
            </p:cNvPr>
            <p:cNvGrpSpPr/>
            <p:nvPr/>
          </p:nvGrpSpPr>
          <p:grpSpPr>
            <a:xfrm>
              <a:off x="2910008" y="3675339"/>
              <a:ext cx="881371" cy="525057"/>
              <a:chOff x="6738296" y="3998175"/>
              <a:chExt cx="1481808" cy="882754"/>
            </a:xfrm>
          </p:grpSpPr>
          <p:pic>
            <p:nvPicPr>
              <p:cNvPr id="81" name="Picture 80">
                <a:extLst>
                  <a:ext uri="{FF2B5EF4-FFF2-40B4-BE49-F238E27FC236}">
                    <a16:creationId xmlns:a16="http://schemas.microsoft.com/office/drawing/2014/main" id="{85C0D82B-DD16-6947-AE40-E8D3DBD02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82" name="Picture 81">
                <a:extLst>
                  <a:ext uri="{FF2B5EF4-FFF2-40B4-BE49-F238E27FC236}">
                    <a16:creationId xmlns:a16="http://schemas.microsoft.com/office/drawing/2014/main" id="{4E9C57C5-3091-334F-8263-B6C80A8C5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78" name="Picture 77">
              <a:extLst>
                <a:ext uri="{FF2B5EF4-FFF2-40B4-BE49-F238E27FC236}">
                  <a16:creationId xmlns:a16="http://schemas.microsoft.com/office/drawing/2014/main" id="{412AD3E5-7E7F-5D4A-894D-7B1808035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80" name="TextBox 79">
              <a:extLst>
                <a:ext uri="{FF2B5EF4-FFF2-40B4-BE49-F238E27FC236}">
                  <a16:creationId xmlns:a16="http://schemas.microsoft.com/office/drawing/2014/main" id="{1044C2A9-C3CC-CC44-9097-6EEE13B707A4}"/>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Master</a:t>
              </a:r>
            </a:p>
            <a:p>
              <a:pPr algn="ctr"/>
              <a:r>
                <a:rPr lang="en-US" dirty="0"/>
                <a:t>node</a:t>
              </a:r>
            </a:p>
          </p:txBody>
        </p:sp>
      </p:grpSp>
      <p:sp>
        <p:nvSpPr>
          <p:cNvPr id="83" name="TextBox 82">
            <a:extLst>
              <a:ext uri="{FF2B5EF4-FFF2-40B4-BE49-F238E27FC236}">
                <a16:creationId xmlns:a16="http://schemas.microsoft.com/office/drawing/2014/main" id="{01A637CC-8EAF-E440-9F0C-4BF4D98A7CCB}"/>
              </a:ext>
            </a:extLst>
          </p:cNvPr>
          <p:cNvSpPr txBox="1"/>
          <p:nvPr/>
        </p:nvSpPr>
        <p:spPr>
          <a:xfrm>
            <a:off x="9916223" y="3050019"/>
            <a:ext cx="729325"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200" dirty="0"/>
              <a:t>Max=</a:t>
            </a:r>
            <a:br>
              <a:rPr lang="en-US" sz="1200" dirty="0"/>
            </a:br>
            <a:r>
              <a:rPr lang="en-US" sz="1200" dirty="0"/>
              <a:t>$32,344</a:t>
            </a:r>
          </a:p>
        </p:txBody>
      </p:sp>
      <p:sp>
        <p:nvSpPr>
          <p:cNvPr id="84" name="TextBox 83">
            <a:extLst>
              <a:ext uri="{FF2B5EF4-FFF2-40B4-BE49-F238E27FC236}">
                <a16:creationId xmlns:a16="http://schemas.microsoft.com/office/drawing/2014/main" id="{98395E4D-1E0C-264A-B4A7-0ABD54069A8C}"/>
              </a:ext>
            </a:extLst>
          </p:cNvPr>
          <p:cNvSpPr txBox="1"/>
          <p:nvPr/>
        </p:nvSpPr>
        <p:spPr>
          <a:xfrm>
            <a:off x="9986606" y="3130179"/>
            <a:ext cx="729325"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200" dirty="0"/>
              <a:t>Max= $54,321</a:t>
            </a:r>
          </a:p>
        </p:txBody>
      </p:sp>
      <p:sp>
        <p:nvSpPr>
          <p:cNvPr id="85" name="TextBox 84">
            <a:extLst>
              <a:ext uri="{FF2B5EF4-FFF2-40B4-BE49-F238E27FC236}">
                <a16:creationId xmlns:a16="http://schemas.microsoft.com/office/drawing/2014/main" id="{A483D7B7-121E-D34C-A7E0-745DB459DD90}"/>
              </a:ext>
            </a:extLst>
          </p:cNvPr>
          <p:cNvSpPr txBox="1"/>
          <p:nvPr/>
        </p:nvSpPr>
        <p:spPr>
          <a:xfrm>
            <a:off x="10401863" y="3236512"/>
            <a:ext cx="729325"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200" dirty="0"/>
              <a:t>Max= $10,302</a:t>
            </a:r>
          </a:p>
        </p:txBody>
      </p:sp>
      <p:sp>
        <p:nvSpPr>
          <p:cNvPr id="86" name="TextBox 85">
            <a:extLst>
              <a:ext uri="{FF2B5EF4-FFF2-40B4-BE49-F238E27FC236}">
                <a16:creationId xmlns:a16="http://schemas.microsoft.com/office/drawing/2014/main" id="{1A3DF74D-8F00-2341-AE6E-EA8276366181}"/>
              </a:ext>
            </a:extLst>
          </p:cNvPr>
          <p:cNvSpPr txBox="1"/>
          <p:nvPr/>
        </p:nvSpPr>
        <p:spPr>
          <a:xfrm>
            <a:off x="10792394" y="3049064"/>
            <a:ext cx="729325"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200" dirty="0"/>
              <a:t>Max= $31,204</a:t>
            </a:r>
          </a:p>
        </p:txBody>
      </p:sp>
      <p:sp>
        <p:nvSpPr>
          <p:cNvPr id="87" name="TextBox 86">
            <a:extLst>
              <a:ext uri="{FF2B5EF4-FFF2-40B4-BE49-F238E27FC236}">
                <a16:creationId xmlns:a16="http://schemas.microsoft.com/office/drawing/2014/main" id="{62890187-CC24-C04F-91C0-296967AEB95B}"/>
              </a:ext>
            </a:extLst>
          </p:cNvPr>
          <p:cNvSpPr txBox="1"/>
          <p:nvPr/>
        </p:nvSpPr>
        <p:spPr>
          <a:xfrm>
            <a:off x="11047769" y="3154931"/>
            <a:ext cx="729325"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200" dirty="0"/>
              <a:t>Max= $4,291</a:t>
            </a:r>
          </a:p>
        </p:txBody>
      </p:sp>
      <p:sp>
        <p:nvSpPr>
          <p:cNvPr id="88" name="TextBox 87">
            <a:extLst>
              <a:ext uri="{FF2B5EF4-FFF2-40B4-BE49-F238E27FC236}">
                <a16:creationId xmlns:a16="http://schemas.microsoft.com/office/drawing/2014/main" id="{2A35C808-D43E-984F-9943-643C597D349E}"/>
              </a:ext>
            </a:extLst>
          </p:cNvPr>
          <p:cNvSpPr txBox="1"/>
          <p:nvPr/>
        </p:nvSpPr>
        <p:spPr>
          <a:xfrm>
            <a:off x="11161324" y="3250532"/>
            <a:ext cx="729325"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200" dirty="0"/>
              <a:t>Max= $33,201</a:t>
            </a:r>
          </a:p>
        </p:txBody>
      </p:sp>
    </p:spTree>
    <p:extLst>
      <p:ext uri="{BB962C8B-B14F-4D97-AF65-F5344CB8AC3E}">
        <p14:creationId xmlns:p14="http://schemas.microsoft.com/office/powerpoint/2010/main" val="46428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C1AC-B5A7-4549-AF96-76C08ECE01C6}"/>
              </a:ext>
            </a:extLst>
          </p:cNvPr>
          <p:cNvSpPr>
            <a:spLocks noGrp="1"/>
          </p:cNvSpPr>
          <p:nvPr>
            <p:ph type="title"/>
          </p:nvPr>
        </p:nvSpPr>
        <p:spPr/>
        <p:txBody>
          <a:bodyPr/>
          <a:lstStyle/>
          <a:p>
            <a:r>
              <a:rPr lang="en-US" dirty="0"/>
              <a:t>Example: Find the largest sales order</a:t>
            </a:r>
          </a:p>
        </p:txBody>
      </p:sp>
      <p:sp>
        <p:nvSpPr>
          <p:cNvPr id="3" name="Content Placeholder 2">
            <a:extLst>
              <a:ext uri="{FF2B5EF4-FFF2-40B4-BE49-F238E27FC236}">
                <a16:creationId xmlns:a16="http://schemas.microsoft.com/office/drawing/2014/main" id="{416B5AA8-3C0C-654E-A3B7-C2DEF4378FF1}"/>
              </a:ext>
            </a:extLst>
          </p:cNvPr>
          <p:cNvSpPr>
            <a:spLocks noGrp="1"/>
          </p:cNvSpPr>
          <p:nvPr>
            <p:ph idx="1"/>
          </p:nvPr>
        </p:nvSpPr>
        <p:spPr>
          <a:xfrm>
            <a:off x="263471" y="1146875"/>
            <a:ext cx="9046727" cy="2302381"/>
          </a:xfrm>
        </p:spPr>
        <p:txBody>
          <a:bodyPr/>
          <a:lstStyle/>
          <a:p>
            <a:pPr marL="514350" indent="-514350">
              <a:buFont typeface="+mj-lt"/>
              <a:buAutoNum type="arabicPeriod"/>
            </a:pPr>
            <a:r>
              <a:rPr lang="en-US" dirty="0">
                <a:solidFill>
                  <a:schemeClr val="bg2"/>
                </a:solidFill>
              </a:rPr>
              <a:t>Distribute instructions to all the machines (nodes).</a:t>
            </a:r>
          </a:p>
          <a:p>
            <a:pPr marL="514350" indent="-514350">
              <a:buFont typeface="+mj-lt"/>
              <a:buAutoNum type="arabicPeriod"/>
            </a:pPr>
            <a:r>
              <a:rPr lang="en-US" dirty="0">
                <a:solidFill>
                  <a:schemeClr val="bg2"/>
                </a:solidFill>
              </a:rPr>
              <a:t>Each node computes its own maximum.</a:t>
            </a:r>
          </a:p>
          <a:p>
            <a:pPr marL="514350" indent="-514350">
              <a:buFont typeface="+mj-lt"/>
              <a:buAutoNum type="arabicPeriod"/>
            </a:pPr>
            <a:r>
              <a:rPr lang="en-US" dirty="0">
                <a:solidFill>
                  <a:schemeClr val="bg2"/>
                </a:solidFill>
              </a:rPr>
              <a:t>Results are sent to a single node.</a:t>
            </a:r>
          </a:p>
          <a:p>
            <a:pPr marL="514350" indent="-514350">
              <a:buFont typeface="+mj-lt"/>
              <a:buAutoNum type="arabicPeriod"/>
            </a:pPr>
            <a:r>
              <a:rPr lang="en-US" dirty="0"/>
              <a:t>Maximum of the maximums is calculated.</a:t>
            </a:r>
          </a:p>
        </p:txBody>
      </p:sp>
      <p:grpSp>
        <p:nvGrpSpPr>
          <p:cNvPr id="4" name="Group 3">
            <a:extLst>
              <a:ext uri="{FF2B5EF4-FFF2-40B4-BE49-F238E27FC236}">
                <a16:creationId xmlns:a16="http://schemas.microsoft.com/office/drawing/2014/main" id="{87493790-69A2-F342-87AE-901B9338CA07}"/>
              </a:ext>
            </a:extLst>
          </p:cNvPr>
          <p:cNvGrpSpPr/>
          <p:nvPr/>
        </p:nvGrpSpPr>
        <p:grpSpPr>
          <a:xfrm>
            <a:off x="-1065457" y="5141616"/>
            <a:ext cx="1819136" cy="1609596"/>
            <a:chOff x="2777248" y="3438144"/>
            <a:chExt cx="1819136" cy="1609596"/>
          </a:xfrm>
        </p:grpSpPr>
        <p:sp>
          <p:nvSpPr>
            <p:cNvPr id="5" name="Rounded Rectangle 4">
              <a:extLst>
                <a:ext uri="{FF2B5EF4-FFF2-40B4-BE49-F238E27FC236}">
                  <a16:creationId xmlns:a16="http://schemas.microsoft.com/office/drawing/2014/main" id="{034E566E-8BC2-E241-93C1-822CD0898AE3}"/>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29352D-8012-7640-9D52-678AACE8BF84}"/>
                </a:ext>
              </a:extLst>
            </p:cNvPr>
            <p:cNvGrpSpPr/>
            <p:nvPr/>
          </p:nvGrpSpPr>
          <p:grpSpPr>
            <a:xfrm>
              <a:off x="2910008" y="3675339"/>
              <a:ext cx="881371" cy="525057"/>
              <a:chOff x="6738296" y="3998175"/>
              <a:chExt cx="1481808" cy="882754"/>
            </a:xfrm>
          </p:grpSpPr>
          <p:pic>
            <p:nvPicPr>
              <p:cNvPr id="10" name="Picture 9">
                <a:extLst>
                  <a:ext uri="{FF2B5EF4-FFF2-40B4-BE49-F238E27FC236}">
                    <a16:creationId xmlns:a16="http://schemas.microsoft.com/office/drawing/2014/main" id="{6CA4A06D-2D19-F641-ABDD-07FF4F48A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11" name="Picture 10">
                <a:extLst>
                  <a:ext uri="{FF2B5EF4-FFF2-40B4-BE49-F238E27FC236}">
                    <a16:creationId xmlns:a16="http://schemas.microsoft.com/office/drawing/2014/main" id="{465663C8-797A-3147-B0EC-AE49CB7A0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7" name="Picture 6">
              <a:extLst>
                <a:ext uri="{FF2B5EF4-FFF2-40B4-BE49-F238E27FC236}">
                  <a16:creationId xmlns:a16="http://schemas.microsoft.com/office/drawing/2014/main" id="{FE17FA3B-F667-FE4E-AFAA-5FE37FE55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8" name="TextBox 7">
              <a:extLst>
                <a:ext uri="{FF2B5EF4-FFF2-40B4-BE49-F238E27FC236}">
                  <a16:creationId xmlns:a16="http://schemas.microsoft.com/office/drawing/2014/main" id="{6BADEE48-D405-6C4B-A484-1E20D3D6D8F6}"/>
                </a:ext>
              </a:extLst>
            </p:cNvPr>
            <p:cNvSpPr txBox="1"/>
            <p:nvPr/>
          </p:nvSpPr>
          <p:spPr>
            <a:xfrm>
              <a:off x="3614106" y="4310925"/>
              <a:ext cx="909126" cy="646331"/>
            </a:xfrm>
            <a:prstGeom prst="rect">
              <a:avLst/>
            </a:prstGeom>
            <a:solidFill>
              <a:schemeClr val="bg2">
                <a:lumMod val="90000"/>
              </a:schemeClr>
            </a:solidFill>
          </p:spPr>
          <p:txBody>
            <a:bodyPr wrap="square" rtlCol="0">
              <a:spAutoFit/>
            </a:bodyPr>
            <a:lstStyle/>
            <a:p>
              <a:pPr algn="ctr"/>
              <a:r>
                <a:rPr lang="en-US" dirty="0"/>
                <a:t>Jan. orders</a:t>
              </a:r>
            </a:p>
          </p:txBody>
        </p:sp>
        <p:sp>
          <p:nvSpPr>
            <p:cNvPr id="9" name="TextBox 8">
              <a:extLst>
                <a:ext uri="{FF2B5EF4-FFF2-40B4-BE49-F238E27FC236}">
                  <a16:creationId xmlns:a16="http://schemas.microsoft.com/office/drawing/2014/main" id="{0B355547-8B6B-2545-98FF-7CA201B56F80}"/>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Max=</a:t>
              </a:r>
              <a:br>
                <a:rPr lang="en-US" dirty="0"/>
              </a:br>
              <a:r>
                <a:rPr lang="en-US" dirty="0"/>
                <a:t>$32,344</a:t>
              </a:r>
            </a:p>
          </p:txBody>
        </p:sp>
      </p:grpSp>
      <p:grpSp>
        <p:nvGrpSpPr>
          <p:cNvPr id="12" name="Group 11">
            <a:extLst>
              <a:ext uri="{FF2B5EF4-FFF2-40B4-BE49-F238E27FC236}">
                <a16:creationId xmlns:a16="http://schemas.microsoft.com/office/drawing/2014/main" id="{C0B3CF75-3F78-0B42-9314-FB8A46CE858A}"/>
              </a:ext>
            </a:extLst>
          </p:cNvPr>
          <p:cNvGrpSpPr/>
          <p:nvPr/>
        </p:nvGrpSpPr>
        <p:grpSpPr>
          <a:xfrm>
            <a:off x="1035119" y="5141616"/>
            <a:ext cx="1819136" cy="1609596"/>
            <a:chOff x="2777248" y="3438144"/>
            <a:chExt cx="1819136" cy="1609596"/>
          </a:xfrm>
        </p:grpSpPr>
        <p:sp>
          <p:nvSpPr>
            <p:cNvPr id="13" name="Rounded Rectangle 12">
              <a:extLst>
                <a:ext uri="{FF2B5EF4-FFF2-40B4-BE49-F238E27FC236}">
                  <a16:creationId xmlns:a16="http://schemas.microsoft.com/office/drawing/2014/main" id="{9207FD67-C69A-1A42-B489-25BB06C5A97D}"/>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1B74E3-410D-ED40-885D-73B1B3C1A950}"/>
                </a:ext>
              </a:extLst>
            </p:cNvPr>
            <p:cNvGrpSpPr/>
            <p:nvPr/>
          </p:nvGrpSpPr>
          <p:grpSpPr>
            <a:xfrm>
              <a:off x="2910008" y="3675339"/>
              <a:ext cx="881371" cy="525057"/>
              <a:chOff x="6738296" y="3998175"/>
              <a:chExt cx="1481808" cy="882754"/>
            </a:xfrm>
          </p:grpSpPr>
          <p:pic>
            <p:nvPicPr>
              <p:cNvPr id="18" name="Picture 17">
                <a:extLst>
                  <a:ext uri="{FF2B5EF4-FFF2-40B4-BE49-F238E27FC236}">
                    <a16:creationId xmlns:a16="http://schemas.microsoft.com/office/drawing/2014/main" id="{FA17B8AF-54D5-4141-8C0B-1BCE67BE2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19" name="Picture 18">
                <a:extLst>
                  <a:ext uri="{FF2B5EF4-FFF2-40B4-BE49-F238E27FC236}">
                    <a16:creationId xmlns:a16="http://schemas.microsoft.com/office/drawing/2014/main" id="{5224603F-9930-1A4E-8BE8-9F398021E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15" name="Picture 14">
              <a:extLst>
                <a:ext uri="{FF2B5EF4-FFF2-40B4-BE49-F238E27FC236}">
                  <a16:creationId xmlns:a16="http://schemas.microsoft.com/office/drawing/2014/main" id="{992C95F5-2694-1041-96B7-F2CD9F783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16" name="TextBox 15">
              <a:extLst>
                <a:ext uri="{FF2B5EF4-FFF2-40B4-BE49-F238E27FC236}">
                  <a16:creationId xmlns:a16="http://schemas.microsoft.com/office/drawing/2014/main" id="{F2A2D93D-46E5-0148-BA75-6C50586CA843}"/>
                </a:ext>
              </a:extLst>
            </p:cNvPr>
            <p:cNvSpPr txBox="1"/>
            <p:nvPr/>
          </p:nvSpPr>
          <p:spPr>
            <a:xfrm>
              <a:off x="3715999" y="4310925"/>
              <a:ext cx="807233" cy="646331"/>
            </a:xfrm>
            <a:prstGeom prst="rect">
              <a:avLst/>
            </a:prstGeom>
            <a:solidFill>
              <a:schemeClr val="bg2">
                <a:lumMod val="90000"/>
              </a:schemeClr>
            </a:solidFill>
          </p:spPr>
          <p:txBody>
            <a:bodyPr wrap="square" rtlCol="0">
              <a:spAutoFit/>
            </a:bodyPr>
            <a:lstStyle/>
            <a:p>
              <a:pPr algn="ctr"/>
              <a:r>
                <a:rPr lang="en-US" dirty="0"/>
                <a:t>Feb. orders</a:t>
              </a:r>
            </a:p>
          </p:txBody>
        </p:sp>
        <p:sp>
          <p:nvSpPr>
            <p:cNvPr id="17" name="TextBox 16">
              <a:extLst>
                <a:ext uri="{FF2B5EF4-FFF2-40B4-BE49-F238E27FC236}">
                  <a16:creationId xmlns:a16="http://schemas.microsoft.com/office/drawing/2014/main" id="{3293AB89-B185-284F-8A96-56F879A01CA2}"/>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Max= $54,321</a:t>
              </a:r>
            </a:p>
          </p:txBody>
        </p:sp>
      </p:grpSp>
      <p:grpSp>
        <p:nvGrpSpPr>
          <p:cNvPr id="20" name="Group 19">
            <a:extLst>
              <a:ext uri="{FF2B5EF4-FFF2-40B4-BE49-F238E27FC236}">
                <a16:creationId xmlns:a16="http://schemas.microsoft.com/office/drawing/2014/main" id="{5104724B-1C03-984A-9728-37D9E17C1763}"/>
              </a:ext>
            </a:extLst>
          </p:cNvPr>
          <p:cNvGrpSpPr/>
          <p:nvPr/>
        </p:nvGrpSpPr>
        <p:grpSpPr>
          <a:xfrm>
            <a:off x="3135695" y="5141616"/>
            <a:ext cx="1819136" cy="1609596"/>
            <a:chOff x="2777248" y="3438144"/>
            <a:chExt cx="1819136" cy="1609596"/>
          </a:xfrm>
        </p:grpSpPr>
        <p:sp>
          <p:nvSpPr>
            <p:cNvPr id="21" name="Rounded Rectangle 20">
              <a:extLst>
                <a:ext uri="{FF2B5EF4-FFF2-40B4-BE49-F238E27FC236}">
                  <a16:creationId xmlns:a16="http://schemas.microsoft.com/office/drawing/2014/main" id="{161A7293-AE68-2F4B-91B9-B3A1457D2F6C}"/>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95395AF-063F-BF45-B876-52E70A370E68}"/>
                </a:ext>
              </a:extLst>
            </p:cNvPr>
            <p:cNvGrpSpPr/>
            <p:nvPr/>
          </p:nvGrpSpPr>
          <p:grpSpPr>
            <a:xfrm>
              <a:off x="2910008" y="3675339"/>
              <a:ext cx="881371" cy="525057"/>
              <a:chOff x="6738296" y="3998175"/>
              <a:chExt cx="1481808" cy="882754"/>
            </a:xfrm>
          </p:grpSpPr>
          <p:pic>
            <p:nvPicPr>
              <p:cNvPr id="26" name="Picture 25">
                <a:extLst>
                  <a:ext uri="{FF2B5EF4-FFF2-40B4-BE49-F238E27FC236}">
                    <a16:creationId xmlns:a16="http://schemas.microsoft.com/office/drawing/2014/main" id="{4D6E0E87-84E0-D34C-B785-21A09AF32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27" name="Picture 26">
                <a:extLst>
                  <a:ext uri="{FF2B5EF4-FFF2-40B4-BE49-F238E27FC236}">
                    <a16:creationId xmlns:a16="http://schemas.microsoft.com/office/drawing/2014/main" id="{E0BE07FA-C9D6-0247-9670-6153BBD36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23" name="Picture 22">
              <a:extLst>
                <a:ext uri="{FF2B5EF4-FFF2-40B4-BE49-F238E27FC236}">
                  <a16:creationId xmlns:a16="http://schemas.microsoft.com/office/drawing/2014/main" id="{5C0B90C4-570E-4A4D-ACC8-BDBC89335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24" name="TextBox 23">
              <a:extLst>
                <a:ext uri="{FF2B5EF4-FFF2-40B4-BE49-F238E27FC236}">
                  <a16:creationId xmlns:a16="http://schemas.microsoft.com/office/drawing/2014/main" id="{DD5F677E-AEB9-FC4A-8636-2FC332E91502}"/>
                </a:ext>
              </a:extLst>
            </p:cNvPr>
            <p:cNvSpPr txBox="1"/>
            <p:nvPr/>
          </p:nvSpPr>
          <p:spPr>
            <a:xfrm>
              <a:off x="3697533" y="4310925"/>
              <a:ext cx="825699" cy="646331"/>
            </a:xfrm>
            <a:prstGeom prst="rect">
              <a:avLst/>
            </a:prstGeom>
            <a:solidFill>
              <a:schemeClr val="bg2">
                <a:lumMod val="90000"/>
              </a:schemeClr>
            </a:solidFill>
          </p:spPr>
          <p:txBody>
            <a:bodyPr wrap="square" rtlCol="0">
              <a:spAutoFit/>
            </a:bodyPr>
            <a:lstStyle/>
            <a:p>
              <a:pPr algn="ctr"/>
              <a:r>
                <a:rPr lang="en-US" dirty="0"/>
                <a:t>Mar. orders</a:t>
              </a:r>
            </a:p>
          </p:txBody>
        </p:sp>
        <p:sp>
          <p:nvSpPr>
            <p:cNvPr id="25" name="TextBox 24">
              <a:extLst>
                <a:ext uri="{FF2B5EF4-FFF2-40B4-BE49-F238E27FC236}">
                  <a16:creationId xmlns:a16="http://schemas.microsoft.com/office/drawing/2014/main" id="{DB7A2046-6ADF-864C-B27E-6FAA4D87879E}"/>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Max= $10,302</a:t>
              </a:r>
            </a:p>
          </p:txBody>
        </p:sp>
      </p:grpSp>
      <p:grpSp>
        <p:nvGrpSpPr>
          <p:cNvPr id="28" name="Group 27">
            <a:extLst>
              <a:ext uri="{FF2B5EF4-FFF2-40B4-BE49-F238E27FC236}">
                <a16:creationId xmlns:a16="http://schemas.microsoft.com/office/drawing/2014/main" id="{837B722F-213F-434D-949A-FC32E331E446}"/>
              </a:ext>
            </a:extLst>
          </p:cNvPr>
          <p:cNvGrpSpPr/>
          <p:nvPr/>
        </p:nvGrpSpPr>
        <p:grpSpPr>
          <a:xfrm>
            <a:off x="5236271" y="5141616"/>
            <a:ext cx="1819136" cy="1609596"/>
            <a:chOff x="2777248" y="3438144"/>
            <a:chExt cx="1819136" cy="1609596"/>
          </a:xfrm>
        </p:grpSpPr>
        <p:sp>
          <p:nvSpPr>
            <p:cNvPr id="29" name="Rounded Rectangle 28">
              <a:extLst>
                <a:ext uri="{FF2B5EF4-FFF2-40B4-BE49-F238E27FC236}">
                  <a16:creationId xmlns:a16="http://schemas.microsoft.com/office/drawing/2014/main" id="{912B28B7-E922-3345-AC96-60E38A14C97A}"/>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95A837FF-FB7D-474B-BD6C-C332AA9D17DB}"/>
                </a:ext>
              </a:extLst>
            </p:cNvPr>
            <p:cNvGrpSpPr/>
            <p:nvPr/>
          </p:nvGrpSpPr>
          <p:grpSpPr>
            <a:xfrm>
              <a:off x="2910008" y="3675339"/>
              <a:ext cx="881371" cy="525057"/>
              <a:chOff x="6738296" y="3998175"/>
              <a:chExt cx="1481808" cy="882754"/>
            </a:xfrm>
          </p:grpSpPr>
          <p:pic>
            <p:nvPicPr>
              <p:cNvPr id="34" name="Picture 33">
                <a:extLst>
                  <a:ext uri="{FF2B5EF4-FFF2-40B4-BE49-F238E27FC236}">
                    <a16:creationId xmlns:a16="http://schemas.microsoft.com/office/drawing/2014/main" id="{D87DF33A-7A33-DE49-A2D6-74C34B422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35" name="Picture 34">
                <a:extLst>
                  <a:ext uri="{FF2B5EF4-FFF2-40B4-BE49-F238E27FC236}">
                    <a16:creationId xmlns:a16="http://schemas.microsoft.com/office/drawing/2014/main" id="{81912411-5A70-5146-B84E-BFAB580D6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31" name="Picture 30">
              <a:extLst>
                <a:ext uri="{FF2B5EF4-FFF2-40B4-BE49-F238E27FC236}">
                  <a16:creationId xmlns:a16="http://schemas.microsoft.com/office/drawing/2014/main" id="{334D164A-228F-F549-8E55-F7CF9E9E6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32" name="TextBox 31">
              <a:extLst>
                <a:ext uri="{FF2B5EF4-FFF2-40B4-BE49-F238E27FC236}">
                  <a16:creationId xmlns:a16="http://schemas.microsoft.com/office/drawing/2014/main" id="{58F7FF9A-BD68-9E4D-97F7-89F596C25DA9}"/>
                </a:ext>
              </a:extLst>
            </p:cNvPr>
            <p:cNvSpPr txBox="1"/>
            <p:nvPr/>
          </p:nvSpPr>
          <p:spPr>
            <a:xfrm>
              <a:off x="3686816" y="4310925"/>
              <a:ext cx="836416" cy="646331"/>
            </a:xfrm>
            <a:prstGeom prst="rect">
              <a:avLst/>
            </a:prstGeom>
            <a:solidFill>
              <a:schemeClr val="bg2">
                <a:lumMod val="90000"/>
              </a:schemeClr>
            </a:solidFill>
          </p:spPr>
          <p:txBody>
            <a:bodyPr wrap="square" rtlCol="0">
              <a:spAutoFit/>
            </a:bodyPr>
            <a:lstStyle/>
            <a:p>
              <a:pPr algn="ctr"/>
              <a:r>
                <a:rPr lang="en-US" dirty="0"/>
                <a:t>Apr. orders</a:t>
              </a:r>
            </a:p>
          </p:txBody>
        </p:sp>
        <p:sp>
          <p:nvSpPr>
            <p:cNvPr id="33" name="TextBox 32">
              <a:extLst>
                <a:ext uri="{FF2B5EF4-FFF2-40B4-BE49-F238E27FC236}">
                  <a16:creationId xmlns:a16="http://schemas.microsoft.com/office/drawing/2014/main" id="{5965DB85-E5A1-4041-80B1-34E3F2804FCA}"/>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Max= $31,204</a:t>
              </a:r>
            </a:p>
          </p:txBody>
        </p:sp>
      </p:grpSp>
      <p:grpSp>
        <p:nvGrpSpPr>
          <p:cNvPr id="36" name="Group 35">
            <a:extLst>
              <a:ext uri="{FF2B5EF4-FFF2-40B4-BE49-F238E27FC236}">
                <a16:creationId xmlns:a16="http://schemas.microsoft.com/office/drawing/2014/main" id="{A424F092-3250-B042-A2DA-3FC634BD4681}"/>
              </a:ext>
            </a:extLst>
          </p:cNvPr>
          <p:cNvGrpSpPr/>
          <p:nvPr/>
        </p:nvGrpSpPr>
        <p:grpSpPr>
          <a:xfrm>
            <a:off x="7336847" y="5141616"/>
            <a:ext cx="1819136" cy="1609596"/>
            <a:chOff x="2777248" y="3438144"/>
            <a:chExt cx="1819136" cy="1609596"/>
          </a:xfrm>
        </p:grpSpPr>
        <p:sp>
          <p:nvSpPr>
            <p:cNvPr id="37" name="Rounded Rectangle 36">
              <a:extLst>
                <a:ext uri="{FF2B5EF4-FFF2-40B4-BE49-F238E27FC236}">
                  <a16:creationId xmlns:a16="http://schemas.microsoft.com/office/drawing/2014/main" id="{C0A9BF69-CE27-2F47-BAF1-7C3622FB8B5E}"/>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25E2513-766B-584D-A65A-EB5F37DB61FB}"/>
                </a:ext>
              </a:extLst>
            </p:cNvPr>
            <p:cNvGrpSpPr/>
            <p:nvPr/>
          </p:nvGrpSpPr>
          <p:grpSpPr>
            <a:xfrm>
              <a:off x="2910008" y="3675339"/>
              <a:ext cx="881371" cy="525057"/>
              <a:chOff x="6738296" y="3998175"/>
              <a:chExt cx="1481808" cy="882754"/>
            </a:xfrm>
          </p:grpSpPr>
          <p:pic>
            <p:nvPicPr>
              <p:cNvPr id="42" name="Picture 41">
                <a:extLst>
                  <a:ext uri="{FF2B5EF4-FFF2-40B4-BE49-F238E27FC236}">
                    <a16:creationId xmlns:a16="http://schemas.microsoft.com/office/drawing/2014/main" id="{0E80E9A5-A8CD-B14E-9A5C-E42C7D3F7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43" name="Picture 42">
                <a:extLst>
                  <a:ext uri="{FF2B5EF4-FFF2-40B4-BE49-F238E27FC236}">
                    <a16:creationId xmlns:a16="http://schemas.microsoft.com/office/drawing/2014/main" id="{9F06B682-06DC-CF44-A20B-274901A6E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39" name="Picture 38">
              <a:extLst>
                <a:ext uri="{FF2B5EF4-FFF2-40B4-BE49-F238E27FC236}">
                  <a16:creationId xmlns:a16="http://schemas.microsoft.com/office/drawing/2014/main" id="{CF42B6E7-F502-9548-A4F9-612759CFA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40" name="TextBox 39">
              <a:extLst>
                <a:ext uri="{FF2B5EF4-FFF2-40B4-BE49-F238E27FC236}">
                  <a16:creationId xmlns:a16="http://schemas.microsoft.com/office/drawing/2014/main" id="{B303E0AB-5B8F-964F-AE7B-346F279DCC25}"/>
                </a:ext>
              </a:extLst>
            </p:cNvPr>
            <p:cNvSpPr txBox="1"/>
            <p:nvPr/>
          </p:nvSpPr>
          <p:spPr>
            <a:xfrm>
              <a:off x="3686816" y="4310925"/>
              <a:ext cx="836416" cy="646331"/>
            </a:xfrm>
            <a:prstGeom prst="rect">
              <a:avLst/>
            </a:prstGeom>
            <a:solidFill>
              <a:schemeClr val="bg2">
                <a:lumMod val="90000"/>
              </a:schemeClr>
            </a:solidFill>
          </p:spPr>
          <p:txBody>
            <a:bodyPr wrap="square" rtlCol="0">
              <a:spAutoFit/>
            </a:bodyPr>
            <a:lstStyle/>
            <a:p>
              <a:pPr algn="ctr"/>
              <a:r>
                <a:rPr lang="en-US" dirty="0"/>
                <a:t>May orders</a:t>
              </a:r>
            </a:p>
          </p:txBody>
        </p:sp>
        <p:sp>
          <p:nvSpPr>
            <p:cNvPr id="41" name="TextBox 40">
              <a:extLst>
                <a:ext uri="{FF2B5EF4-FFF2-40B4-BE49-F238E27FC236}">
                  <a16:creationId xmlns:a16="http://schemas.microsoft.com/office/drawing/2014/main" id="{B4DFCC40-DCD0-BB43-B6B6-D185276776AD}"/>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Max= $4,291</a:t>
              </a:r>
            </a:p>
          </p:txBody>
        </p:sp>
      </p:grpSp>
      <p:grpSp>
        <p:nvGrpSpPr>
          <p:cNvPr id="44" name="Group 43">
            <a:extLst>
              <a:ext uri="{FF2B5EF4-FFF2-40B4-BE49-F238E27FC236}">
                <a16:creationId xmlns:a16="http://schemas.microsoft.com/office/drawing/2014/main" id="{F39D8918-219D-964A-8929-A6D1AC666D43}"/>
              </a:ext>
            </a:extLst>
          </p:cNvPr>
          <p:cNvGrpSpPr/>
          <p:nvPr/>
        </p:nvGrpSpPr>
        <p:grpSpPr>
          <a:xfrm>
            <a:off x="9437423" y="5141616"/>
            <a:ext cx="1819136" cy="1609596"/>
            <a:chOff x="2777248" y="3438144"/>
            <a:chExt cx="1819136" cy="1609596"/>
          </a:xfrm>
        </p:grpSpPr>
        <p:sp>
          <p:nvSpPr>
            <p:cNvPr id="45" name="Rounded Rectangle 44">
              <a:extLst>
                <a:ext uri="{FF2B5EF4-FFF2-40B4-BE49-F238E27FC236}">
                  <a16:creationId xmlns:a16="http://schemas.microsoft.com/office/drawing/2014/main" id="{0FCBA762-A209-954B-AE49-9B590BE9206D}"/>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0979BE5-EF60-8E41-A6C4-3BAA53AB87B7}"/>
                </a:ext>
              </a:extLst>
            </p:cNvPr>
            <p:cNvGrpSpPr/>
            <p:nvPr/>
          </p:nvGrpSpPr>
          <p:grpSpPr>
            <a:xfrm>
              <a:off x="2910008" y="3675339"/>
              <a:ext cx="881371" cy="525057"/>
              <a:chOff x="6738296" y="3998175"/>
              <a:chExt cx="1481808" cy="882754"/>
            </a:xfrm>
          </p:grpSpPr>
          <p:pic>
            <p:nvPicPr>
              <p:cNvPr id="50" name="Picture 49">
                <a:extLst>
                  <a:ext uri="{FF2B5EF4-FFF2-40B4-BE49-F238E27FC236}">
                    <a16:creationId xmlns:a16="http://schemas.microsoft.com/office/drawing/2014/main" id="{673632D0-A093-4A46-BE04-63DB36293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51" name="Picture 50">
                <a:extLst>
                  <a:ext uri="{FF2B5EF4-FFF2-40B4-BE49-F238E27FC236}">
                    <a16:creationId xmlns:a16="http://schemas.microsoft.com/office/drawing/2014/main" id="{3794523F-8CA7-2743-94D8-6C8601CB3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47" name="Picture 46">
              <a:extLst>
                <a:ext uri="{FF2B5EF4-FFF2-40B4-BE49-F238E27FC236}">
                  <a16:creationId xmlns:a16="http://schemas.microsoft.com/office/drawing/2014/main" id="{C2538EE8-6B08-B940-9B6B-B0F1658C9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48" name="TextBox 47">
              <a:extLst>
                <a:ext uri="{FF2B5EF4-FFF2-40B4-BE49-F238E27FC236}">
                  <a16:creationId xmlns:a16="http://schemas.microsoft.com/office/drawing/2014/main" id="{DA5E3608-1005-E24E-BBCB-652A04ED0BF6}"/>
                </a:ext>
              </a:extLst>
            </p:cNvPr>
            <p:cNvSpPr txBox="1"/>
            <p:nvPr/>
          </p:nvSpPr>
          <p:spPr>
            <a:xfrm>
              <a:off x="3678093" y="4310925"/>
              <a:ext cx="845139" cy="646331"/>
            </a:xfrm>
            <a:prstGeom prst="rect">
              <a:avLst/>
            </a:prstGeom>
            <a:solidFill>
              <a:schemeClr val="bg2">
                <a:lumMod val="90000"/>
              </a:schemeClr>
            </a:solidFill>
          </p:spPr>
          <p:txBody>
            <a:bodyPr wrap="square" rtlCol="0">
              <a:spAutoFit/>
            </a:bodyPr>
            <a:lstStyle/>
            <a:p>
              <a:pPr algn="ctr"/>
              <a:r>
                <a:rPr lang="en-US" dirty="0"/>
                <a:t>Jun. orders</a:t>
              </a:r>
            </a:p>
          </p:txBody>
        </p:sp>
        <p:sp>
          <p:nvSpPr>
            <p:cNvPr id="49" name="TextBox 48">
              <a:extLst>
                <a:ext uri="{FF2B5EF4-FFF2-40B4-BE49-F238E27FC236}">
                  <a16:creationId xmlns:a16="http://schemas.microsoft.com/office/drawing/2014/main" id="{FFD9822D-DC61-EE42-9448-A578A90B3C4B}"/>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Max= $33,201</a:t>
              </a:r>
            </a:p>
          </p:txBody>
        </p:sp>
      </p:grpSp>
      <p:grpSp>
        <p:nvGrpSpPr>
          <p:cNvPr id="52" name="Group 51">
            <a:extLst>
              <a:ext uri="{FF2B5EF4-FFF2-40B4-BE49-F238E27FC236}">
                <a16:creationId xmlns:a16="http://schemas.microsoft.com/office/drawing/2014/main" id="{79B5024F-7295-B342-A60D-6CD32124EBE0}"/>
              </a:ext>
            </a:extLst>
          </p:cNvPr>
          <p:cNvGrpSpPr/>
          <p:nvPr/>
        </p:nvGrpSpPr>
        <p:grpSpPr>
          <a:xfrm>
            <a:off x="11537999" y="5141616"/>
            <a:ext cx="1819136" cy="1609596"/>
            <a:chOff x="2777248" y="3438144"/>
            <a:chExt cx="1819136" cy="1609596"/>
          </a:xfrm>
        </p:grpSpPr>
        <p:sp>
          <p:nvSpPr>
            <p:cNvPr id="53" name="Rounded Rectangle 52">
              <a:extLst>
                <a:ext uri="{FF2B5EF4-FFF2-40B4-BE49-F238E27FC236}">
                  <a16:creationId xmlns:a16="http://schemas.microsoft.com/office/drawing/2014/main" id="{4C8AF4D3-385C-B944-BDEA-91019FA852DC}"/>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4AA8FA56-E0DE-9746-8A89-C11522F852CC}"/>
                </a:ext>
              </a:extLst>
            </p:cNvPr>
            <p:cNvGrpSpPr/>
            <p:nvPr/>
          </p:nvGrpSpPr>
          <p:grpSpPr>
            <a:xfrm>
              <a:off x="2910008" y="3675339"/>
              <a:ext cx="881371" cy="525057"/>
              <a:chOff x="6738296" y="3998175"/>
              <a:chExt cx="1481808" cy="882754"/>
            </a:xfrm>
          </p:grpSpPr>
          <p:pic>
            <p:nvPicPr>
              <p:cNvPr id="58" name="Picture 57">
                <a:extLst>
                  <a:ext uri="{FF2B5EF4-FFF2-40B4-BE49-F238E27FC236}">
                    <a16:creationId xmlns:a16="http://schemas.microsoft.com/office/drawing/2014/main" id="{E7E6C005-E2BB-FE49-B77B-DDB93CD2B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59" name="Picture 58">
                <a:extLst>
                  <a:ext uri="{FF2B5EF4-FFF2-40B4-BE49-F238E27FC236}">
                    <a16:creationId xmlns:a16="http://schemas.microsoft.com/office/drawing/2014/main" id="{42338796-1C3F-194C-9679-7E825F7F3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55" name="Picture 54">
              <a:extLst>
                <a:ext uri="{FF2B5EF4-FFF2-40B4-BE49-F238E27FC236}">
                  <a16:creationId xmlns:a16="http://schemas.microsoft.com/office/drawing/2014/main" id="{5FAB4DF3-C582-B34A-9A52-387571C04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56" name="TextBox 55">
              <a:extLst>
                <a:ext uri="{FF2B5EF4-FFF2-40B4-BE49-F238E27FC236}">
                  <a16:creationId xmlns:a16="http://schemas.microsoft.com/office/drawing/2014/main" id="{A455C7B6-8A15-9240-B9EC-B2A63556EC4A}"/>
                </a:ext>
              </a:extLst>
            </p:cNvPr>
            <p:cNvSpPr txBox="1"/>
            <p:nvPr/>
          </p:nvSpPr>
          <p:spPr>
            <a:xfrm>
              <a:off x="3891654" y="4310925"/>
              <a:ext cx="631578" cy="646331"/>
            </a:xfrm>
            <a:prstGeom prst="rect">
              <a:avLst/>
            </a:prstGeom>
            <a:solidFill>
              <a:schemeClr val="bg2">
                <a:lumMod val="90000"/>
              </a:schemeClr>
            </a:solidFill>
          </p:spPr>
          <p:txBody>
            <a:bodyPr wrap="square" rtlCol="0">
              <a:spAutoFit/>
            </a:bodyPr>
            <a:lstStyle/>
            <a:p>
              <a:pPr algn="ctr"/>
              <a:r>
                <a:rPr lang="en-US" dirty="0"/>
                <a:t>Data slice</a:t>
              </a:r>
            </a:p>
          </p:txBody>
        </p:sp>
        <p:sp>
          <p:nvSpPr>
            <p:cNvPr id="57" name="TextBox 56">
              <a:extLst>
                <a:ext uri="{FF2B5EF4-FFF2-40B4-BE49-F238E27FC236}">
                  <a16:creationId xmlns:a16="http://schemas.microsoft.com/office/drawing/2014/main" id="{CC415D6B-890C-A94E-A9D4-D42F694CFD2A}"/>
                </a:ext>
              </a:extLst>
            </p:cNvPr>
            <p:cNvSpPr txBox="1"/>
            <p:nvPr/>
          </p:nvSpPr>
          <p:spPr>
            <a:xfrm>
              <a:off x="3507522" y="3518304"/>
              <a:ext cx="1013182" cy="646331"/>
            </a:xfrm>
            <a:prstGeom prst="rect">
              <a:avLst/>
            </a:prstGeom>
            <a:solidFill>
              <a:schemeClr val="accent2">
                <a:lumMod val="20000"/>
                <a:lumOff val="80000"/>
              </a:schemeClr>
            </a:solidFill>
          </p:spPr>
          <p:txBody>
            <a:bodyPr wrap="square" rtlCol="0">
              <a:spAutoFit/>
            </a:bodyPr>
            <a:lstStyle/>
            <a:p>
              <a:pPr algn="ctr"/>
              <a:r>
                <a:rPr lang="en-US" dirty="0"/>
                <a:t>Compute task</a:t>
              </a:r>
            </a:p>
          </p:txBody>
        </p:sp>
      </p:grpSp>
      <p:grpSp>
        <p:nvGrpSpPr>
          <p:cNvPr id="60" name="Group 59">
            <a:extLst>
              <a:ext uri="{FF2B5EF4-FFF2-40B4-BE49-F238E27FC236}">
                <a16:creationId xmlns:a16="http://schemas.microsoft.com/office/drawing/2014/main" id="{7D851787-DB1A-9441-8F3D-73A1C2B574ED}"/>
              </a:ext>
            </a:extLst>
          </p:cNvPr>
          <p:cNvGrpSpPr/>
          <p:nvPr/>
        </p:nvGrpSpPr>
        <p:grpSpPr>
          <a:xfrm>
            <a:off x="9963633" y="2217588"/>
            <a:ext cx="1819136" cy="1609596"/>
            <a:chOff x="2777248" y="3438144"/>
            <a:chExt cx="1819136" cy="1609596"/>
          </a:xfrm>
        </p:grpSpPr>
        <p:sp>
          <p:nvSpPr>
            <p:cNvPr id="61" name="Rounded Rectangle 60">
              <a:extLst>
                <a:ext uri="{FF2B5EF4-FFF2-40B4-BE49-F238E27FC236}">
                  <a16:creationId xmlns:a16="http://schemas.microsoft.com/office/drawing/2014/main" id="{62D6FE9F-0387-2840-8E22-D7BD3AFED188}"/>
                </a:ext>
              </a:extLst>
            </p:cNvPr>
            <p:cNvSpPr/>
            <p:nvPr/>
          </p:nvSpPr>
          <p:spPr>
            <a:xfrm>
              <a:off x="2777248" y="3438144"/>
              <a:ext cx="1819136" cy="1609596"/>
            </a:xfrm>
            <a:prstGeom prst="roundRect">
              <a:avLst>
                <a:gd name="adj" fmla="val 73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5AB195B5-C220-9743-9FA9-0D3D23D91C40}"/>
                </a:ext>
              </a:extLst>
            </p:cNvPr>
            <p:cNvGrpSpPr/>
            <p:nvPr/>
          </p:nvGrpSpPr>
          <p:grpSpPr>
            <a:xfrm>
              <a:off x="2910008" y="3675339"/>
              <a:ext cx="881371" cy="525057"/>
              <a:chOff x="6738296" y="3998175"/>
              <a:chExt cx="1481808" cy="882754"/>
            </a:xfrm>
          </p:grpSpPr>
          <p:pic>
            <p:nvPicPr>
              <p:cNvPr id="66" name="Picture 65">
                <a:extLst>
                  <a:ext uri="{FF2B5EF4-FFF2-40B4-BE49-F238E27FC236}">
                    <a16:creationId xmlns:a16="http://schemas.microsoft.com/office/drawing/2014/main" id="{294731BA-BE39-F947-AA6D-2952CF4CE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96" y="3998175"/>
                <a:ext cx="611626" cy="558619"/>
              </a:xfrm>
              <a:prstGeom prst="rect">
                <a:avLst/>
              </a:prstGeom>
            </p:spPr>
          </p:pic>
          <p:pic>
            <p:nvPicPr>
              <p:cNvPr id="67" name="Picture 66">
                <a:extLst>
                  <a:ext uri="{FF2B5EF4-FFF2-40B4-BE49-F238E27FC236}">
                    <a16:creationId xmlns:a16="http://schemas.microsoft.com/office/drawing/2014/main" id="{07565E29-CE2F-504A-9367-F3C5941FA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01" y="4366578"/>
                <a:ext cx="1360803" cy="514351"/>
              </a:xfrm>
              <a:prstGeom prst="rect">
                <a:avLst/>
              </a:prstGeom>
            </p:spPr>
          </p:pic>
        </p:grpSp>
        <p:pic>
          <p:nvPicPr>
            <p:cNvPr id="63" name="Picture 62">
              <a:extLst>
                <a:ext uri="{FF2B5EF4-FFF2-40B4-BE49-F238E27FC236}">
                  <a16:creationId xmlns:a16="http://schemas.microsoft.com/office/drawing/2014/main" id="{B9161DA2-0424-3D41-8A03-BA5B16E61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84" y="4323117"/>
              <a:ext cx="920686" cy="621938"/>
            </a:xfrm>
            <a:prstGeom prst="rect">
              <a:avLst/>
            </a:prstGeom>
          </p:spPr>
        </p:pic>
        <p:sp>
          <p:nvSpPr>
            <p:cNvPr id="65" name="TextBox 64">
              <a:extLst>
                <a:ext uri="{FF2B5EF4-FFF2-40B4-BE49-F238E27FC236}">
                  <a16:creationId xmlns:a16="http://schemas.microsoft.com/office/drawing/2014/main" id="{5C893314-F1E8-D845-B433-4E0F3FC4B1F1}"/>
                </a:ext>
              </a:extLst>
            </p:cNvPr>
            <p:cNvSpPr txBox="1"/>
            <p:nvPr/>
          </p:nvSpPr>
          <p:spPr>
            <a:xfrm>
              <a:off x="3507522" y="3518304"/>
              <a:ext cx="1013182" cy="1200329"/>
            </a:xfrm>
            <a:prstGeom prst="rect">
              <a:avLst/>
            </a:prstGeom>
            <a:solidFill>
              <a:schemeClr val="accent2">
                <a:lumMod val="20000"/>
                <a:lumOff val="80000"/>
              </a:schemeClr>
            </a:solidFill>
            <a:ln w="38100">
              <a:solidFill>
                <a:schemeClr val="accent2"/>
              </a:solidFill>
            </a:ln>
          </p:spPr>
          <p:txBody>
            <a:bodyPr wrap="square" rtlCol="0">
              <a:spAutoFit/>
            </a:bodyPr>
            <a:lstStyle/>
            <a:p>
              <a:pPr algn="ctr"/>
              <a:r>
                <a:rPr lang="en-US" dirty="0"/>
                <a:t>Max of monthly maxes = </a:t>
              </a:r>
              <a:r>
                <a:rPr lang="en-US" b="1" dirty="0"/>
                <a:t>$54,321</a:t>
              </a:r>
            </a:p>
          </p:txBody>
        </p:sp>
      </p:grpSp>
      <p:sp>
        <p:nvSpPr>
          <p:cNvPr id="68" name="Rectangle 67">
            <a:extLst>
              <a:ext uri="{FF2B5EF4-FFF2-40B4-BE49-F238E27FC236}">
                <a16:creationId xmlns:a16="http://schemas.microsoft.com/office/drawing/2014/main" id="{4F28F36B-BA2C-204A-AB21-433637FB8A45}"/>
              </a:ext>
            </a:extLst>
          </p:cNvPr>
          <p:cNvSpPr/>
          <p:nvPr/>
        </p:nvSpPr>
        <p:spPr>
          <a:xfrm>
            <a:off x="-228599" y="4193019"/>
            <a:ext cx="12658724" cy="41433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Communication Network</a:t>
            </a:r>
          </a:p>
        </p:txBody>
      </p:sp>
      <p:cxnSp>
        <p:nvCxnSpPr>
          <p:cNvPr id="69" name="Straight Connector 68">
            <a:extLst>
              <a:ext uri="{FF2B5EF4-FFF2-40B4-BE49-F238E27FC236}">
                <a16:creationId xmlns:a16="http://schemas.microsoft.com/office/drawing/2014/main" id="{04F8CBB5-C51A-2E45-8303-3131AA3C00F6}"/>
              </a:ext>
            </a:extLst>
          </p:cNvPr>
          <p:cNvCxnSpPr>
            <a:cxnSpLocks/>
          </p:cNvCxnSpPr>
          <p:nvPr/>
        </p:nvCxnSpPr>
        <p:spPr>
          <a:xfrm flipH="1">
            <a:off x="10894400" y="3827184"/>
            <a:ext cx="7377" cy="365835"/>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685A06C-6B78-8F40-A781-529D578CECCB}"/>
              </a:ext>
            </a:extLst>
          </p:cNvPr>
          <p:cNvCxnSpPr>
            <a:cxnSpLocks/>
            <a:endCxn id="29" idx="0"/>
          </p:cNvCxnSpPr>
          <p:nvPr/>
        </p:nvCxnSpPr>
        <p:spPr>
          <a:xfrm flipH="1">
            <a:off x="6145839"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12797D7-A43E-4543-9F2F-47836D8CF2AE}"/>
              </a:ext>
            </a:extLst>
          </p:cNvPr>
          <p:cNvCxnSpPr>
            <a:cxnSpLocks/>
          </p:cNvCxnSpPr>
          <p:nvPr/>
        </p:nvCxnSpPr>
        <p:spPr>
          <a:xfrm flipH="1">
            <a:off x="8246415"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E469C78-D30B-A945-A21A-5EDC01AA22D6}"/>
              </a:ext>
            </a:extLst>
          </p:cNvPr>
          <p:cNvCxnSpPr>
            <a:cxnSpLocks/>
          </p:cNvCxnSpPr>
          <p:nvPr/>
        </p:nvCxnSpPr>
        <p:spPr>
          <a:xfrm flipH="1">
            <a:off x="10338268"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FD61FB2-546B-7A41-A2DC-620B7B21AE88}"/>
              </a:ext>
            </a:extLst>
          </p:cNvPr>
          <p:cNvCxnSpPr>
            <a:cxnSpLocks/>
          </p:cNvCxnSpPr>
          <p:nvPr/>
        </p:nvCxnSpPr>
        <p:spPr>
          <a:xfrm flipH="1">
            <a:off x="4055980" y="4607356"/>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1A00C4C-7FD9-0A4A-B073-547AEDA06986}"/>
              </a:ext>
            </a:extLst>
          </p:cNvPr>
          <p:cNvCxnSpPr>
            <a:cxnSpLocks/>
          </p:cNvCxnSpPr>
          <p:nvPr/>
        </p:nvCxnSpPr>
        <p:spPr>
          <a:xfrm flipH="1">
            <a:off x="1973870" y="4603378"/>
            <a:ext cx="2" cy="53426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92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A29-1F93-D642-80B4-68F2C83BAC0F}"/>
              </a:ext>
            </a:extLst>
          </p:cNvPr>
          <p:cNvSpPr>
            <a:spLocks noGrp="1"/>
          </p:cNvSpPr>
          <p:nvPr>
            <p:ph type="title"/>
          </p:nvPr>
        </p:nvSpPr>
        <p:spPr/>
        <p:txBody>
          <a:bodyPr/>
          <a:lstStyle/>
          <a:p>
            <a:r>
              <a:rPr lang="en-US" dirty="0"/>
              <a:t>Hadoop is a distributed computing platform</a:t>
            </a:r>
          </a:p>
        </p:txBody>
      </p:sp>
      <p:sp>
        <p:nvSpPr>
          <p:cNvPr id="3" name="Content Placeholder 2">
            <a:extLst>
              <a:ext uri="{FF2B5EF4-FFF2-40B4-BE49-F238E27FC236}">
                <a16:creationId xmlns:a16="http://schemas.microsoft.com/office/drawing/2014/main" id="{D8929CC8-2850-5549-B969-1A32918B27C7}"/>
              </a:ext>
            </a:extLst>
          </p:cNvPr>
          <p:cNvSpPr>
            <a:spLocks noGrp="1"/>
          </p:cNvSpPr>
          <p:nvPr>
            <p:ph idx="1"/>
          </p:nvPr>
        </p:nvSpPr>
        <p:spPr/>
        <p:txBody>
          <a:bodyPr/>
          <a:lstStyle/>
          <a:p>
            <a:r>
              <a:rPr lang="en-US" dirty="0"/>
              <a:t>It’s a type of computing cluster for storing data and running analyses.</a:t>
            </a:r>
          </a:p>
          <a:p>
            <a:r>
              <a:rPr lang="en-US" dirty="0"/>
              <a:t>Main components are:</a:t>
            </a:r>
          </a:p>
          <a:p>
            <a:pPr lvl="1"/>
            <a:r>
              <a:rPr lang="en-US" b="1" dirty="0"/>
              <a:t>HDFS</a:t>
            </a:r>
            <a:r>
              <a:rPr lang="en-US" dirty="0"/>
              <a:t> – </a:t>
            </a:r>
            <a:r>
              <a:rPr lang="en-US" i="1" dirty="0"/>
              <a:t>Hadoop Distributed File System</a:t>
            </a:r>
            <a:r>
              <a:rPr lang="en-US" dirty="0"/>
              <a:t> for storing the data to be analyzed and also for storing intermediate and final results.</a:t>
            </a:r>
          </a:p>
          <a:p>
            <a:pPr lvl="2"/>
            <a:r>
              <a:rPr lang="en-US" dirty="0"/>
              <a:t>Data is distributed across all the nodes (machines) in the cluster.</a:t>
            </a:r>
          </a:p>
          <a:p>
            <a:pPr lvl="2"/>
            <a:r>
              <a:rPr lang="en-US" dirty="0"/>
              <a:t>HDFS is closely coupled to the analysis engine.</a:t>
            </a:r>
          </a:p>
          <a:p>
            <a:pPr lvl="1"/>
            <a:r>
              <a:rPr lang="en-US" b="1" dirty="0"/>
              <a:t>MapReduce </a:t>
            </a:r>
            <a:r>
              <a:rPr lang="en-US" dirty="0"/>
              <a:t>– a programming model for defining the parallel analysis steps.</a:t>
            </a:r>
          </a:p>
          <a:p>
            <a:pPr lvl="2"/>
            <a:r>
              <a:rPr lang="en-US" dirty="0"/>
              <a:t>Analysis is usually written in Java, but other languages are possible (Python, R, etc.)</a:t>
            </a:r>
          </a:p>
          <a:p>
            <a:pPr lvl="2"/>
            <a:r>
              <a:rPr lang="en-US" dirty="0"/>
              <a:t>Analysis is defined in terms of two main operations – </a:t>
            </a:r>
            <a:r>
              <a:rPr lang="en-US" i="1" dirty="0"/>
              <a:t>Map</a:t>
            </a:r>
            <a:r>
              <a:rPr lang="en-US" dirty="0"/>
              <a:t> and </a:t>
            </a:r>
            <a:r>
              <a:rPr lang="en-US" i="1" dirty="0"/>
              <a:t>Reduce</a:t>
            </a:r>
            <a:r>
              <a:rPr lang="en-US" dirty="0"/>
              <a:t>.</a:t>
            </a:r>
          </a:p>
          <a:p>
            <a:pPr lvl="2"/>
            <a:r>
              <a:rPr lang="en-US" dirty="0"/>
              <a:t>Based on a 2004 Google article: </a:t>
            </a:r>
            <a:r>
              <a:rPr lang="en-US" dirty="0">
                <a:hlinkClick r:id="rId2"/>
              </a:rPr>
              <a:t>https://ai.google/research/pubs/pub62</a:t>
            </a:r>
            <a:endParaRPr lang="en-US" dirty="0"/>
          </a:p>
        </p:txBody>
      </p:sp>
    </p:spTree>
    <p:extLst>
      <p:ext uri="{BB962C8B-B14F-4D97-AF65-F5344CB8AC3E}">
        <p14:creationId xmlns:p14="http://schemas.microsoft.com/office/powerpoint/2010/main" val="307233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Truly “Big Data” requires many machines</a:t>
            </a:r>
          </a:p>
        </p:txBody>
      </p:sp>
      <p:sp>
        <p:nvSpPr>
          <p:cNvPr id="3" name="Content Placeholder 2"/>
          <p:cNvSpPr>
            <a:spLocks noGrp="1"/>
          </p:cNvSpPr>
          <p:nvPr>
            <p:ph idx="1"/>
          </p:nvPr>
        </p:nvSpPr>
        <p:spPr/>
        <p:txBody>
          <a:bodyPr/>
          <a:lstStyle/>
          <a:p>
            <a:pPr marL="0" indent="0">
              <a:buNone/>
            </a:pPr>
            <a:r>
              <a:rPr lang="en-US" dirty="0"/>
              <a:t>Why not just add more disks to one machine?</a:t>
            </a:r>
          </a:p>
          <a:p>
            <a:r>
              <a:rPr lang="en-US" dirty="0"/>
              <a:t>Each CPU has limited </a:t>
            </a:r>
            <a:r>
              <a:rPr lang="en-US" b="1" i="1" dirty="0">
                <a:solidFill>
                  <a:schemeClr val="accent6"/>
                </a:solidFill>
              </a:rPr>
              <a:t>input/output</a:t>
            </a:r>
            <a:r>
              <a:rPr lang="en-US" b="1" dirty="0">
                <a:solidFill>
                  <a:schemeClr val="accent6"/>
                </a:solidFill>
              </a:rPr>
              <a:t> </a:t>
            </a:r>
            <a:r>
              <a:rPr lang="en-US" dirty="0"/>
              <a:t>capacity</a:t>
            </a:r>
          </a:p>
          <a:p>
            <a:pPr lvl="1"/>
            <a:r>
              <a:rPr lang="en-US" dirty="0"/>
              <a:t>Because there are only a few dozen I/O “pins” (wires) on the CPU.</a:t>
            </a:r>
          </a:p>
          <a:p>
            <a:r>
              <a:rPr lang="en-US" dirty="0"/>
              <a:t>Each CPU has limited </a:t>
            </a:r>
            <a:r>
              <a:rPr lang="en-US" b="1" i="1" dirty="0">
                <a:solidFill>
                  <a:schemeClr val="accent6"/>
                </a:solidFill>
              </a:rPr>
              <a:t>memory</a:t>
            </a:r>
            <a:r>
              <a:rPr lang="en-US" dirty="0"/>
              <a:t> for fast access to data</a:t>
            </a:r>
          </a:p>
          <a:p>
            <a:r>
              <a:rPr lang="en-US" dirty="0"/>
              <a:t>Each CPU has limited </a:t>
            </a:r>
            <a:r>
              <a:rPr lang="en-US" b="1" i="1" dirty="0">
                <a:solidFill>
                  <a:schemeClr val="accent6"/>
                </a:solidFill>
              </a:rPr>
              <a:t>processing</a:t>
            </a:r>
            <a:r>
              <a:rPr lang="en-US" dirty="0"/>
              <a:t> (arithmetic) capacity</a:t>
            </a:r>
          </a:p>
          <a:p>
            <a:endParaRPr lang="en-US" dirty="0"/>
          </a:p>
          <a:p>
            <a:pPr marL="0" indent="0">
              <a:buNone/>
            </a:pPr>
            <a:r>
              <a:rPr lang="en-US" dirty="0"/>
              <a:t>However, coordinating multiple machines is very difficult.</a:t>
            </a:r>
          </a:p>
        </p:txBody>
      </p:sp>
    </p:spTree>
    <p:extLst>
      <p:ext uri="{BB962C8B-B14F-4D97-AF65-F5344CB8AC3E}">
        <p14:creationId xmlns:p14="http://schemas.microsoft.com/office/powerpoint/2010/main" val="1906442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AA4170-E48A-7A48-ACBE-0E884A45A9BC}"/>
              </a:ext>
            </a:extLst>
          </p:cNvPr>
          <p:cNvPicPr>
            <a:picLocks noChangeAspect="1"/>
          </p:cNvPicPr>
          <p:nvPr/>
        </p:nvPicPr>
        <p:blipFill>
          <a:blip r:embed="rId2"/>
          <a:stretch>
            <a:fillRect/>
          </a:stretch>
        </p:blipFill>
        <p:spPr>
          <a:xfrm>
            <a:off x="2372458" y="2537460"/>
            <a:ext cx="6646984" cy="4320540"/>
          </a:xfrm>
          <a:prstGeom prst="rect">
            <a:avLst/>
          </a:prstGeom>
        </p:spPr>
      </p:pic>
      <p:sp>
        <p:nvSpPr>
          <p:cNvPr id="2" name="Title 1">
            <a:extLst>
              <a:ext uri="{FF2B5EF4-FFF2-40B4-BE49-F238E27FC236}">
                <a16:creationId xmlns:a16="http://schemas.microsoft.com/office/drawing/2014/main" id="{FB624FEF-4A9F-6248-8085-AFE05A040369}"/>
              </a:ext>
            </a:extLst>
          </p:cNvPr>
          <p:cNvSpPr>
            <a:spLocks noGrp="1"/>
          </p:cNvSpPr>
          <p:nvPr>
            <p:ph type="title"/>
          </p:nvPr>
        </p:nvSpPr>
        <p:spPr/>
        <p:txBody>
          <a:bodyPr/>
          <a:lstStyle/>
          <a:p>
            <a:r>
              <a:rPr lang="en-US" dirty="0"/>
              <a:t>MapReduce</a:t>
            </a:r>
          </a:p>
        </p:txBody>
      </p:sp>
      <p:sp>
        <p:nvSpPr>
          <p:cNvPr id="6" name="Content Placeholder 5">
            <a:extLst>
              <a:ext uri="{FF2B5EF4-FFF2-40B4-BE49-F238E27FC236}">
                <a16:creationId xmlns:a16="http://schemas.microsoft.com/office/drawing/2014/main" id="{CBC5BCCB-F35A-EE48-A577-8AFC7BC56AB1}"/>
              </a:ext>
            </a:extLst>
          </p:cNvPr>
          <p:cNvSpPr>
            <a:spLocks noGrp="1"/>
          </p:cNvSpPr>
          <p:nvPr>
            <p:ph idx="1"/>
          </p:nvPr>
        </p:nvSpPr>
        <p:spPr>
          <a:xfrm>
            <a:off x="263471" y="1146875"/>
            <a:ext cx="11639227" cy="1824925"/>
          </a:xfrm>
        </p:spPr>
        <p:txBody>
          <a:bodyPr/>
          <a:lstStyle/>
          <a:p>
            <a:r>
              <a:rPr lang="en-US" dirty="0"/>
              <a:t>A MapReduce analysis has to follow a certain pattern.</a:t>
            </a:r>
          </a:p>
          <a:p>
            <a:r>
              <a:rPr lang="en-US" dirty="0"/>
              <a:t>First, </a:t>
            </a:r>
            <a:r>
              <a:rPr lang="en-US" b="1" dirty="0"/>
              <a:t>Map</a:t>
            </a:r>
            <a:r>
              <a:rPr lang="en-US" dirty="0"/>
              <a:t> does something, producing many intermediate results.</a:t>
            </a:r>
          </a:p>
          <a:p>
            <a:r>
              <a:rPr lang="en-US" dirty="0"/>
              <a:t>Later, </a:t>
            </a:r>
            <a:r>
              <a:rPr lang="en-US" b="1" dirty="0"/>
              <a:t>Reduce</a:t>
            </a:r>
            <a:r>
              <a:rPr lang="en-US" dirty="0"/>
              <a:t> aggregates the intermediate results.</a:t>
            </a:r>
          </a:p>
        </p:txBody>
      </p:sp>
    </p:spTree>
    <p:extLst>
      <p:ext uri="{BB962C8B-B14F-4D97-AF65-F5344CB8AC3E}">
        <p14:creationId xmlns:p14="http://schemas.microsoft.com/office/powerpoint/2010/main" val="2864735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FD9A-B0C5-E24B-ACEB-F2375FD826F4}"/>
              </a:ext>
            </a:extLst>
          </p:cNvPr>
          <p:cNvSpPr>
            <a:spLocks noGrp="1"/>
          </p:cNvSpPr>
          <p:nvPr>
            <p:ph type="title"/>
          </p:nvPr>
        </p:nvSpPr>
        <p:spPr/>
        <p:txBody>
          <a:bodyPr/>
          <a:lstStyle/>
          <a:p>
            <a:r>
              <a:rPr lang="en-US" dirty="0"/>
              <a:t>MapReduce programming model</a:t>
            </a:r>
          </a:p>
        </p:txBody>
      </p:sp>
      <p:sp>
        <p:nvSpPr>
          <p:cNvPr id="3" name="Content Placeholder 2">
            <a:extLst>
              <a:ext uri="{FF2B5EF4-FFF2-40B4-BE49-F238E27FC236}">
                <a16:creationId xmlns:a16="http://schemas.microsoft.com/office/drawing/2014/main" id="{B997E594-BA37-4B4A-9276-7491D63012EA}"/>
              </a:ext>
            </a:extLst>
          </p:cNvPr>
          <p:cNvSpPr>
            <a:spLocks noGrp="1"/>
          </p:cNvSpPr>
          <p:nvPr>
            <p:ph idx="1"/>
          </p:nvPr>
        </p:nvSpPr>
        <p:spPr/>
        <p:txBody>
          <a:bodyPr/>
          <a:lstStyle/>
          <a:p>
            <a:r>
              <a:rPr lang="en-US" dirty="0"/>
              <a:t>Input &amp; Output: each a set of key/value pairs</a:t>
            </a:r>
          </a:p>
          <a:p>
            <a:r>
              <a:rPr lang="en-US" dirty="0"/>
              <a:t>Programmer’s task is to define just two functions that will complete the work in parallel:</a:t>
            </a:r>
            <a:br>
              <a:rPr lang="en-US" dirty="0"/>
            </a:br>
            <a:endParaRPr lang="en-US" dirty="0"/>
          </a:p>
          <a:p>
            <a:pPr marL="0" indent="0">
              <a:buNone/>
            </a:pPr>
            <a:r>
              <a:rPr lang="en-US" sz="2400" b="1" dirty="0">
                <a:latin typeface="Courier New" panose="02070309020205020404" pitchFamily="49" charset="0"/>
                <a:cs typeface="Courier New" panose="02070309020205020404" pitchFamily="49" charset="0"/>
              </a:rPr>
              <a:t>map</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in_key</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in_value</a:t>
            </a:r>
            <a:r>
              <a:rPr lang="en-US" sz="2400" dirty="0">
                <a:latin typeface="Courier New" panose="02070309020205020404" pitchFamily="49" charset="0"/>
                <a:cs typeface="Courier New" panose="02070309020205020404" pitchFamily="49" charset="0"/>
              </a:rPr>
              <a:t>) -&gt; list(</a:t>
            </a:r>
            <a:r>
              <a:rPr lang="en-US" sz="2400" dirty="0" err="1">
                <a:latin typeface="Courier New" panose="02070309020205020404" pitchFamily="49" charset="0"/>
                <a:cs typeface="Courier New" panose="02070309020205020404" pitchFamily="49" charset="0"/>
              </a:rPr>
              <a:t>out_key</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intermediate_value</a:t>
            </a:r>
            <a:r>
              <a:rPr lang="en-US" sz="2400" dirty="0">
                <a:latin typeface="Courier New" panose="02070309020205020404" pitchFamily="49" charset="0"/>
                <a:cs typeface="Courier New" panose="02070309020205020404" pitchFamily="49" charset="0"/>
              </a:rPr>
              <a:t>)</a:t>
            </a:r>
          </a:p>
          <a:p>
            <a:r>
              <a:rPr lang="en-US" dirty="0"/>
              <a:t>Processes input key/value pair</a:t>
            </a:r>
          </a:p>
          <a:p>
            <a:r>
              <a:rPr lang="en-US" dirty="0"/>
              <a:t>Produces a </a:t>
            </a:r>
            <a:r>
              <a:rPr lang="en-US" b="1" dirty="0"/>
              <a:t>set</a:t>
            </a:r>
            <a:r>
              <a:rPr lang="en-US" dirty="0"/>
              <a:t> of intermediate pairs</a:t>
            </a:r>
            <a:br>
              <a:rPr lang="en-US" dirty="0"/>
            </a:br>
            <a:endParaRPr lang="en-US" dirty="0"/>
          </a:p>
          <a:p>
            <a:pPr marL="0" indent="0">
              <a:buNone/>
            </a:pPr>
            <a:r>
              <a:rPr lang="en-US" sz="2400" b="1" dirty="0">
                <a:latin typeface="Courier New" panose="02070309020205020404" pitchFamily="49" charset="0"/>
                <a:cs typeface="Courier New" panose="02070309020205020404" pitchFamily="49" charset="0"/>
              </a:rPr>
              <a:t>reduce</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out_key</a:t>
            </a:r>
            <a:r>
              <a:rPr lang="en-US" sz="2400" dirty="0">
                <a:latin typeface="Courier New" panose="02070309020205020404" pitchFamily="49" charset="0"/>
                <a:cs typeface="Courier New" panose="02070309020205020404" pitchFamily="49" charset="0"/>
              </a:rPr>
              <a:t>, list(</a:t>
            </a:r>
            <a:r>
              <a:rPr lang="en-US" sz="2400" dirty="0" err="1">
                <a:latin typeface="Courier New" panose="02070309020205020404" pitchFamily="49" charset="0"/>
                <a:cs typeface="Courier New" panose="02070309020205020404" pitchFamily="49" charset="0"/>
              </a:rPr>
              <a:t>intermediate_value</a:t>
            </a:r>
            <a:r>
              <a:rPr lang="en-US" sz="2400" dirty="0">
                <a:latin typeface="Courier New" panose="02070309020205020404" pitchFamily="49" charset="0"/>
                <a:cs typeface="Courier New" panose="02070309020205020404" pitchFamily="49" charset="0"/>
              </a:rPr>
              <a:t>)) -&gt; list(</a:t>
            </a:r>
            <a:r>
              <a:rPr lang="en-US" sz="2400" dirty="0" err="1">
                <a:latin typeface="Courier New" panose="02070309020205020404" pitchFamily="49" charset="0"/>
                <a:cs typeface="Courier New" panose="02070309020205020404" pitchFamily="49" charset="0"/>
              </a:rPr>
              <a:t>out_value</a:t>
            </a:r>
            <a:r>
              <a:rPr lang="en-US" sz="2400" dirty="0">
                <a:latin typeface="Courier New" panose="02070309020205020404" pitchFamily="49" charset="0"/>
                <a:cs typeface="Courier New" panose="02070309020205020404" pitchFamily="49" charset="0"/>
              </a:rPr>
              <a:t>)</a:t>
            </a:r>
          </a:p>
          <a:p>
            <a:r>
              <a:rPr lang="en-US" dirty="0"/>
              <a:t>Combines all intermediate values for a particular key</a:t>
            </a:r>
          </a:p>
          <a:p>
            <a:r>
              <a:rPr lang="en-US" dirty="0"/>
              <a:t>Produces a set of merged output values (usually just one)</a:t>
            </a:r>
          </a:p>
          <a:p>
            <a:endParaRPr lang="en-US" dirty="0"/>
          </a:p>
        </p:txBody>
      </p:sp>
      <p:pic>
        <p:nvPicPr>
          <p:cNvPr id="5" name="Picture 4">
            <a:extLst>
              <a:ext uri="{FF2B5EF4-FFF2-40B4-BE49-F238E27FC236}">
                <a16:creationId xmlns:a16="http://schemas.microsoft.com/office/drawing/2014/main" id="{FDF4C552-BD00-2343-A605-2A8315FE15F1}"/>
              </a:ext>
            </a:extLst>
          </p:cNvPr>
          <p:cNvPicPr>
            <a:picLocks noChangeAspect="1"/>
          </p:cNvPicPr>
          <p:nvPr/>
        </p:nvPicPr>
        <p:blipFill>
          <a:blip r:embed="rId2"/>
          <a:stretch>
            <a:fillRect/>
          </a:stretch>
        </p:blipFill>
        <p:spPr>
          <a:xfrm>
            <a:off x="6647582" y="3648625"/>
            <a:ext cx="2279248" cy="1153245"/>
          </a:xfrm>
          <a:prstGeom prst="rect">
            <a:avLst/>
          </a:prstGeom>
        </p:spPr>
      </p:pic>
      <p:pic>
        <p:nvPicPr>
          <p:cNvPr id="7" name="Picture 6">
            <a:extLst>
              <a:ext uri="{FF2B5EF4-FFF2-40B4-BE49-F238E27FC236}">
                <a16:creationId xmlns:a16="http://schemas.microsoft.com/office/drawing/2014/main" id="{6565770E-FBA7-0B44-9D8C-B6323C7FC8AA}"/>
              </a:ext>
            </a:extLst>
          </p:cNvPr>
          <p:cNvPicPr>
            <a:picLocks noChangeAspect="1"/>
          </p:cNvPicPr>
          <p:nvPr/>
        </p:nvPicPr>
        <p:blipFill>
          <a:blip r:embed="rId3"/>
          <a:stretch>
            <a:fillRect/>
          </a:stretch>
        </p:blipFill>
        <p:spPr>
          <a:xfrm>
            <a:off x="9584945" y="5711125"/>
            <a:ext cx="2607055" cy="1082861"/>
          </a:xfrm>
          <a:prstGeom prst="rect">
            <a:avLst/>
          </a:prstGeom>
        </p:spPr>
      </p:pic>
    </p:spTree>
    <p:extLst>
      <p:ext uri="{BB962C8B-B14F-4D97-AF65-F5344CB8AC3E}">
        <p14:creationId xmlns:p14="http://schemas.microsoft.com/office/powerpoint/2010/main" val="4131032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EBF7-DC22-5945-9A44-062CA1FDE955}"/>
              </a:ext>
            </a:extLst>
          </p:cNvPr>
          <p:cNvSpPr>
            <a:spLocks noGrp="1"/>
          </p:cNvSpPr>
          <p:nvPr>
            <p:ph type="title"/>
          </p:nvPr>
        </p:nvSpPr>
        <p:spPr/>
        <p:txBody>
          <a:bodyPr/>
          <a:lstStyle/>
          <a:p>
            <a:r>
              <a:rPr lang="en-US" dirty="0"/>
              <a:t>MapReduce example: counting words</a:t>
            </a:r>
          </a:p>
        </p:txBody>
      </p:sp>
      <p:sp>
        <p:nvSpPr>
          <p:cNvPr id="3" name="Content Placeholder 2">
            <a:extLst>
              <a:ext uri="{FF2B5EF4-FFF2-40B4-BE49-F238E27FC236}">
                <a16:creationId xmlns:a16="http://schemas.microsoft.com/office/drawing/2014/main" id="{F81CA453-8138-D549-9D6C-B29C7F90FE8F}"/>
              </a:ext>
            </a:extLst>
          </p:cNvPr>
          <p:cNvSpPr>
            <a:spLocks noGrp="1"/>
          </p:cNvSpPr>
          <p:nvPr>
            <p:ph idx="1"/>
          </p:nvPr>
        </p:nvSpPr>
        <p:spPr/>
        <p:txBody>
          <a:bodyPr>
            <a:normAutofit fontScale="85000" lnSpcReduction="20000"/>
          </a:bodyPr>
          <a:lstStyle/>
          <a:p>
            <a:pPr marL="0" indent="0">
              <a:buNone/>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map</a:t>
            </a:r>
            <a:r>
              <a:rPr lang="en-US" dirty="0">
                <a:latin typeface="Courier New" panose="02070309020205020404" pitchFamily="49" charset="0"/>
                <a:cs typeface="Courier New" panose="02070309020205020404" pitchFamily="49" charset="0"/>
              </a:rPr>
              <a:t>(String </a:t>
            </a:r>
            <a:r>
              <a:rPr lang="en-US" dirty="0" err="1">
                <a:latin typeface="Courier New" panose="02070309020205020404" pitchFamily="49" charset="0"/>
                <a:cs typeface="Courier New" panose="02070309020205020404" pitchFamily="49" charset="0"/>
              </a:rPr>
              <a:t>input_key</a:t>
            </a:r>
            <a:r>
              <a:rPr lang="en-US" dirty="0">
                <a:latin typeface="Courier New" panose="02070309020205020404" pitchFamily="49" charset="0"/>
                <a:cs typeface="Courier New" panose="02070309020205020404" pitchFamily="49" charset="0"/>
              </a:rPr>
              <a:t>, String </a:t>
            </a:r>
            <a:r>
              <a:rPr lang="en-US" dirty="0" err="1">
                <a:latin typeface="Courier New" panose="02070309020205020404" pitchFamily="49" charset="0"/>
                <a:cs typeface="Courier New" panose="02070309020205020404" pitchFamily="49" charset="0"/>
              </a:rPr>
              <a:t>input_value</a:t>
            </a:r>
            <a:r>
              <a:rPr lang="en-US" dirty="0">
                <a:latin typeface="Courier New" panose="02070309020205020404" pitchFamily="49" charset="0"/>
                <a:cs typeface="Courier New" panose="02070309020205020404" pitchFamily="49" charset="0"/>
              </a:rPr>
              <a:t>):</a:t>
            </a:r>
          </a:p>
          <a:p>
            <a:pPr marL="0" indent="0">
              <a:buNone/>
            </a:pPr>
            <a:r>
              <a:rPr lang="en-US" dirty="0">
                <a:solidFill>
                  <a:schemeClr val="accent2"/>
                </a:solidFill>
                <a:latin typeface="Courier New" panose="02070309020205020404" pitchFamily="49" charset="0"/>
                <a:cs typeface="Courier New" panose="02070309020205020404" pitchFamily="49" charset="0"/>
              </a:rPr>
              <a:t>    // </a:t>
            </a:r>
            <a:r>
              <a:rPr lang="en-US" dirty="0" err="1">
                <a:solidFill>
                  <a:schemeClr val="accent2"/>
                </a:solidFill>
                <a:latin typeface="Courier New" panose="02070309020205020404" pitchFamily="49" charset="0"/>
                <a:cs typeface="Courier New" panose="02070309020205020404" pitchFamily="49" charset="0"/>
              </a:rPr>
              <a:t>input_key</a:t>
            </a:r>
            <a:r>
              <a:rPr lang="en-US" dirty="0">
                <a:solidFill>
                  <a:schemeClr val="accent2"/>
                </a:solidFill>
                <a:latin typeface="Courier New" panose="02070309020205020404" pitchFamily="49" charset="0"/>
                <a:cs typeface="Courier New" panose="02070309020205020404" pitchFamily="49" charset="0"/>
              </a:rPr>
              <a:t>: document name</a:t>
            </a:r>
          </a:p>
          <a:p>
            <a:pPr marL="0" indent="0">
              <a:buNone/>
            </a:pPr>
            <a:r>
              <a:rPr lang="en-US" dirty="0">
                <a:solidFill>
                  <a:schemeClr val="accent2"/>
                </a:solidFill>
                <a:latin typeface="Courier New" panose="02070309020205020404" pitchFamily="49" charset="0"/>
                <a:cs typeface="Courier New" panose="02070309020205020404" pitchFamily="49" charset="0"/>
              </a:rPr>
              <a:t>    // </a:t>
            </a:r>
            <a:r>
              <a:rPr lang="en-US" dirty="0" err="1">
                <a:solidFill>
                  <a:schemeClr val="accent2"/>
                </a:solidFill>
                <a:latin typeface="Courier New" panose="02070309020205020404" pitchFamily="49" charset="0"/>
                <a:cs typeface="Courier New" panose="02070309020205020404" pitchFamily="49" charset="0"/>
              </a:rPr>
              <a:t>input_value</a:t>
            </a:r>
            <a:r>
              <a:rPr lang="en-US" dirty="0">
                <a:solidFill>
                  <a:schemeClr val="accent2"/>
                </a:solidFill>
                <a:latin typeface="Courier New" panose="02070309020205020404" pitchFamily="49" charset="0"/>
                <a:cs typeface="Courier New" panose="02070309020205020404" pitchFamily="49" charset="0"/>
              </a:rPr>
              <a:t>: document contents</a:t>
            </a:r>
          </a:p>
          <a:p>
            <a:pPr marL="0" indent="0">
              <a:buNone/>
            </a:pPr>
            <a:r>
              <a:rPr lang="en-US" dirty="0">
                <a:latin typeface="Courier New" panose="02070309020205020404" pitchFamily="49" charset="0"/>
                <a:cs typeface="Courier New" panose="02070309020205020404" pitchFamily="49" charset="0"/>
              </a:rPr>
              <a:t>    for each word w in </a:t>
            </a:r>
            <a:r>
              <a:rPr lang="en-US" dirty="0" err="1">
                <a:latin typeface="Courier New" panose="02070309020205020404" pitchFamily="49" charset="0"/>
                <a:cs typeface="Courier New" panose="02070309020205020404" pitchFamily="49" charset="0"/>
              </a:rPr>
              <a:t>input_value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EmitIntermediate</a:t>
            </a:r>
            <a:r>
              <a:rPr lang="en-US" dirty="0">
                <a:latin typeface="Courier New" panose="02070309020205020404" pitchFamily="49" charset="0"/>
                <a:cs typeface="Courier New" panose="02070309020205020404" pitchFamily="49" charset="0"/>
              </a:rPr>
              <a:t>(w, "1");</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reduce</a:t>
            </a:r>
            <a:r>
              <a:rPr lang="en-US" dirty="0">
                <a:latin typeface="Courier New" panose="02070309020205020404" pitchFamily="49" charset="0"/>
                <a:cs typeface="Courier New" panose="02070309020205020404" pitchFamily="49" charset="0"/>
              </a:rPr>
              <a:t>(String </a:t>
            </a:r>
            <a:r>
              <a:rPr lang="en-US" dirty="0" err="1">
                <a:latin typeface="Courier New" panose="02070309020205020404" pitchFamily="49" charset="0"/>
                <a:cs typeface="Courier New" panose="02070309020205020404" pitchFamily="49" charset="0"/>
              </a:rPr>
              <a:t>output_key</a:t>
            </a:r>
            <a:r>
              <a:rPr lang="en-US" dirty="0">
                <a:latin typeface="Courier New" panose="02070309020205020404" pitchFamily="49" charset="0"/>
                <a:cs typeface="Courier New" panose="02070309020205020404" pitchFamily="49" charset="0"/>
              </a:rPr>
              <a:t>, List </a:t>
            </a:r>
            <a:r>
              <a:rPr lang="en-US" dirty="0" err="1">
                <a:latin typeface="Courier New" panose="02070309020205020404" pitchFamily="49" charset="0"/>
                <a:cs typeface="Courier New" panose="02070309020205020404" pitchFamily="49" charset="0"/>
              </a:rPr>
              <a:t>intermediate_values</a:t>
            </a:r>
            <a:r>
              <a:rPr lang="en-US" dirty="0">
                <a:latin typeface="Courier New" panose="02070309020205020404" pitchFamily="49" charset="0"/>
                <a:cs typeface="Courier New" panose="02070309020205020404" pitchFamily="49" charset="0"/>
              </a:rPr>
              <a:t>):</a:t>
            </a:r>
          </a:p>
          <a:p>
            <a:pPr marL="0" indent="0">
              <a:buNone/>
            </a:pPr>
            <a:r>
              <a:rPr lang="en-US" dirty="0">
                <a:solidFill>
                  <a:schemeClr val="accent2"/>
                </a:solidFill>
                <a:latin typeface="Courier New" panose="02070309020205020404" pitchFamily="49" charset="0"/>
                <a:cs typeface="Courier New" panose="02070309020205020404" pitchFamily="49" charset="0"/>
              </a:rPr>
              <a:t>    // </a:t>
            </a:r>
            <a:r>
              <a:rPr lang="en-US" dirty="0" err="1">
                <a:solidFill>
                  <a:schemeClr val="accent2"/>
                </a:solidFill>
                <a:latin typeface="Courier New" panose="02070309020205020404" pitchFamily="49" charset="0"/>
                <a:cs typeface="Courier New" panose="02070309020205020404" pitchFamily="49" charset="0"/>
              </a:rPr>
              <a:t>output_key</a:t>
            </a:r>
            <a:r>
              <a:rPr lang="en-US" dirty="0">
                <a:solidFill>
                  <a:schemeClr val="accent2"/>
                </a:solidFill>
                <a:latin typeface="Courier New" panose="02070309020205020404" pitchFamily="49" charset="0"/>
                <a:cs typeface="Courier New" panose="02070309020205020404" pitchFamily="49" charset="0"/>
              </a:rPr>
              <a:t>: a word</a:t>
            </a:r>
          </a:p>
          <a:p>
            <a:pPr marL="0" indent="0">
              <a:buNone/>
            </a:pPr>
            <a:r>
              <a:rPr lang="en-US" dirty="0">
                <a:solidFill>
                  <a:schemeClr val="accent2"/>
                </a:solidFill>
                <a:latin typeface="Courier New" panose="02070309020205020404" pitchFamily="49" charset="0"/>
                <a:cs typeface="Courier New" panose="02070309020205020404" pitchFamily="49" charset="0"/>
              </a:rPr>
              <a:t>    // </a:t>
            </a:r>
            <a:r>
              <a:rPr lang="en-US" dirty="0" err="1">
                <a:solidFill>
                  <a:schemeClr val="accent2"/>
                </a:solidFill>
                <a:latin typeface="Courier New" panose="02070309020205020404" pitchFamily="49" charset="0"/>
                <a:cs typeface="Courier New" panose="02070309020205020404" pitchFamily="49" charset="0"/>
              </a:rPr>
              <a:t>output_values</a:t>
            </a:r>
            <a:r>
              <a:rPr lang="en-US" dirty="0">
                <a:solidFill>
                  <a:schemeClr val="accent2"/>
                </a:solidFill>
                <a:latin typeface="Courier New" panose="02070309020205020404" pitchFamily="49" charset="0"/>
                <a:cs typeface="Courier New" panose="02070309020205020404" pitchFamily="49" charset="0"/>
              </a:rPr>
              <a:t>: a list of counts</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result = 0;</a:t>
            </a:r>
          </a:p>
          <a:p>
            <a:pPr marL="0" indent="0">
              <a:buNone/>
            </a:pPr>
            <a:r>
              <a:rPr lang="en-US" dirty="0">
                <a:latin typeface="Courier New" panose="02070309020205020404" pitchFamily="49" charset="0"/>
                <a:cs typeface="Courier New" panose="02070309020205020404" pitchFamily="49" charset="0"/>
              </a:rPr>
              <a:t>    for each v in </a:t>
            </a:r>
            <a:r>
              <a:rPr lang="en-US" dirty="0" err="1">
                <a:latin typeface="Courier New" panose="02070309020205020404" pitchFamily="49" charset="0"/>
                <a:cs typeface="Courier New" panose="02070309020205020404" pitchFamily="49" charset="0"/>
              </a:rPr>
              <a:t>intermediate_values</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result += v;</a:t>
            </a:r>
          </a:p>
          <a:p>
            <a:pPr marL="0" indent="0">
              <a:buNone/>
            </a:pPr>
            <a:r>
              <a:rPr lang="en-US" dirty="0">
                <a:latin typeface="Courier New" panose="02070309020205020404" pitchFamily="49" charset="0"/>
                <a:cs typeface="Courier New" panose="02070309020205020404" pitchFamily="49" charset="0"/>
              </a:rPr>
              <a:t>    Emit(result);</a:t>
            </a:r>
          </a:p>
        </p:txBody>
      </p:sp>
    </p:spTree>
    <p:extLst>
      <p:ext uri="{BB962C8B-B14F-4D97-AF65-F5344CB8AC3E}">
        <p14:creationId xmlns:p14="http://schemas.microsoft.com/office/powerpoint/2010/main" val="874269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525B-5F09-6640-890B-F5F1523D470C}"/>
              </a:ext>
            </a:extLst>
          </p:cNvPr>
          <p:cNvSpPr>
            <a:spLocks noGrp="1"/>
          </p:cNvSpPr>
          <p:nvPr>
            <p:ph type="title"/>
          </p:nvPr>
        </p:nvSpPr>
        <p:spPr/>
        <p:txBody>
          <a:bodyPr/>
          <a:lstStyle/>
          <a:p>
            <a:r>
              <a:rPr lang="en-US" dirty="0"/>
              <a:t>Counting words example</a:t>
            </a:r>
          </a:p>
        </p:txBody>
      </p:sp>
      <p:pic>
        <p:nvPicPr>
          <p:cNvPr id="4" name="Content Placeholder 3">
            <a:extLst>
              <a:ext uri="{FF2B5EF4-FFF2-40B4-BE49-F238E27FC236}">
                <a16:creationId xmlns:a16="http://schemas.microsoft.com/office/drawing/2014/main" id="{191997AE-E058-E54D-A932-90203CF152B7}"/>
              </a:ext>
            </a:extLst>
          </p:cNvPr>
          <p:cNvPicPr>
            <a:picLocks noGrp="1" noChangeAspect="1"/>
          </p:cNvPicPr>
          <p:nvPr>
            <p:ph idx="1"/>
          </p:nvPr>
        </p:nvPicPr>
        <p:blipFill rotWithShape="1">
          <a:blip r:embed="rId2"/>
          <a:srcRect t="5070"/>
          <a:stretch/>
        </p:blipFill>
        <p:spPr>
          <a:xfrm>
            <a:off x="2057400" y="929497"/>
            <a:ext cx="7349490" cy="4999005"/>
          </a:xfrm>
          <a:prstGeom prst="rect">
            <a:avLst/>
          </a:prstGeom>
        </p:spPr>
      </p:pic>
      <p:sp>
        <p:nvSpPr>
          <p:cNvPr id="6" name="TextBox 5">
            <a:extLst>
              <a:ext uri="{FF2B5EF4-FFF2-40B4-BE49-F238E27FC236}">
                <a16:creationId xmlns:a16="http://schemas.microsoft.com/office/drawing/2014/main" id="{CF13EC68-75D3-CB48-B956-EA3489046F3F}"/>
              </a:ext>
            </a:extLst>
          </p:cNvPr>
          <p:cNvSpPr txBox="1"/>
          <p:nvPr/>
        </p:nvSpPr>
        <p:spPr>
          <a:xfrm>
            <a:off x="2057400" y="6229350"/>
            <a:ext cx="7555230" cy="369332"/>
          </a:xfrm>
          <a:prstGeom prst="rect">
            <a:avLst/>
          </a:prstGeom>
          <a:noFill/>
        </p:spPr>
        <p:txBody>
          <a:bodyPr wrap="square" rtlCol="0">
            <a:spAutoFit/>
          </a:bodyPr>
          <a:lstStyle/>
          <a:p>
            <a:pPr algn="ctr"/>
            <a:r>
              <a:rPr lang="en-US" dirty="0"/>
              <a:t>Splitting and shuffling steps are done automatically by the Hadoop runtime system</a:t>
            </a:r>
          </a:p>
        </p:txBody>
      </p:sp>
      <p:sp>
        <p:nvSpPr>
          <p:cNvPr id="7" name="Rectangle 6">
            <a:extLst>
              <a:ext uri="{FF2B5EF4-FFF2-40B4-BE49-F238E27FC236}">
                <a16:creationId xmlns:a16="http://schemas.microsoft.com/office/drawing/2014/main" id="{26A6F337-646D-CA46-BFA4-9E06927EFE0F}"/>
              </a:ext>
            </a:extLst>
          </p:cNvPr>
          <p:cNvSpPr/>
          <p:nvPr/>
        </p:nvSpPr>
        <p:spPr>
          <a:xfrm>
            <a:off x="2057400" y="5600700"/>
            <a:ext cx="1223010" cy="327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B743593-ADA2-F040-BF88-29FE8A405FD1}"/>
              </a:ext>
            </a:extLst>
          </p:cNvPr>
          <p:cNvCxnSpPr>
            <a:cxnSpLocks/>
          </p:cNvCxnSpPr>
          <p:nvPr/>
        </p:nvCxnSpPr>
        <p:spPr>
          <a:xfrm flipV="1">
            <a:off x="4206240" y="4892041"/>
            <a:ext cx="0" cy="1337309"/>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F2328B5-44DE-F04F-9341-E253D1CA3C54}"/>
              </a:ext>
            </a:extLst>
          </p:cNvPr>
          <p:cNvCxnSpPr>
            <a:cxnSpLocks/>
          </p:cNvCxnSpPr>
          <p:nvPr/>
        </p:nvCxnSpPr>
        <p:spPr>
          <a:xfrm flipV="1">
            <a:off x="6850380" y="5890331"/>
            <a:ext cx="0" cy="339019"/>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599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13B87-7500-8848-BF74-A1F694A599FA}"/>
              </a:ext>
            </a:extLst>
          </p:cNvPr>
          <p:cNvSpPr>
            <a:spLocks noGrp="1"/>
          </p:cNvSpPr>
          <p:nvPr>
            <p:ph type="title"/>
          </p:nvPr>
        </p:nvSpPr>
        <p:spPr/>
        <p:txBody>
          <a:bodyPr/>
          <a:lstStyle/>
          <a:p>
            <a:r>
              <a:rPr lang="en-US" dirty="0"/>
              <a:t>Beware of the </a:t>
            </a:r>
            <a:r>
              <a:rPr lang="en-US" i="1" dirty="0"/>
              <a:t>Hype</a:t>
            </a:r>
            <a:r>
              <a:rPr lang="en-US" dirty="0"/>
              <a:t>!</a:t>
            </a:r>
          </a:p>
        </p:txBody>
      </p:sp>
      <p:sp>
        <p:nvSpPr>
          <p:cNvPr id="6" name="Content Placeholder 5">
            <a:extLst>
              <a:ext uri="{FF2B5EF4-FFF2-40B4-BE49-F238E27FC236}">
                <a16:creationId xmlns:a16="http://schemas.microsoft.com/office/drawing/2014/main" id="{11A69928-E4DC-E246-AD23-6E620381BAB7}"/>
              </a:ext>
            </a:extLst>
          </p:cNvPr>
          <p:cNvSpPr>
            <a:spLocks noGrp="1"/>
          </p:cNvSpPr>
          <p:nvPr>
            <p:ph idx="1"/>
          </p:nvPr>
        </p:nvSpPr>
        <p:spPr/>
        <p:txBody>
          <a:bodyPr/>
          <a:lstStyle/>
          <a:p>
            <a:r>
              <a:rPr lang="en-US" dirty="0"/>
              <a:t>Hadoop is designed for huge scale, but it’s inherently slower than traditional approaches: </a:t>
            </a:r>
            <a:r>
              <a:rPr lang="en-US" dirty="0">
                <a:hlinkClick r:id="rId2"/>
              </a:rPr>
              <a:t>https://dl.acm.org/citation.cfm?id=1559865</a:t>
            </a:r>
            <a:endParaRPr lang="en-US" dirty="0"/>
          </a:p>
          <a:p>
            <a:r>
              <a:rPr lang="en-US" dirty="0"/>
              <a:t>It lacks indexes, has a lot of performance overhead.</a:t>
            </a:r>
          </a:p>
          <a:p>
            <a:r>
              <a:rPr lang="en-US" dirty="0"/>
              <a:t>Requires a special environment (a Hadoop cluster).</a:t>
            </a:r>
          </a:p>
          <a:p>
            <a:r>
              <a:rPr lang="en-US" dirty="0"/>
              <a:t>Don’t use Hadoop/MapReduce or NoSQL unless you really need to!</a:t>
            </a:r>
          </a:p>
          <a:p>
            <a:endParaRPr lang="en-US" dirty="0"/>
          </a:p>
          <a:p>
            <a:r>
              <a:rPr lang="en-US" dirty="0"/>
              <a:t>Probably 75% of Hadoop/NoSQL usage would be better served with a different tool (usually a SQL database).</a:t>
            </a:r>
          </a:p>
        </p:txBody>
      </p:sp>
    </p:spTree>
    <p:extLst>
      <p:ext uri="{BB962C8B-B14F-4D97-AF65-F5344CB8AC3E}">
        <p14:creationId xmlns:p14="http://schemas.microsoft.com/office/powerpoint/2010/main" val="1645904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Recap: </a:t>
            </a:r>
            <a:r>
              <a:rPr lang="en-US" dirty="0">
                <a:ea typeface="Andale Mono" charset="0"/>
                <a:cs typeface="Andale Mono" charset="0"/>
              </a:rPr>
              <a:t>NoSQL DBs and Hadoop</a:t>
            </a:r>
            <a:endParaRPr lang="en-US" dirty="0"/>
          </a:p>
        </p:txBody>
      </p:sp>
      <p:sp>
        <p:nvSpPr>
          <p:cNvPr id="5" name="Content Placeholder 4"/>
          <p:cNvSpPr>
            <a:spLocks noGrp="1"/>
          </p:cNvSpPr>
          <p:nvPr>
            <p:ph idx="1"/>
          </p:nvPr>
        </p:nvSpPr>
        <p:spPr>
          <a:xfrm>
            <a:off x="263471" y="1146875"/>
            <a:ext cx="11639227" cy="5594888"/>
          </a:xfrm>
        </p:spPr>
        <p:txBody>
          <a:bodyPr>
            <a:normAutofit/>
          </a:bodyPr>
          <a:lstStyle/>
          <a:p>
            <a:r>
              <a:rPr lang="en-US" b="1" dirty="0">
                <a:solidFill>
                  <a:schemeClr val="accent6"/>
                </a:solidFill>
                <a:ea typeface="Andale Mono" charset="0"/>
                <a:cs typeface="Andale Mono" charset="0"/>
              </a:rPr>
              <a:t>Hash functions </a:t>
            </a:r>
            <a:r>
              <a:rPr lang="en-US" dirty="0">
                <a:ea typeface="Andale Mono" charset="0"/>
                <a:cs typeface="Andale Mono" charset="0"/>
              </a:rPr>
              <a:t>map deterministically to pseudo-random values.</a:t>
            </a:r>
          </a:p>
          <a:p>
            <a:r>
              <a:rPr lang="en-US" dirty="0">
                <a:ea typeface="Andale Mono" charset="0"/>
                <a:cs typeface="Andale Mono" charset="0"/>
              </a:rPr>
              <a:t>A hash table is a data structure to store (</a:t>
            </a:r>
            <a:r>
              <a:rPr lang="en-US" i="1" dirty="0">
                <a:ea typeface="Andale Mono" charset="0"/>
                <a:cs typeface="Andale Mono" charset="0"/>
              </a:rPr>
              <a:t>key, value</a:t>
            </a:r>
            <a:r>
              <a:rPr lang="en-US" dirty="0">
                <a:ea typeface="Andale Mono" charset="0"/>
                <a:cs typeface="Andale Mono" charset="0"/>
              </a:rPr>
              <a:t>) pairs:</a:t>
            </a:r>
          </a:p>
          <a:p>
            <a:pPr lvl="1"/>
            <a:r>
              <a:rPr lang="en-US" dirty="0">
                <a:ea typeface="Andale Mono" charset="0"/>
                <a:cs typeface="Andale Mono" charset="0"/>
              </a:rPr>
              <a:t>Hashing the key determines the data’s storage address.</a:t>
            </a:r>
          </a:p>
          <a:p>
            <a:pPr lvl="1"/>
            <a:r>
              <a:rPr lang="en-US" dirty="0">
                <a:ea typeface="Andale Mono" charset="0"/>
                <a:cs typeface="Andale Mono" charset="0"/>
              </a:rPr>
              <a:t>So, hashing is an alternative to binary search trees for indexing data.</a:t>
            </a:r>
          </a:p>
          <a:p>
            <a:r>
              <a:rPr lang="en-US" b="1" dirty="0">
                <a:solidFill>
                  <a:schemeClr val="accent6"/>
                </a:solidFill>
                <a:ea typeface="Andale Mono" charset="0"/>
                <a:cs typeface="Andale Mono" charset="0"/>
              </a:rPr>
              <a:t>Big</a:t>
            </a:r>
            <a:r>
              <a:rPr lang="en-US" dirty="0">
                <a:solidFill>
                  <a:srgbClr val="FFFFFF"/>
                </a:solidFill>
                <a:ea typeface="Andale Mono" charset="0"/>
                <a:cs typeface="Andale Mono" charset="0"/>
              </a:rPr>
              <a:t> </a:t>
            </a:r>
            <a:r>
              <a:rPr lang="en-US" b="1" dirty="0">
                <a:solidFill>
                  <a:schemeClr val="accent6"/>
                </a:solidFill>
                <a:ea typeface="Andale Mono" charset="0"/>
                <a:cs typeface="Andale Mono" charset="0"/>
              </a:rPr>
              <a:t>Data</a:t>
            </a:r>
            <a:r>
              <a:rPr lang="en-US" dirty="0">
                <a:solidFill>
                  <a:srgbClr val="FFFFFF"/>
                </a:solidFill>
                <a:ea typeface="Andale Mono" charset="0"/>
                <a:cs typeface="Andale Mono" charset="0"/>
              </a:rPr>
              <a:t> </a:t>
            </a:r>
            <a:r>
              <a:rPr lang="en-US" dirty="0">
                <a:ea typeface="Andale Mono" charset="0"/>
                <a:cs typeface="Andale Mono" charset="0"/>
              </a:rPr>
              <a:t>requires databases (</a:t>
            </a:r>
            <a:r>
              <a:rPr lang="en-US" i="1" dirty="0">
                <a:ea typeface="Andale Mono" charset="0"/>
                <a:cs typeface="Andale Mono" charset="0"/>
              </a:rPr>
              <a:t>or filesystems</a:t>
            </a:r>
            <a:r>
              <a:rPr lang="en-US" dirty="0">
                <a:ea typeface="Andale Mono" charset="0"/>
                <a:cs typeface="Andale Mono" charset="0"/>
              </a:rPr>
              <a:t>) distributed over many computers</a:t>
            </a:r>
          </a:p>
          <a:p>
            <a:pPr lvl="1"/>
            <a:r>
              <a:rPr lang="en-US" dirty="0">
                <a:ea typeface="Andale Mono" charset="0"/>
                <a:cs typeface="Andale Mono" charset="0"/>
              </a:rPr>
              <a:t>NoSQL databases are distributed hash tables.  Lack the full power of SQL.</a:t>
            </a:r>
          </a:p>
          <a:p>
            <a:r>
              <a:rPr lang="en-US" b="1" dirty="0">
                <a:solidFill>
                  <a:schemeClr val="accent6"/>
                </a:solidFill>
                <a:ea typeface="Andale Mono" charset="0"/>
                <a:cs typeface="Andale Mono" charset="0"/>
              </a:rPr>
              <a:t>Hadoop</a:t>
            </a:r>
            <a:r>
              <a:rPr lang="en-US" dirty="0">
                <a:ea typeface="Andale Mono" charset="0"/>
                <a:cs typeface="Andale Mono" charset="0"/>
              </a:rPr>
              <a:t> is a distributed computing platform, using MapReduce:</a:t>
            </a:r>
          </a:p>
          <a:p>
            <a:pPr lvl="1"/>
            <a:r>
              <a:rPr lang="en-US" b="1" dirty="0">
                <a:ea typeface="Andale Mono" charset="0"/>
                <a:cs typeface="Andale Mono" charset="0"/>
              </a:rPr>
              <a:t>Map</a:t>
            </a:r>
            <a:r>
              <a:rPr lang="en-US" dirty="0">
                <a:ea typeface="Andale Mono" charset="0"/>
                <a:cs typeface="Andale Mono" charset="0"/>
              </a:rPr>
              <a:t> function takes input and produces a bunch of intermediate results.</a:t>
            </a:r>
          </a:p>
          <a:p>
            <a:pPr lvl="1"/>
            <a:r>
              <a:rPr lang="en-US" b="1" dirty="0">
                <a:ea typeface="Andale Mono" charset="0"/>
                <a:cs typeface="Andale Mono" charset="0"/>
              </a:rPr>
              <a:t>Reduce</a:t>
            </a:r>
            <a:r>
              <a:rPr lang="en-US" dirty="0">
                <a:ea typeface="Andale Mono" charset="0"/>
                <a:cs typeface="Andale Mono" charset="0"/>
              </a:rPr>
              <a:t> function takes intermediate results and produces an output.</a:t>
            </a:r>
          </a:p>
          <a:p>
            <a:r>
              <a:rPr lang="en-US" dirty="0">
                <a:ea typeface="Andale Mono" charset="0"/>
                <a:cs typeface="Andale Mono" charset="0"/>
              </a:rPr>
              <a:t>Stop and think before using “big data” tools (SQL is pretty scalable!)</a:t>
            </a:r>
          </a:p>
        </p:txBody>
      </p:sp>
    </p:spTree>
    <p:extLst>
      <p:ext uri="{BB962C8B-B14F-4D97-AF65-F5344CB8AC3E}">
        <p14:creationId xmlns:p14="http://schemas.microsoft.com/office/powerpoint/2010/main" val="341827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Distributing a database</a:t>
            </a:r>
          </a:p>
        </p:txBody>
      </p:sp>
      <p:sp>
        <p:nvSpPr>
          <p:cNvPr id="3" name="Content Placeholder 2"/>
          <p:cNvSpPr>
            <a:spLocks noGrp="1"/>
          </p:cNvSpPr>
          <p:nvPr>
            <p:ph idx="1"/>
          </p:nvPr>
        </p:nvSpPr>
        <p:spPr/>
        <p:txBody>
          <a:bodyPr/>
          <a:lstStyle/>
          <a:p>
            <a:r>
              <a:rPr lang="en-US" dirty="0"/>
              <a:t>Create a “cluster” of computers connected to each other.</a:t>
            </a:r>
          </a:p>
          <a:p>
            <a:r>
              <a:rPr lang="en-US" dirty="0"/>
              <a:t>Each “node” in the cluster stores a fraction of the data set.</a:t>
            </a:r>
          </a:p>
          <a:p>
            <a:endParaRPr lang="en-US" dirty="0"/>
          </a:p>
          <a:p>
            <a:endParaRPr lang="en-US" dirty="0"/>
          </a:p>
          <a:p>
            <a:endParaRPr lang="en-US" dirty="0"/>
          </a:p>
          <a:p>
            <a:endParaRPr lang="en-US" dirty="0"/>
          </a:p>
          <a:p>
            <a:r>
              <a:rPr lang="en-US" dirty="0"/>
              <a:t>Distributed database examples:</a:t>
            </a:r>
          </a:p>
          <a:p>
            <a:pPr lvl="1"/>
            <a:r>
              <a:rPr lang="en-US" dirty="0"/>
              <a:t>MongoDB, Cassandra, Amazon DynamoDB, …</a:t>
            </a:r>
          </a:p>
          <a:p>
            <a:r>
              <a:rPr lang="en-US" dirty="0"/>
              <a:t>Distributed filesystems also  use the same basic idea:</a:t>
            </a:r>
          </a:p>
          <a:p>
            <a:pPr lvl="1"/>
            <a:r>
              <a:rPr lang="en-US" dirty="0"/>
              <a:t>Hadoop HDFS, Google File System (Colossus, </a:t>
            </a:r>
            <a:r>
              <a:rPr lang="en-US" dirty="0" err="1"/>
              <a:t>BigTable</a:t>
            </a:r>
            <a:r>
              <a:rPr lang="en-US" dirty="0"/>
              <a:t>), Amazon S3,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467" y="3327400"/>
            <a:ext cx="776536" cy="9547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67" y="3327400"/>
            <a:ext cx="776536" cy="9547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667" y="3327400"/>
            <a:ext cx="776536" cy="95475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767" y="3327400"/>
            <a:ext cx="776536" cy="95475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867" y="3327400"/>
            <a:ext cx="776536" cy="954757"/>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967" y="3327400"/>
            <a:ext cx="776536" cy="954757"/>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67" y="3327400"/>
            <a:ext cx="776536" cy="95475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367" y="3290214"/>
            <a:ext cx="776536" cy="95475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3741" y="2384129"/>
            <a:ext cx="1503123" cy="470979"/>
          </a:xfrm>
          <a:prstGeom prst="rect">
            <a:avLst/>
          </a:prstGeom>
        </p:spPr>
      </p:pic>
      <p:cxnSp>
        <p:nvCxnSpPr>
          <p:cNvPr id="19" name="Straight Connector 18"/>
          <p:cNvCxnSpPr/>
          <p:nvPr/>
        </p:nvCxnSpPr>
        <p:spPr>
          <a:xfrm>
            <a:off x="2112335" y="3011412"/>
            <a:ext cx="7734300" cy="130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815302" y="2642196"/>
            <a:ext cx="1" cy="379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5" idx="0"/>
          </p:cNvCxnSpPr>
          <p:nvPr/>
        </p:nvCxnSpPr>
        <p:spPr>
          <a:xfrm flipV="1">
            <a:off x="2112335" y="3007175"/>
            <a:ext cx="0" cy="320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217235" y="3008402"/>
            <a:ext cx="0" cy="320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322135" y="3017927"/>
            <a:ext cx="0" cy="320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427035" y="3017927"/>
            <a:ext cx="0" cy="320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531935" y="3014752"/>
            <a:ext cx="0" cy="320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636835" y="3017927"/>
            <a:ext cx="0" cy="320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8741735" y="3017927"/>
            <a:ext cx="0" cy="320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6" idx="0"/>
          </p:cNvCxnSpPr>
          <p:nvPr/>
        </p:nvCxnSpPr>
        <p:spPr>
          <a:xfrm flipV="1">
            <a:off x="9846635" y="3036977"/>
            <a:ext cx="0" cy="2532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09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distributed DBs</a:t>
            </a:r>
          </a:p>
        </p:txBody>
      </p:sp>
      <p:sp>
        <p:nvSpPr>
          <p:cNvPr id="3" name="Content Placeholder 2"/>
          <p:cNvSpPr>
            <a:spLocks noGrp="1"/>
          </p:cNvSpPr>
          <p:nvPr>
            <p:ph idx="1"/>
          </p:nvPr>
        </p:nvSpPr>
        <p:spPr/>
        <p:txBody>
          <a:bodyPr>
            <a:normAutofit/>
          </a:bodyPr>
          <a:lstStyle/>
          <a:p>
            <a:r>
              <a:rPr lang="en-US" dirty="0"/>
              <a:t>Balancing storage and processing loads</a:t>
            </a:r>
          </a:p>
          <a:p>
            <a:r>
              <a:rPr lang="en-US" dirty="0"/>
              <a:t>Finding data (on which node is it?)</a:t>
            </a:r>
          </a:p>
          <a:p>
            <a:pPr lvl="1"/>
            <a:r>
              <a:rPr lang="en-US" dirty="0"/>
              <a:t>Must be careful to involve only a few nodes in each query.</a:t>
            </a:r>
          </a:p>
          <a:p>
            <a:pPr lvl="1"/>
            <a:r>
              <a:rPr lang="en-US" dirty="0"/>
              <a:t>If all nodes are involved in every query, then we gained nothing by adding more machines!  (Every node would be effectively handling the full load.)</a:t>
            </a:r>
          </a:p>
          <a:p>
            <a:r>
              <a:rPr lang="en-US" dirty="0"/>
              <a:t>Analyses that combine data or process all of the data must be scalable</a:t>
            </a:r>
          </a:p>
          <a:p>
            <a:pPr lvl="1"/>
            <a:r>
              <a:rPr lang="en-US" dirty="0"/>
              <a:t>No one node can work on all the data</a:t>
            </a:r>
          </a:p>
          <a:p>
            <a:r>
              <a:rPr lang="en-US" dirty="0"/>
              <a:t>Fault tolerance</a:t>
            </a:r>
          </a:p>
          <a:p>
            <a:pPr lvl="1"/>
            <a:r>
              <a:rPr lang="en-US" dirty="0"/>
              <a:t>If we have dozens or hundreds of nodes, some are bound to fail</a:t>
            </a:r>
          </a:p>
          <a:p>
            <a:r>
              <a:rPr lang="en-US" dirty="0"/>
              <a:t>Consistency</a:t>
            </a:r>
          </a:p>
          <a:p>
            <a:pPr lvl="1"/>
            <a:r>
              <a:rPr lang="en-US" dirty="0"/>
              <a:t>The different nodes cannot provide contradictory information</a:t>
            </a:r>
          </a:p>
          <a:p>
            <a:endParaRPr lang="en-US" dirty="0"/>
          </a:p>
          <a:p>
            <a:endParaRPr lang="en-US" dirty="0"/>
          </a:p>
        </p:txBody>
      </p:sp>
    </p:spTree>
    <p:extLst>
      <p:ext uri="{BB962C8B-B14F-4D97-AF65-F5344CB8AC3E}">
        <p14:creationId xmlns:p14="http://schemas.microsoft.com/office/powerpoint/2010/main" val="162256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Hashing</a:t>
            </a:r>
            <a:r>
              <a:rPr lang="en-US" dirty="0">
                <a:solidFill>
                  <a:srgbClr val="FFFFFF"/>
                </a:solidFill>
              </a:rPr>
              <a:t> </a:t>
            </a:r>
            <a:r>
              <a:rPr lang="en-US" dirty="0"/>
              <a:t>is the basis of distributed DBs</a:t>
            </a:r>
          </a:p>
        </p:txBody>
      </p:sp>
      <p:sp>
        <p:nvSpPr>
          <p:cNvPr id="3" name="Content Placeholder 2"/>
          <p:cNvSpPr>
            <a:spLocks noGrp="1"/>
          </p:cNvSpPr>
          <p:nvPr>
            <p:ph idx="1"/>
          </p:nvPr>
        </p:nvSpPr>
        <p:spPr/>
        <p:txBody>
          <a:bodyPr>
            <a:normAutofit fontScale="92500" lnSpcReduction="20000"/>
          </a:bodyPr>
          <a:lstStyle/>
          <a:p>
            <a:r>
              <a:rPr lang="en-US" dirty="0"/>
              <a:t>A </a:t>
            </a:r>
            <a:r>
              <a:rPr lang="en-US" b="1" i="1" dirty="0">
                <a:solidFill>
                  <a:schemeClr val="accent6"/>
                </a:solidFill>
              </a:rPr>
              <a:t>hash</a:t>
            </a:r>
            <a:r>
              <a:rPr lang="en-US" dirty="0">
                <a:solidFill>
                  <a:srgbClr val="FFFFFF"/>
                </a:solidFill>
              </a:rPr>
              <a:t> </a:t>
            </a:r>
            <a:r>
              <a:rPr lang="en-US" dirty="0"/>
              <a:t>is an algorithm that takes a value and returns a pseudo-random value derived from it.</a:t>
            </a:r>
          </a:p>
          <a:p>
            <a:r>
              <a:rPr lang="en-US" dirty="0"/>
              <a:t>It’s a </a:t>
            </a:r>
            <a:r>
              <a:rPr lang="en-US" i="1" dirty="0"/>
              <a:t>constant</a:t>
            </a:r>
            <a:r>
              <a:rPr lang="en-US" dirty="0"/>
              <a:t> but </a:t>
            </a:r>
            <a:r>
              <a:rPr lang="en-US" i="1" dirty="0"/>
              <a:t>unpredictable</a:t>
            </a:r>
            <a:r>
              <a:rPr lang="en-US" dirty="0"/>
              <a:t> mapping</a:t>
            </a:r>
          </a:p>
          <a:p>
            <a:pPr lvl="1"/>
            <a:r>
              <a:rPr lang="en-US" dirty="0"/>
              <a:t>A long sequence of arithmetic operations</a:t>
            </a:r>
          </a:p>
          <a:p>
            <a:r>
              <a:rPr lang="en-US" dirty="0"/>
              <a:t>MD5 is a standard hash function:</a:t>
            </a:r>
          </a:p>
          <a:p>
            <a:pPr lvl="1"/>
            <a:r>
              <a:rPr lang="en-US" dirty="0">
                <a:latin typeface="Courier New" panose="02070309020205020404" pitchFamily="49" charset="0"/>
                <a:ea typeface="Andale Mono" charset="0"/>
                <a:cs typeface="Courier New" panose="02070309020205020404" pitchFamily="49" charset="0"/>
              </a:rPr>
              <a:t>“Steve”  </a:t>
            </a:r>
            <a:r>
              <a:rPr lang="en-US" dirty="0">
                <a:latin typeface="Courier New" panose="02070309020205020404" pitchFamily="49" charset="0"/>
                <a:ea typeface="Andale Mono" charset="0"/>
                <a:cs typeface="Courier New" panose="02070309020205020404" pitchFamily="49" charset="0"/>
                <a:sym typeface="Wingdings"/>
              </a:rPr>
              <a:t></a:t>
            </a:r>
            <a:r>
              <a:rPr lang="en-US" dirty="0">
                <a:latin typeface="Courier New" panose="02070309020205020404" pitchFamily="49" charset="0"/>
                <a:ea typeface="Andale Mono" charset="0"/>
                <a:cs typeface="Courier New" panose="02070309020205020404" pitchFamily="49" charset="0"/>
              </a:rPr>
              <a:t> </a:t>
            </a:r>
            <a:r>
              <a:rPr lang="hu-HU" dirty="0">
                <a:latin typeface="Courier New" panose="02070309020205020404" pitchFamily="49" charset="0"/>
                <a:ea typeface="Andale Mono" charset="0"/>
                <a:cs typeface="Courier New" panose="02070309020205020404" pitchFamily="49" charset="0"/>
              </a:rPr>
              <a:t>f6e997429bf8cb7b3b98b310a9f7ca30</a:t>
            </a:r>
          </a:p>
          <a:p>
            <a:pPr lvl="1"/>
            <a:r>
              <a:rPr lang="en-US" dirty="0">
                <a:latin typeface="Courier New" panose="02070309020205020404" pitchFamily="49" charset="0"/>
                <a:ea typeface="Andale Mono" charset="0"/>
                <a:cs typeface="Courier New" panose="02070309020205020404" pitchFamily="49" charset="0"/>
              </a:rPr>
              <a:t>“</a:t>
            </a:r>
            <a:r>
              <a:rPr lang="hu-HU" dirty="0" err="1">
                <a:latin typeface="Courier New" panose="02070309020205020404" pitchFamily="49" charset="0"/>
                <a:ea typeface="Andale Mono" charset="0"/>
                <a:cs typeface="Courier New" panose="02070309020205020404" pitchFamily="49" charset="0"/>
              </a:rPr>
              <a:t>steve</a:t>
            </a:r>
            <a:r>
              <a:rPr lang="hu-HU" dirty="0">
                <a:latin typeface="Courier New" panose="02070309020205020404" pitchFamily="49" charset="0"/>
                <a:ea typeface="Andale Mono" charset="0"/>
                <a:cs typeface="Courier New" panose="02070309020205020404" pitchFamily="49" charset="0"/>
              </a:rPr>
              <a:t>”  </a:t>
            </a:r>
            <a:r>
              <a:rPr lang="hu-HU" dirty="0">
                <a:latin typeface="Courier New" panose="02070309020205020404" pitchFamily="49" charset="0"/>
                <a:ea typeface="Andale Mono" charset="0"/>
                <a:cs typeface="Courier New" panose="02070309020205020404" pitchFamily="49" charset="0"/>
                <a:sym typeface="Wingdings"/>
              </a:rPr>
              <a:t> </a:t>
            </a:r>
            <a:r>
              <a:rPr lang="is-IS" dirty="0">
                <a:latin typeface="Courier New" panose="02070309020205020404" pitchFamily="49" charset="0"/>
                <a:ea typeface="Andale Mono" charset="0"/>
                <a:cs typeface="Courier New" panose="02070309020205020404" pitchFamily="49" charset="0"/>
              </a:rPr>
              <a:t>2666b87c682f5072f62bab0955d485ce</a:t>
            </a:r>
          </a:p>
          <a:p>
            <a:pPr lvl="1"/>
            <a:r>
              <a:rPr lang="en-US" dirty="0">
                <a:latin typeface="Courier New" panose="02070309020205020404" pitchFamily="49" charset="0"/>
                <a:ea typeface="Andale Mono" charset="0"/>
                <a:cs typeface="Courier New" panose="02070309020205020404" pitchFamily="49" charset="0"/>
              </a:rPr>
              <a:t>“Janice” </a:t>
            </a:r>
            <a:r>
              <a:rPr lang="en-US" dirty="0">
                <a:latin typeface="Courier New" panose="02070309020205020404" pitchFamily="49" charset="0"/>
                <a:ea typeface="Andale Mono" charset="0"/>
                <a:cs typeface="Courier New" panose="02070309020205020404" pitchFamily="49" charset="0"/>
                <a:sym typeface="Wingdings"/>
              </a:rPr>
              <a:t> </a:t>
            </a:r>
            <a:r>
              <a:rPr lang="tr-TR" dirty="0">
                <a:latin typeface="Courier New" panose="02070309020205020404" pitchFamily="49" charset="0"/>
                <a:ea typeface="Andale Mono" charset="0"/>
                <a:cs typeface="Courier New" panose="02070309020205020404" pitchFamily="49" charset="0"/>
              </a:rPr>
              <a:t>3837607db4754c036425cb1b2a7c8766</a:t>
            </a:r>
          </a:p>
          <a:p>
            <a:pPr lvl="1"/>
            <a:r>
              <a:rPr lang="en-US" dirty="0">
                <a:latin typeface="Courier New" panose="02070309020205020404" pitchFamily="49" charset="0"/>
                <a:ea typeface="Andale Mono" charset="0"/>
                <a:cs typeface="Courier New" panose="02070309020205020404" pitchFamily="49" charset="0"/>
              </a:rPr>
              <a:t>“1”      </a:t>
            </a:r>
            <a:r>
              <a:rPr lang="en-US" dirty="0">
                <a:latin typeface="Courier New" panose="02070309020205020404" pitchFamily="49" charset="0"/>
                <a:ea typeface="Andale Mono" charset="0"/>
                <a:cs typeface="Courier New" panose="02070309020205020404" pitchFamily="49" charset="0"/>
                <a:sym typeface="Wingdings"/>
              </a:rPr>
              <a:t> </a:t>
            </a:r>
            <a:r>
              <a:rPr lang="is-IS" dirty="0">
                <a:latin typeface="Courier New" panose="02070309020205020404" pitchFamily="49" charset="0"/>
                <a:ea typeface="Andale Mono" charset="0"/>
                <a:cs typeface="Courier New" panose="02070309020205020404" pitchFamily="49" charset="0"/>
              </a:rPr>
              <a:t>b026324c6904b2a9cb4b88d6d61c81d1</a:t>
            </a:r>
          </a:p>
          <a:p>
            <a:pPr lvl="1"/>
            <a:r>
              <a:rPr lang="en-US" dirty="0">
                <a:latin typeface="Courier New" panose="02070309020205020404" pitchFamily="49" charset="0"/>
                <a:ea typeface="Andale Mono" charset="0"/>
                <a:cs typeface="Courier New" panose="02070309020205020404" pitchFamily="49" charset="0"/>
              </a:rPr>
              <a:t>“Steve”  </a:t>
            </a:r>
            <a:r>
              <a:rPr lang="en-US" dirty="0">
                <a:latin typeface="Courier New" panose="02070309020205020404" pitchFamily="49" charset="0"/>
                <a:ea typeface="Andale Mono" charset="0"/>
                <a:cs typeface="Courier New" panose="02070309020205020404" pitchFamily="49" charset="0"/>
                <a:sym typeface="Wingdings"/>
              </a:rPr>
              <a:t></a:t>
            </a:r>
            <a:r>
              <a:rPr lang="en-US" dirty="0">
                <a:latin typeface="Courier New" panose="02070309020205020404" pitchFamily="49" charset="0"/>
                <a:ea typeface="Andale Mono" charset="0"/>
                <a:cs typeface="Courier New" panose="02070309020205020404" pitchFamily="49" charset="0"/>
              </a:rPr>
              <a:t> </a:t>
            </a:r>
            <a:r>
              <a:rPr lang="hu-HU" dirty="0">
                <a:latin typeface="Courier New" panose="02070309020205020404" pitchFamily="49" charset="0"/>
                <a:ea typeface="Andale Mono" charset="0"/>
                <a:cs typeface="Courier New" panose="02070309020205020404" pitchFamily="49" charset="0"/>
              </a:rPr>
              <a:t>f6e997429bf8cb7b3b98b310a9f7ca30</a:t>
            </a:r>
          </a:p>
          <a:p>
            <a:pPr lvl="1"/>
            <a:r>
              <a:rPr lang="en-US" dirty="0" err="1">
                <a:latin typeface="Courier New" panose="02070309020205020404" pitchFamily="49" charset="0"/>
                <a:ea typeface="Andale Mono" charset="0"/>
                <a:cs typeface="Courier New" panose="02070309020205020404" pitchFamily="49" charset="0"/>
              </a:rPr>
              <a:t>tale_of_two_cities.txt</a:t>
            </a:r>
            <a:r>
              <a:rPr lang="en-US" dirty="0">
                <a:latin typeface="Courier New" panose="02070309020205020404" pitchFamily="49" charset="0"/>
                <a:ea typeface="Andale Mono" charset="0"/>
                <a:cs typeface="Courier New" panose="02070309020205020404" pitchFamily="49" charset="0"/>
              </a:rPr>
              <a:t> </a:t>
            </a:r>
            <a:r>
              <a:rPr lang="en-US" i="1" dirty="0">
                <a:ea typeface="Andale Mono" charset="0"/>
                <a:cs typeface="Andale Mono" charset="0"/>
              </a:rPr>
              <a:t>(</a:t>
            </a:r>
            <a:r>
              <a:rPr lang="fi-FI" i="1" dirty="0"/>
              <a:t>806,878 </a:t>
            </a:r>
            <a:r>
              <a:rPr lang="is-IS" i="1" dirty="0"/>
              <a:t>characters)</a:t>
            </a:r>
            <a:br>
              <a:rPr lang="en-US" dirty="0">
                <a:latin typeface="Andale Mono" charset="0"/>
                <a:ea typeface="Andale Mono" charset="0"/>
                <a:cs typeface="Andale Mono" charset="0"/>
              </a:rPr>
            </a:br>
            <a:r>
              <a:rPr lang="en-US" dirty="0">
                <a:latin typeface="Andale Mono" charset="0"/>
                <a:ea typeface="Andale Mono" charset="0"/>
                <a:cs typeface="Andale Mono" charset="0"/>
              </a:rPr>
              <a:t>         </a:t>
            </a:r>
            <a:r>
              <a:rPr lang="en-US" dirty="0">
                <a:latin typeface="Andale Mono" charset="0"/>
                <a:ea typeface="Andale Mono" charset="0"/>
                <a:cs typeface="Andale Mono" charset="0"/>
                <a:sym typeface="Wingdings"/>
              </a:rPr>
              <a:t> </a:t>
            </a:r>
            <a:r>
              <a:rPr lang="is-IS" dirty="0">
                <a:latin typeface="Courier New" panose="02070309020205020404" pitchFamily="49" charset="0"/>
                <a:ea typeface="Andale Mono" charset="0"/>
                <a:cs typeface="Courier New" panose="02070309020205020404" pitchFamily="49" charset="0"/>
              </a:rPr>
              <a:t>3ab56b74562a714a5638f94446581977</a:t>
            </a:r>
            <a:endParaRPr lang="hu-HU" dirty="0">
              <a:latin typeface="Courier New" panose="02070309020205020404" pitchFamily="49" charset="0"/>
              <a:ea typeface="Andale Mono" charset="0"/>
              <a:cs typeface="Courier New" panose="02070309020205020404" pitchFamily="49" charset="0"/>
            </a:endParaRPr>
          </a:p>
          <a:p>
            <a:r>
              <a:rPr lang="en-US" dirty="0">
                <a:solidFill>
                  <a:schemeClr val="accent6"/>
                </a:solidFill>
              </a:rPr>
              <a:t>The same input always gives the same output</a:t>
            </a:r>
          </a:p>
          <a:p>
            <a:r>
              <a:rPr lang="en-US" dirty="0"/>
              <a:t>Length of the input can vary, but output has fixed length</a:t>
            </a:r>
            <a:endParaRPr lang="is-IS" dirty="0"/>
          </a:p>
        </p:txBody>
      </p:sp>
    </p:spTree>
    <p:extLst>
      <p:ext uri="{BB962C8B-B14F-4D97-AF65-F5344CB8AC3E}">
        <p14:creationId xmlns:p14="http://schemas.microsoft.com/office/powerpoint/2010/main" val="283755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can define all kinds of hash functions</a:t>
            </a:r>
          </a:p>
        </p:txBody>
      </p:sp>
      <p:sp>
        <p:nvSpPr>
          <p:cNvPr id="3" name="Content Placeholder 2"/>
          <p:cNvSpPr>
            <a:spLocks noGrp="1"/>
          </p:cNvSpPr>
          <p:nvPr>
            <p:ph idx="1"/>
          </p:nvPr>
        </p:nvSpPr>
        <p:spPr/>
        <p:txBody>
          <a:bodyPr>
            <a:normAutofit/>
          </a:bodyPr>
          <a:lstStyle/>
          <a:p>
            <a:r>
              <a:rPr lang="en-US" dirty="0"/>
              <a:t>If we are dealing with text, and we want to map to a number 0-99, any of these are possible hash functions:</a:t>
            </a:r>
          </a:p>
          <a:p>
            <a:pPr lvl="1"/>
            <a:r>
              <a:rPr lang="en-US" dirty="0"/>
              <a:t>Use the length of the string (modulo 100)</a:t>
            </a:r>
          </a:p>
          <a:p>
            <a:pPr lvl="1"/>
            <a:r>
              <a:rPr lang="en-US" dirty="0"/>
              <a:t>Use the ASCII encoding of the first letter in the text (modulo 100)</a:t>
            </a:r>
          </a:p>
          <a:p>
            <a:pPr lvl="1"/>
            <a:r>
              <a:rPr lang="en-US" dirty="0"/>
              <a:t>Count the ones in the binary representation of the text (modulo 100)</a:t>
            </a:r>
          </a:p>
          <a:p>
            <a:pPr lvl="1"/>
            <a:r>
              <a:rPr lang="en-US" dirty="0"/>
              <a:t>Multiply the length of the string by the ASCII encoding of the first letter in the text and then subtract the ASCII encoding of the last letter in the text (modulo 100)</a:t>
            </a:r>
          </a:p>
          <a:p>
            <a:r>
              <a:rPr lang="en-US" dirty="0"/>
              <a:t>These all produce a number in the range 0-99 and they always give the same result for a given input, but the output is not well-balanced.</a:t>
            </a:r>
          </a:p>
          <a:p>
            <a:pPr lvl="1"/>
            <a:r>
              <a:rPr lang="en-US" dirty="0"/>
              <a:t>Some numbers may be output much more frequently than others.</a:t>
            </a:r>
          </a:p>
          <a:p>
            <a:r>
              <a:rPr lang="en-US" dirty="0"/>
              <a:t>Standard hashes like MD5 and SHA-1 are very carefully designed</a:t>
            </a:r>
          </a:p>
          <a:p>
            <a:pPr marL="0" indent="0">
              <a:buNone/>
            </a:pPr>
            <a:endParaRPr lang="en-US" dirty="0"/>
          </a:p>
        </p:txBody>
      </p:sp>
    </p:spTree>
    <p:extLst>
      <p:ext uri="{BB962C8B-B14F-4D97-AF65-F5344CB8AC3E}">
        <p14:creationId xmlns:p14="http://schemas.microsoft.com/office/powerpoint/2010/main" val="259366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SHA-1 hash function illustration</a:t>
            </a:r>
          </a:p>
        </p:txBody>
      </p:sp>
      <p:pic>
        <p:nvPicPr>
          <p:cNvPr id="4" name="Content Placeholder 3"/>
          <p:cNvPicPr>
            <a:picLocks noGrp="1" noChangeAspect="1"/>
          </p:cNvPicPr>
          <p:nvPr>
            <p:ph idx="1"/>
          </p:nvPr>
        </p:nvPicPr>
        <p:blipFill>
          <a:blip r:embed="rId2"/>
          <a:stretch>
            <a:fillRect/>
          </a:stretch>
        </p:blipFill>
        <p:spPr>
          <a:xfrm>
            <a:off x="1305425" y="1264760"/>
            <a:ext cx="4790575" cy="4987449"/>
          </a:xfrm>
        </p:spPr>
      </p:pic>
      <p:pic>
        <p:nvPicPr>
          <p:cNvPr id="7" name="Picture 6"/>
          <p:cNvPicPr>
            <a:picLocks noChangeAspect="1"/>
          </p:cNvPicPr>
          <p:nvPr/>
        </p:nvPicPr>
        <p:blipFill>
          <a:blip r:embed="rId3"/>
          <a:stretch>
            <a:fillRect/>
          </a:stretch>
        </p:blipFill>
        <p:spPr>
          <a:xfrm>
            <a:off x="6444034" y="2228850"/>
            <a:ext cx="5458664" cy="3080631"/>
          </a:xfrm>
          <a:prstGeom prst="rect">
            <a:avLst/>
          </a:prstGeom>
        </p:spPr>
      </p:pic>
    </p:spTree>
    <p:extLst>
      <p:ext uri="{BB962C8B-B14F-4D97-AF65-F5344CB8AC3E}">
        <p14:creationId xmlns:p14="http://schemas.microsoft.com/office/powerpoint/2010/main" val="346187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Table</a:t>
            </a:r>
          </a:p>
        </p:txBody>
      </p:sp>
      <p:sp>
        <p:nvSpPr>
          <p:cNvPr id="3" name="Content Placeholder 2"/>
          <p:cNvSpPr>
            <a:spLocks noGrp="1"/>
          </p:cNvSpPr>
          <p:nvPr>
            <p:ph idx="1"/>
          </p:nvPr>
        </p:nvSpPr>
        <p:spPr/>
        <p:txBody>
          <a:bodyPr/>
          <a:lstStyle/>
          <a:p>
            <a:r>
              <a:rPr lang="en-US" dirty="0"/>
              <a:t>Stores (</a:t>
            </a:r>
            <a:r>
              <a:rPr lang="en-US" b="1" i="1" dirty="0"/>
              <a:t>key</a:t>
            </a:r>
            <a:r>
              <a:rPr lang="en-US" i="1" dirty="0"/>
              <a:t>, </a:t>
            </a:r>
            <a:r>
              <a:rPr lang="en-US" b="1" i="1" dirty="0"/>
              <a:t>value</a:t>
            </a:r>
            <a:r>
              <a:rPr lang="en-US" dirty="0"/>
              <a:t>) pairs</a:t>
            </a:r>
          </a:p>
          <a:p>
            <a:pPr lvl="1"/>
            <a:r>
              <a:rPr lang="en-US" dirty="0"/>
              <a:t>This abstract data type is called a </a:t>
            </a:r>
            <a:r>
              <a:rPr lang="en-US" b="1" i="1" dirty="0"/>
              <a:t>dictionary</a:t>
            </a:r>
            <a:r>
              <a:rPr lang="en-US" dirty="0"/>
              <a:t>, or </a:t>
            </a:r>
            <a:r>
              <a:rPr lang="en-US" b="1" i="1" dirty="0"/>
              <a:t>map</a:t>
            </a:r>
            <a:r>
              <a:rPr lang="en-US" dirty="0"/>
              <a:t>.</a:t>
            </a:r>
          </a:p>
          <a:p>
            <a:r>
              <a:rPr lang="en-US" dirty="0"/>
              <a:t>For example:</a:t>
            </a:r>
          </a:p>
          <a:p>
            <a:pPr lvl="1"/>
            <a:r>
              <a:rPr lang="en-US" dirty="0"/>
              <a:t>A word and its definition.</a:t>
            </a:r>
          </a:p>
          <a:p>
            <a:pPr lvl="2"/>
            <a:r>
              <a:rPr lang="en-US" dirty="0"/>
              <a:t>“word” </a:t>
            </a:r>
            <a:r>
              <a:rPr lang="en-US" dirty="0">
                <a:sym typeface="Wingdings"/>
              </a:rPr>
              <a:t> “</a:t>
            </a:r>
            <a:r>
              <a:rPr lang="en-US" dirty="0"/>
              <a:t>a single distinct meaningful element of speech or writing, </a:t>
            </a:r>
            <a:r>
              <a:rPr lang="mr-IN" dirty="0"/>
              <a:t>…</a:t>
            </a:r>
            <a:r>
              <a:rPr lang="en-US" dirty="0"/>
              <a:t>”</a:t>
            </a:r>
          </a:p>
          <a:p>
            <a:pPr lvl="2"/>
            <a:r>
              <a:rPr lang="en-US" dirty="0"/>
              <a:t>“hash” </a:t>
            </a:r>
            <a:r>
              <a:rPr lang="en-US" dirty="0">
                <a:sym typeface="Wingdings"/>
              </a:rPr>
              <a:t> “</a:t>
            </a:r>
            <a:r>
              <a:rPr lang="en-US" dirty="0"/>
              <a:t>a dish of cooked meat cut into small pieces and cooked again, </a:t>
            </a:r>
            <a:r>
              <a:rPr lang="mr-IN" dirty="0"/>
              <a:t>…</a:t>
            </a:r>
            <a:r>
              <a:rPr lang="en-US" dirty="0"/>
              <a:t>”</a:t>
            </a:r>
          </a:p>
          <a:p>
            <a:pPr lvl="1"/>
            <a:r>
              <a:rPr lang="en-US" dirty="0"/>
              <a:t>A database table’s primary key and the rest of the columns in the row:</a:t>
            </a:r>
          </a:p>
          <a:p>
            <a:pPr lvl="2"/>
            <a:r>
              <a:rPr lang="en-US" dirty="0"/>
              <a:t>S</a:t>
            </a:r>
            <a:r>
              <a:rPr lang="is-IS" dirty="0"/>
              <a:t>taffID </a:t>
            </a:r>
            <a:r>
              <a:rPr lang="is-IS" dirty="0">
                <a:sym typeface="Wingdings"/>
              </a:rPr>
              <a:t> [StfFirstName, StfLastName, StfStreetAddress, StfCity, StfState, ...]</a:t>
            </a:r>
            <a:endParaRPr lang="is-IS" dirty="0"/>
          </a:p>
          <a:p>
            <a:pPr lvl="2"/>
            <a:r>
              <a:rPr lang="is-IS" dirty="0"/>
              <a:t>98005 </a:t>
            </a:r>
            <a:r>
              <a:rPr lang="is-IS" dirty="0">
                <a:sym typeface="Wingdings"/>
              </a:rPr>
              <a:t> [“Suzanne”, “Viescas”, “</a:t>
            </a:r>
            <a:r>
              <a:rPr lang="en-US" dirty="0">
                <a:sym typeface="Wingdings"/>
              </a:rPr>
              <a:t>15127 NE 24th, #383”, </a:t>
            </a:r>
            <a:r>
              <a:rPr lang="mr-IN" dirty="0">
                <a:sym typeface="Wingdings"/>
              </a:rPr>
              <a:t>…</a:t>
            </a:r>
            <a:r>
              <a:rPr lang="en-US" dirty="0">
                <a:sym typeface="Wingdings"/>
              </a:rPr>
              <a:t>]</a:t>
            </a:r>
          </a:p>
          <a:p>
            <a:pPr lvl="2"/>
            <a:r>
              <a:rPr lang="is-IS" dirty="0"/>
              <a:t>98007 </a:t>
            </a:r>
            <a:r>
              <a:rPr lang="is-IS" dirty="0">
                <a:sym typeface="Wingdings"/>
              </a:rPr>
              <a:t> [“Gary”, “Hallmark”, “</a:t>
            </a:r>
            <a:r>
              <a:rPr lang="en-US" dirty="0">
                <a:sym typeface="Wingdings"/>
              </a:rPr>
              <a:t>Route 2, Box 203B”, </a:t>
            </a:r>
            <a:r>
              <a:rPr lang="mr-IN" dirty="0">
                <a:sym typeface="Wingdings"/>
              </a:rPr>
              <a:t>…</a:t>
            </a:r>
            <a:r>
              <a:rPr lang="en-US" dirty="0">
                <a:sym typeface="Wingdings"/>
              </a:rPr>
              <a:t>]</a:t>
            </a:r>
            <a:endParaRPr lang="en-US" dirty="0"/>
          </a:p>
        </p:txBody>
      </p:sp>
      <p:sp>
        <p:nvSpPr>
          <p:cNvPr id="4" name="Left Brace 3"/>
          <p:cNvSpPr/>
          <p:nvPr/>
        </p:nvSpPr>
        <p:spPr>
          <a:xfrm rot="16200000">
            <a:off x="1794735" y="5468683"/>
            <a:ext cx="294481" cy="598309"/>
          </a:xfrm>
          <a:prstGeom prst="leftBrace">
            <a:avLst>
              <a:gd name="adj1" fmla="val 42424"/>
              <a:gd name="adj2" fmla="val 50000"/>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p:cNvSpPr/>
          <p:nvPr/>
        </p:nvSpPr>
        <p:spPr>
          <a:xfrm rot="16200000">
            <a:off x="5356873" y="2939480"/>
            <a:ext cx="294481" cy="5656718"/>
          </a:xfrm>
          <a:prstGeom prst="leftBrace">
            <a:avLst>
              <a:gd name="adj1" fmla="val 42424"/>
              <a:gd name="adj2" fmla="val 42322"/>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625896" y="5863244"/>
            <a:ext cx="598309" cy="369332"/>
          </a:xfrm>
          <a:prstGeom prst="rect">
            <a:avLst/>
          </a:prstGeom>
          <a:noFill/>
        </p:spPr>
        <p:txBody>
          <a:bodyPr wrap="square" rtlCol="0">
            <a:spAutoFit/>
          </a:bodyPr>
          <a:lstStyle/>
          <a:p>
            <a:pPr algn="ctr"/>
            <a:r>
              <a:rPr lang="en-US" b="1" i="1" dirty="0">
                <a:solidFill>
                  <a:schemeClr val="accent6"/>
                </a:solidFill>
              </a:rPr>
              <a:t>key</a:t>
            </a:r>
          </a:p>
        </p:txBody>
      </p:sp>
      <p:sp>
        <p:nvSpPr>
          <p:cNvPr id="7" name="TextBox 6"/>
          <p:cNvSpPr txBox="1"/>
          <p:nvPr/>
        </p:nvSpPr>
        <p:spPr>
          <a:xfrm>
            <a:off x="4562128" y="5935709"/>
            <a:ext cx="861338" cy="369332"/>
          </a:xfrm>
          <a:prstGeom prst="rect">
            <a:avLst/>
          </a:prstGeom>
          <a:noFill/>
        </p:spPr>
        <p:txBody>
          <a:bodyPr wrap="square" rtlCol="0">
            <a:spAutoFit/>
          </a:bodyPr>
          <a:lstStyle/>
          <a:p>
            <a:pPr algn="ctr"/>
            <a:r>
              <a:rPr lang="en-US" b="1" i="1" dirty="0">
                <a:solidFill>
                  <a:schemeClr val="accent6"/>
                </a:solidFill>
              </a:rPr>
              <a:t>value</a:t>
            </a:r>
          </a:p>
        </p:txBody>
      </p:sp>
    </p:spTree>
    <p:extLst>
      <p:ext uri="{BB962C8B-B14F-4D97-AF65-F5344CB8AC3E}">
        <p14:creationId xmlns:p14="http://schemas.microsoft.com/office/powerpoint/2010/main" val="1587362143"/>
      </p:ext>
    </p:extLst>
  </p:cSld>
  <p:clrMapOvr>
    <a:masterClrMapping/>
  </p:clrMapOvr>
</p:sld>
</file>

<file path=ppt/theme/theme1.xml><?xml version="1.0" encoding="utf-8"?>
<a:theme xmlns:a="http://schemas.openxmlformats.org/drawingml/2006/main" name="Theme1">
  <a:themeElements>
    <a:clrScheme name="Custom 2">
      <a:dk1>
        <a:srgbClr val="000000"/>
      </a:dk1>
      <a:lt1>
        <a:srgbClr val="FFFFFF"/>
      </a:lt1>
      <a:dk2>
        <a:srgbClr val="44546A"/>
      </a:dk2>
      <a:lt2>
        <a:srgbClr val="E7E6E6"/>
      </a:lt2>
      <a:accent1>
        <a:srgbClr val="0CAB00"/>
      </a:accent1>
      <a:accent2>
        <a:srgbClr val="ED4B11"/>
      </a:accent2>
      <a:accent3>
        <a:srgbClr val="A5A5A5"/>
      </a:accent3>
      <a:accent4>
        <a:srgbClr val="FFC000"/>
      </a:accent4>
      <a:accent5>
        <a:srgbClr val="5B9BD5"/>
      </a:accent5>
      <a:accent6>
        <a:srgbClr val="932092"/>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50B7070-F291-BD48-BD16-063ABE220FC2}" vid="{A4957333-41A6-3442-98BC-DB1C2ACD6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21377</TotalTime>
  <Words>2744</Words>
  <Application>Microsoft Macintosh PowerPoint</Application>
  <PresentationFormat>Widescreen</PresentationFormat>
  <Paragraphs>400</Paragraphs>
  <Slides>35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Andale Mono</vt:lpstr>
      <vt:lpstr>Arial</vt:lpstr>
      <vt:lpstr>Calibri</vt:lpstr>
      <vt:lpstr>Courier New</vt:lpstr>
      <vt:lpstr>Garamond</vt:lpstr>
      <vt:lpstr>Theme1</vt:lpstr>
      <vt:lpstr>EECS-317 Data Management and Information Processing  Lecture 16 –  Little, Medium, &amp; Big Data</vt:lpstr>
      <vt:lpstr>Last Lecture: Number Representations</vt:lpstr>
      <vt:lpstr>Truly “Big Data” requires many machines</vt:lpstr>
      <vt:lpstr>Distributing a database</vt:lpstr>
      <vt:lpstr>Challenges in distributed DBs</vt:lpstr>
      <vt:lpstr>Hashing is the basis of distributed DBs</vt:lpstr>
      <vt:lpstr>We can define all kinds of hash functions</vt:lpstr>
      <vt:lpstr>SHA-1 hash function illustration</vt:lpstr>
      <vt:lpstr>Hash Table</vt:lpstr>
      <vt:lpstr>Hash Table mechanics</vt:lpstr>
      <vt:lpstr>Hash Indexes in SQL databases</vt:lpstr>
      <vt:lpstr>Distributed Hash Table</vt:lpstr>
      <vt:lpstr>NoSQL databases</vt:lpstr>
      <vt:lpstr>Scalable analysis with a NoSQL database</vt:lpstr>
      <vt:lpstr>NoSQL fault tolerance</vt:lpstr>
      <vt:lpstr>Variety of data processing tools</vt:lpstr>
      <vt:lpstr>Data Size</vt:lpstr>
      <vt:lpstr>Little Data tools</vt:lpstr>
      <vt:lpstr>Medium Data tools</vt:lpstr>
      <vt:lpstr>Other “medium data” tools</vt:lpstr>
      <vt:lpstr>Large database servers</vt:lpstr>
      <vt:lpstr>“Medium Data” tools are actually pretty scalable</vt:lpstr>
      <vt:lpstr>“Big Data” problems</vt:lpstr>
      <vt:lpstr>Distributed computing</vt:lpstr>
      <vt:lpstr>Example: Find the largest sales order</vt:lpstr>
      <vt:lpstr>Example: Find the largest sales order</vt:lpstr>
      <vt:lpstr>Example: Find the largest sales order</vt:lpstr>
      <vt:lpstr>Example: Find the largest sales order</vt:lpstr>
      <vt:lpstr>Hadoop is a distributed computing platform</vt:lpstr>
      <vt:lpstr>MapReduce</vt:lpstr>
      <vt:lpstr>MapReduce programming model</vt:lpstr>
      <vt:lpstr>MapReduce example: counting words</vt:lpstr>
      <vt:lpstr>Counting words example</vt:lpstr>
      <vt:lpstr>Beware of the Hype!</vt:lpstr>
      <vt:lpstr>Recap: NoSQL DBs and Hadoop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317 Data Management and Information Processing</dc:title>
  <dc:creator>Stephen Tarzia</dc:creator>
  <cp:lastModifiedBy>Stephen Tarzia</cp:lastModifiedBy>
  <cp:revision>1050</cp:revision>
  <cp:lastPrinted>2019-05-28T20:42:44Z</cp:lastPrinted>
  <dcterms:created xsi:type="dcterms:W3CDTF">2017-09-19T21:33:23Z</dcterms:created>
  <dcterms:modified xsi:type="dcterms:W3CDTF">2019-05-28T20:42:51Z</dcterms:modified>
</cp:coreProperties>
</file>