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371" r:id="rId3"/>
    <p:sldId id="267" r:id="rId4"/>
    <p:sldId id="268" r:id="rId5"/>
    <p:sldId id="350" r:id="rId6"/>
    <p:sldId id="283" r:id="rId7"/>
    <p:sldId id="269" r:id="rId8"/>
    <p:sldId id="270" r:id="rId9"/>
    <p:sldId id="272" r:id="rId10"/>
    <p:sldId id="271" r:id="rId11"/>
    <p:sldId id="273" r:id="rId12"/>
    <p:sldId id="275" r:id="rId13"/>
    <p:sldId id="276" r:id="rId14"/>
    <p:sldId id="277" r:id="rId15"/>
    <p:sldId id="274" r:id="rId16"/>
    <p:sldId id="278" r:id="rId17"/>
    <p:sldId id="279" r:id="rId18"/>
    <p:sldId id="280" r:id="rId19"/>
    <p:sldId id="282" r:id="rId20"/>
    <p:sldId id="285" r:id="rId21"/>
    <p:sldId id="284" r:id="rId22"/>
    <p:sldId id="286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52" r:id="rId35"/>
    <p:sldId id="351" r:id="rId36"/>
    <p:sldId id="347" r:id="rId37"/>
    <p:sldId id="348" r:id="rId38"/>
    <p:sldId id="34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219861-5E0D-C644-9540-737B718C485A}">
          <p14:sldIdLst>
            <p14:sldId id="256"/>
            <p14:sldId id="371"/>
            <p14:sldId id="267"/>
            <p14:sldId id="268"/>
            <p14:sldId id="350"/>
            <p14:sldId id="283"/>
            <p14:sldId id="269"/>
            <p14:sldId id="270"/>
            <p14:sldId id="272"/>
            <p14:sldId id="271"/>
            <p14:sldId id="273"/>
            <p14:sldId id="275"/>
            <p14:sldId id="276"/>
            <p14:sldId id="277"/>
            <p14:sldId id="274"/>
            <p14:sldId id="278"/>
            <p14:sldId id="279"/>
            <p14:sldId id="280"/>
            <p14:sldId id="282"/>
            <p14:sldId id="285"/>
            <p14:sldId id="284"/>
            <p14:sldId id="286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52"/>
            <p14:sldId id="351"/>
            <p14:sldId id="347"/>
            <p14:sldId id="348"/>
            <p14:sldId id="34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000"/>
    <a:srgbClr val="932092"/>
    <a:srgbClr val="DC5CDA"/>
    <a:srgbClr val="942092"/>
    <a:srgbClr val="FF9300"/>
    <a:srgbClr val="70AD4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97"/>
    <p:restoredTop sz="88231"/>
  </p:normalViewPr>
  <p:slideViewPr>
    <p:cSldViewPr snapToGrid="0" snapToObjects="1">
      <p:cViewPr varScale="1">
        <p:scale>
          <a:sx n="112" d="100"/>
          <a:sy n="112" d="100"/>
        </p:scale>
        <p:origin x="768" y="192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1097-98C8-FE45-B63E-A689361303E4}" type="datetimeFigureOut">
              <a:rPr lang="en-US" smtClean="0"/>
              <a:t>5/24/19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E98C-46CD-DF40-A244-A5625579B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4C72-D733-5448-A03C-2F9CE3C7CCB3}" type="datetimeFigureOut">
              <a:rPr lang="en-US" smtClean="0"/>
              <a:t>5/24/19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1E31-8139-D340-BE89-3F6CE06B3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38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07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30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87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8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337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84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1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382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446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94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16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9255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89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5/24/19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9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5/24/19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71" y="1146875"/>
            <a:ext cx="11639227" cy="559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4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cormick.northwestern.edu/electrical-computer/courses/descriptions/203.html" TargetMode="External"/><Relationship Id="rId2" Type="http://schemas.openxmlformats.org/officeDocument/2006/relationships/hyperlink" Target="https://www.youtube.com/watch?v=1I5ZMmrOfnA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n.wikipedia.org/wiki/Loss_of_significance#Instability_of_the_quadratic_equ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83403"/>
            <a:ext cx="9144000" cy="3433436"/>
          </a:xfrm>
        </p:spPr>
        <p:txBody>
          <a:bodyPr anchor="ctr">
            <a:normAutofit fontScale="90000"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EECS-317 Data Management and Information Processing</a:t>
            </a:r>
            <a:br>
              <a:rPr lang="en-US" sz="5400" dirty="0">
                <a:solidFill>
                  <a:schemeClr val="tx1"/>
                </a:solidFill>
              </a:rPr>
            </a:br>
            <a:br>
              <a:rPr lang="en-US" sz="1800" dirty="0"/>
            </a:br>
            <a:r>
              <a:rPr lang="en-US" dirty="0"/>
              <a:t>Lecture 15 </a:t>
            </a:r>
            <a:r>
              <a:rPr lang="mr-IN" dirty="0"/>
              <a:t>–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Number representations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02995"/>
            <a:ext cx="9144000" cy="1135251"/>
          </a:xfrm>
        </p:spPr>
        <p:txBody>
          <a:bodyPr>
            <a:normAutofit/>
          </a:bodyPr>
          <a:lstStyle/>
          <a:p>
            <a:r>
              <a:rPr lang="en-US" sz="2800" dirty="0"/>
              <a:t>Steve </a:t>
            </a:r>
            <a:r>
              <a:rPr lang="en-US" sz="2800" dirty="0" err="1"/>
              <a:t>Tarzia</a:t>
            </a:r>
            <a:endParaRPr lang="en-US" sz="2800" dirty="0"/>
          </a:p>
          <a:p>
            <a:r>
              <a:rPr lang="en-US" sz="2800" dirty="0"/>
              <a:t>Spring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AB6787-FCB0-5842-A687-ACCD07794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0" y="6024402"/>
            <a:ext cx="2895814" cy="3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79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There are only </a:t>
            </a:r>
            <a:r>
              <a:rPr lang="en-US" dirty="0">
                <a:solidFill>
                  <a:schemeClr val="accent2"/>
                </a:solidFill>
              </a:rPr>
              <a:t>10</a:t>
            </a:r>
            <a:r>
              <a:rPr lang="en-US" dirty="0"/>
              <a:t> types of people in this world</a:t>
            </a:r>
            <a:r>
              <a:rPr lang="mr-IN" dirty="0"/>
              <a:t>…</a:t>
            </a:r>
            <a:r>
              <a:rPr lang="en-US" dirty="0"/>
              <a:t> those who understand binary and those who don’t.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33210" y="6144322"/>
            <a:ext cx="2114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(Stop and practice)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357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tricks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the first eight powers of two:</a:t>
            </a:r>
          </a:p>
          <a:p>
            <a:pPr lvl="1"/>
            <a:r>
              <a:rPr lang="en-US" dirty="0"/>
              <a:t>2, 4, 8, 16,    32, 64, 128, 256</a:t>
            </a:r>
          </a:p>
          <a:p>
            <a:r>
              <a:rPr lang="en-US" dirty="0"/>
              <a:t>Remember that </a:t>
            </a:r>
            <a:r>
              <a:rPr lang="en-US" b="1" dirty="0">
                <a:solidFill>
                  <a:schemeClr val="accent6"/>
                </a:solidFill>
              </a:rPr>
              <a:t>2</a:t>
            </a:r>
            <a:r>
              <a:rPr lang="en-US" b="1" baseline="30000" dirty="0">
                <a:solidFill>
                  <a:schemeClr val="accent6"/>
                </a:solidFill>
              </a:rPr>
              <a:t>10</a:t>
            </a:r>
            <a:r>
              <a:rPr lang="en-US" b="1" dirty="0">
                <a:solidFill>
                  <a:schemeClr val="accent6"/>
                </a:solidFill>
              </a:rPr>
              <a:t> = 1024 </a:t>
            </a:r>
            <a:r>
              <a:rPr lang="en-US" dirty="0"/>
              <a:t>≈ 1000</a:t>
            </a:r>
          </a:p>
          <a:p>
            <a:pPr lvl="1"/>
            <a:r>
              <a:rPr lang="en-US" dirty="0"/>
              <a:t>Lets you estimate the number of binary digits in a decimal integer:</a:t>
            </a:r>
            <a:br>
              <a:rPr lang="en-US" dirty="0"/>
            </a:br>
            <a:r>
              <a:rPr lang="en-US" dirty="0"/>
              <a:t>Every three decimal digits gives about ten binary digits</a:t>
            </a:r>
          </a:p>
          <a:p>
            <a:r>
              <a:rPr lang="en-US" dirty="0"/>
              <a:t>Remember the important large powers of two: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8</a:t>
            </a:r>
            <a:r>
              <a:rPr lang="en-US" dirty="0"/>
              <a:t> = 256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16</a:t>
            </a:r>
            <a:r>
              <a:rPr lang="en-US" dirty="0"/>
              <a:t> ≈ 64 thousand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2</a:t>
            </a:r>
            <a:r>
              <a:rPr lang="en-US" b="1" baseline="30000" dirty="0">
                <a:solidFill>
                  <a:schemeClr val="accent6"/>
                </a:solidFill>
              </a:rPr>
              <a:t>32</a:t>
            </a:r>
            <a:r>
              <a:rPr lang="en-US" b="1" dirty="0">
                <a:solidFill>
                  <a:schemeClr val="accent6"/>
                </a:solidFill>
              </a:rPr>
              <a:t> ≈ 4 billion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64</a:t>
            </a:r>
            <a:r>
              <a:rPr lang="en-US" dirty="0"/>
              <a:t> ≈ really big</a:t>
            </a:r>
          </a:p>
        </p:txBody>
      </p:sp>
    </p:spTree>
    <p:extLst>
      <p:ext uri="{BB962C8B-B14F-4D97-AF65-F5344CB8AC3E}">
        <p14:creationId xmlns:p14="http://schemas.microsoft.com/office/powerpoint/2010/main" val="2645394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 in binary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4 + 7 = 11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  <a:sym typeface="Wingdings"/>
              </a:rPr>
              <a:t>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a typeface="Consolas" charset="0"/>
                <a:cs typeface="Consolas" charset="0"/>
              </a:rPr>
              <a:t>carry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4</a:t>
            </a:r>
          </a:p>
          <a:p>
            <a:pPr marL="0" indent="0">
              <a:buNone/>
            </a:pPr>
            <a:r>
              <a:rPr lang="en-US" u="sng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+ 7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100 + 111 = 1011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  <a:sym typeface="Wingdings"/>
              </a:rPr>
              <a:t>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a typeface="Consolas" charset="0"/>
                <a:cs typeface="Consolas" charset="0"/>
              </a:rPr>
              <a:t> carry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1 0 0</a:t>
            </a:r>
          </a:p>
          <a:p>
            <a:pPr marL="0" indent="0">
              <a:buNone/>
            </a:pPr>
            <a:r>
              <a:rPr lang="en-US" u="sng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+ 1 1 1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1 0 1 1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831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binary addition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63 + 98 = 161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1 1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a typeface="Consolas" charset="0"/>
                <a:cs typeface="Consolas" charset="0"/>
                <a:sym typeface="Wingdings"/>
              </a:rPr>
              <a:t>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a typeface="Consolas" charset="0"/>
                <a:cs typeface="Consolas" charset="0"/>
              </a:rPr>
              <a:t> carry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6 3</a:t>
            </a:r>
          </a:p>
          <a:p>
            <a:pPr marL="0" indent="0">
              <a:buNone/>
            </a:pPr>
            <a:r>
              <a:rPr lang="en-US" u="sng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+ 9 8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1 6 1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11111 + 110010 = 1010001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1 1 1 1 1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a typeface="Consolas" charset="0"/>
                <a:cs typeface="Consolas" charset="0"/>
                <a:sym typeface="Wingdings"/>
              </a:rPr>
              <a:t>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a typeface="Consolas" charset="0"/>
                <a:cs typeface="Consolas" charset="0"/>
              </a:rPr>
              <a:t> carry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  1 1 1 1 1</a:t>
            </a:r>
          </a:p>
          <a:p>
            <a:pPr marL="0" indent="0">
              <a:buNone/>
            </a:pPr>
            <a:r>
              <a:rPr lang="en-US" u="sng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+ 1 1 0 0 1 0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1 0 1 0 0 0 1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126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Subtraction: addition’s tricky pal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1185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161 </a:t>
            </a:r>
            <a:r>
              <a:rPr lang="mr-IN" dirty="0"/>
              <a:t>–</a:t>
            </a:r>
            <a:r>
              <a:rPr lang="en-US" dirty="0"/>
              <a:t> 98 = 63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  ⤳   ⤳</a:t>
            </a:r>
            <a:r>
              <a:rPr lang="en-US" dirty="0">
                <a:solidFill>
                  <a:schemeClr val="accent2"/>
                </a:solidFill>
                <a:ea typeface="Consolas" charset="0"/>
                <a:cs typeface="Consolas" charset="0"/>
                <a:sym typeface="Wingdings"/>
              </a:rPr>
              <a:t> borrow</a:t>
            </a:r>
            <a:r>
              <a:rPr lang="en-US" dirty="0">
                <a:solidFill>
                  <a:schemeClr val="accent2"/>
                </a:solidFill>
                <a:ea typeface="Consolas" charset="0"/>
                <a:cs typeface="Consolas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0</a:t>
            </a:r>
            <a:r>
              <a:rPr lang="en-US" strike="sngStrike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15</a:t>
            </a:r>
            <a:r>
              <a:rPr lang="en-US" strike="sngStrike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6</a:t>
            </a: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</a:t>
            </a:r>
          </a:p>
          <a:p>
            <a:pPr marL="0" indent="0">
              <a:buNone/>
            </a:pPr>
            <a:r>
              <a:rPr lang="en-US" u="sng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-    9   8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   6   3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062654" y="1825625"/>
            <a:ext cx="68400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1010001 - 110010 = 11111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  ⤳  ⤳   ⤳   ⤳  ⤳</a:t>
            </a:r>
            <a:r>
              <a:rPr lang="en-US" dirty="0">
                <a:solidFill>
                  <a:schemeClr val="accent2"/>
                </a:solidFill>
                <a:ea typeface="Consolas" charset="0"/>
                <a:cs typeface="Consolas" charset="0"/>
                <a:sym typeface="Wingdings"/>
              </a:rPr>
              <a:t> borrow</a:t>
            </a:r>
            <a:r>
              <a:rPr lang="en-US" dirty="0">
                <a:solidFill>
                  <a:schemeClr val="accent2"/>
                </a:solidFill>
                <a:ea typeface="Consolas" charset="0"/>
                <a:cs typeface="Consolas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0</a:t>
            </a:r>
            <a:r>
              <a:rPr lang="en-US" strike="sngStrike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</a:t>
            </a:r>
            <a:r>
              <a:rPr lang="en-US" strike="sngStrike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0</a:t>
            </a: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10</a:t>
            </a:r>
            <a:r>
              <a:rPr lang="en-US" strike="sngStrike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</a:t>
            </a:r>
            <a:r>
              <a:rPr lang="en-US" strike="sngStrike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0</a:t>
            </a: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</a:t>
            </a:r>
            <a:r>
              <a:rPr lang="en-US" strike="sngStrike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0</a:t>
            </a: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0   1</a:t>
            </a:r>
          </a:p>
          <a:p>
            <a:pPr marL="0" indent="0">
              <a:buNone/>
            </a:pPr>
            <a:r>
              <a:rPr lang="en-US" u="sng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-    1   1   0   0   1   0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       1   1   1   1   1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88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negative integers?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Signed integers </a:t>
            </a:r>
            <a:r>
              <a:rPr lang="en-US" dirty="0"/>
              <a:t>can represent both positive and negative integers</a:t>
            </a:r>
          </a:p>
          <a:p>
            <a:r>
              <a:rPr lang="en-US" dirty="0"/>
              <a:t>We need an extra bit to represent the sign of the number</a:t>
            </a:r>
          </a:p>
          <a:p>
            <a:r>
              <a:rPr lang="en-US" dirty="0"/>
              <a:t>But we don’t just use a simple sign bit</a:t>
            </a:r>
          </a:p>
          <a:p>
            <a:r>
              <a:rPr lang="en-US" dirty="0"/>
              <a:t>We use </a:t>
            </a:r>
            <a:r>
              <a:rPr lang="en-US" dirty="0">
                <a:solidFill>
                  <a:schemeClr val="accent6"/>
                </a:solidFill>
              </a:rPr>
              <a:t>two’s complement </a:t>
            </a:r>
            <a:r>
              <a:rPr lang="en-US" dirty="0"/>
              <a:t>to represent negative numbers, because it</a:t>
            </a:r>
          </a:p>
          <a:p>
            <a:pPr lvl="1"/>
            <a:r>
              <a:rPr lang="en-US" dirty="0"/>
              <a:t>Simplifies the computer’s addition and subtraction circuitry, and</a:t>
            </a:r>
          </a:p>
          <a:p>
            <a:pPr lvl="1"/>
            <a:r>
              <a:rPr lang="en-US" dirty="0"/>
              <a:t>And it has just one representation of zero</a:t>
            </a:r>
          </a:p>
          <a:p>
            <a:r>
              <a:rPr lang="en-US" dirty="0"/>
              <a:t>Negative numbers “roll over” from the top of the binary range.</a:t>
            </a:r>
          </a:p>
        </p:txBody>
      </p:sp>
    </p:spTree>
    <p:extLst>
      <p:ext uri="{BB962C8B-B14F-4D97-AF65-F5344CB8AC3E}">
        <p14:creationId xmlns:p14="http://schemas.microsoft.com/office/powerpoint/2010/main" val="2231269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like an old-style car odometer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220" y="1825625"/>
            <a:ext cx="4755560" cy="4351338"/>
          </a:xfrm>
        </p:spPr>
      </p:pic>
    </p:spTree>
    <p:extLst>
      <p:ext uri="{BB962C8B-B14F-4D97-AF65-F5344CB8AC3E}">
        <p14:creationId xmlns:p14="http://schemas.microsoft.com/office/powerpoint/2010/main" val="1874491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Two’s complement for three-bit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3: </a:t>
            </a:r>
            <a:r>
              <a:rPr lang="en-US" sz="36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2: </a:t>
            </a:r>
            <a:r>
              <a:rPr lang="en-US" sz="36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010</a:t>
            </a:r>
          </a:p>
          <a:p>
            <a:pPr marL="0" indent="0">
              <a:buNone/>
            </a:pPr>
            <a:r>
              <a:rPr lang="en-US" sz="36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</a:t>
            </a:r>
            <a:r>
              <a:rPr lang="en-US" sz="36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1: </a:t>
            </a:r>
            <a:r>
              <a:rPr lang="en-US" sz="36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001</a:t>
            </a:r>
          </a:p>
          <a:p>
            <a:pPr marL="0" indent="0">
              <a:buNone/>
            </a:pPr>
            <a:r>
              <a:rPr lang="en-US" sz="36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</a:t>
            </a:r>
            <a:r>
              <a:rPr lang="en-US" sz="36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0: </a:t>
            </a:r>
            <a:r>
              <a:rPr lang="en-US" sz="36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000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-1: </a:t>
            </a:r>
            <a:r>
              <a:rPr lang="en-US" sz="36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111 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↩︎ </a:t>
            </a:r>
            <a:r>
              <a:rPr lang="en-US" sz="3600" dirty="0">
                <a:ea typeface="Consolas" charset="0"/>
                <a:cs typeface="Courier New" panose="02070309020205020404" pitchFamily="49" charset="0"/>
              </a:rPr>
              <a:t>rollover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-2: </a:t>
            </a:r>
            <a:r>
              <a:rPr lang="en-US" sz="36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110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-3: </a:t>
            </a:r>
            <a:r>
              <a:rPr lang="en-US" sz="36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101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-4: </a:t>
            </a:r>
            <a:r>
              <a:rPr lang="en-US" sz="36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100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-2 + 1 = -1</a:t>
            </a:r>
          </a:p>
          <a:p>
            <a:pPr marL="0" indent="0">
              <a:buNone/>
            </a:pPr>
            <a:r>
              <a:rPr lang="en-US" sz="36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110 + 001 = 111</a:t>
            </a:r>
          </a:p>
          <a:p>
            <a:pPr marL="0" inden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3600" dirty="0">
                <a:solidFill>
                  <a:schemeClr val="accent6"/>
                </a:solidFill>
                <a:ea typeface="Consolas" charset="0"/>
                <a:cs typeface="Consolas" charset="0"/>
              </a:rPr>
              <a:t>Subtraction is done in the exact same way as addition!</a:t>
            </a:r>
            <a:endParaRPr lang="en-US" sz="3600" dirty="0">
              <a:ea typeface="Consolas" charset="0"/>
              <a:cs typeface="Consolas" charset="0"/>
            </a:endParaRPr>
          </a:p>
          <a:p>
            <a:r>
              <a:rPr lang="en-US" sz="3600" dirty="0">
                <a:ea typeface="Consolas" charset="0"/>
                <a:cs typeface="Consolas" charset="0"/>
              </a:rPr>
              <a:t>No need to learn how to “borrow.”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53679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Subtraction works just like addition!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131376"/>
            <a:ext cx="7640664" cy="55638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ea typeface="Consolas" charset="0"/>
                <a:cs typeface="Consolas" charset="0"/>
              </a:rPr>
              <a:t>No need to learn how to “borrow.”</a:t>
            </a:r>
          </a:p>
          <a:p>
            <a:pPr marL="0" indent="0">
              <a:buNone/>
            </a:pPr>
            <a:r>
              <a:rPr lang="en-US" dirty="0">
                <a:ea typeface="Consolas" charset="0"/>
                <a:cs typeface="Consolas" charset="0"/>
              </a:rPr>
              <a:t>Just negate the second number and add.</a:t>
            </a:r>
          </a:p>
          <a:p>
            <a:pPr marL="0" indent="0">
              <a:buNone/>
            </a:pPr>
            <a:endParaRPr lang="en-US" sz="1200" dirty="0"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ea typeface="Consolas" charset="0"/>
                <a:cs typeface="Consolas" charset="0"/>
              </a:rPr>
              <a:t>3 </a:t>
            </a:r>
            <a:r>
              <a:rPr lang="mr-IN" dirty="0">
                <a:ea typeface="Consolas" charset="0"/>
                <a:cs typeface="Consolas" charset="0"/>
              </a:rPr>
              <a:t>–</a:t>
            </a:r>
            <a:r>
              <a:rPr lang="en-US" dirty="0">
                <a:ea typeface="Consolas" charset="0"/>
                <a:cs typeface="Consolas" charset="0"/>
              </a:rPr>
              <a:t> 2 = 3 + (-2)</a:t>
            </a:r>
            <a:r>
              <a:rPr lang="en-US" dirty="0"/>
              <a:t> =</a:t>
            </a:r>
          </a:p>
          <a:p>
            <a:pPr marL="0" indent="0">
              <a:buNone/>
            </a:pPr>
            <a:endParaRPr lang="en-US" sz="12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1 1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a typeface="Consolas" charset="0"/>
                <a:cs typeface="Consolas" charset="0"/>
                <a:sym typeface="Wingdings"/>
              </a:rPr>
              <a:t>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a typeface="Consolas" charset="0"/>
                <a:cs typeface="Consolas" charset="0"/>
              </a:rPr>
              <a:t> carry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0 1 1</a:t>
            </a:r>
          </a:p>
          <a:p>
            <a:pPr marL="0" indent="0">
              <a:buNone/>
            </a:pPr>
            <a:r>
              <a:rPr lang="en-US" u="sng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+ 1 1 0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0 0 1 </a:t>
            </a:r>
            <a:r>
              <a:rPr lang="en-US" dirty="0">
                <a:solidFill>
                  <a:schemeClr val="accent2"/>
                </a:solidFill>
                <a:ea typeface="Consolas" charset="0"/>
                <a:cs typeface="Consolas" charset="0"/>
                <a:sym typeface="Wingdings"/>
              </a:rPr>
              <a:t></a:t>
            </a:r>
            <a:r>
              <a:rPr lang="en-US" dirty="0">
                <a:solidFill>
                  <a:schemeClr val="accent2"/>
                </a:solidFill>
                <a:ea typeface="Consolas" charset="0"/>
                <a:cs typeface="Consolas" charset="0"/>
              </a:rPr>
              <a:t> our answer!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ea typeface="Consolas" charset="0"/>
                <a:cs typeface="Consolas" charset="0"/>
              </a:rPr>
              <a:t>We ignore the final carry because it falls outside of the 3-bits we are working with.  That’s how we roll-over between negative and positive.</a:t>
            </a:r>
          </a:p>
          <a:p>
            <a:pPr marL="0" inden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0115" y="1131376"/>
            <a:ext cx="3564610" cy="534691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3: </a:t>
            </a: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2: </a:t>
            </a: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010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1: </a:t>
            </a: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001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0: </a:t>
            </a: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000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-1: </a:t>
            </a: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111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-2: </a:t>
            </a: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110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-3: </a:t>
            </a: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101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-4: </a:t>
            </a: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571728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Two’s complement negation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2" y="1084881"/>
            <a:ext cx="6710766" cy="5625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3600" dirty="0"/>
              <a:t>To negate a number:</a:t>
            </a:r>
          </a:p>
          <a:p>
            <a:r>
              <a:rPr lang="en-US" sz="3600" dirty="0">
                <a:solidFill>
                  <a:schemeClr val="accent2"/>
                </a:solidFill>
              </a:rPr>
              <a:t>Flip</a:t>
            </a:r>
            <a:r>
              <a:rPr lang="en-US" sz="3600" dirty="0"/>
              <a:t> all the bits.  Ones become zeros and zeros become ones.</a:t>
            </a:r>
          </a:p>
          <a:p>
            <a:r>
              <a:rPr lang="en-US" sz="3600" dirty="0">
                <a:solidFill>
                  <a:schemeClr val="accent2"/>
                </a:solidFill>
              </a:rPr>
              <a:t>Add one</a:t>
            </a:r>
          </a:p>
          <a:p>
            <a:endParaRPr lang="en-US" sz="36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3600" dirty="0"/>
              <a:t>For example -3</a:t>
            </a:r>
          </a:p>
          <a:p>
            <a:r>
              <a:rPr lang="en-US" sz="3600" dirty="0"/>
              <a:t>Start with the bits for three: </a:t>
            </a:r>
            <a:r>
              <a:rPr lang="en-US" sz="3600" b="1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011</a:t>
            </a:r>
          </a:p>
          <a:p>
            <a:r>
              <a:rPr lang="en-US" sz="3600" dirty="0">
                <a:ea typeface="Consolas" charset="0"/>
                <a:cs typeface="Consolas" charset="0"/>
              </a:rPr>
              <a:t>Flip the bits: </a:t>
            </a:r>
            <a:r>
              <a:rPr lang="en-US" sz="3600" b="1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100</a:t>
            </a:r>
          </a:p>
          <a:p>
            <a:r>
              <a:rPr lang="en-US" sz="3600" dirty="0">
                <a:ea typeface="Consolas" charset="0"/>
                <a:cs typeface="Consolas" charset="0"/>
              </a:rPr>
              <a:t>Add one: </a:t>
            </a:r>
            <a:r>
              <a:rPr lang="en-US" sz="3600" b="1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101</a:t>
            </a:r>
            <a:endParaRPr lang="en-US" sz="3600" b="1" dirty="0">
              <a:latin typeface="Courier New" panose="02070309020205020404" pitchFamily="49" charset="0"/>
              <a:ea typeface="Consolas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62075" y="1084881"/>
            <a:ext cx="2891724" cy="509208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3: </a:t>
            </a: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2: </a:t>
            </a: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010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1: </a:t>
            </a: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001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0: </a:t>
            </a: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000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-1: </a:t>
            </a: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111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-2: </a:t>
            </a: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110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-3: </a:t>
            </a: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101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-4: </a:t>
            </a: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924830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0B34A-66AD-FB48-9A25-799DAE3AA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Lecture: Web Scraping &amp; Messy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2E91A-5BD3-3548-AE28-FAF307BDC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Data can be </a:t>
            </a:r>
            <a:r>
              <a:rPr lang="en-US" b="1" dirty="0">
                <a:solidFill>
                  <a:schemeClr val="accent6"/>
                </a:solidFill>
              </a:rPr>
              <a:t>scraped</a:t>
            </a:r>
            <a:r>
              <a:rPr lang="en-US" dirty="0"/>
              <a:t> from web pages by writing code that:</a:t>
            </a:r>
          </a:p>
          <a:p>
            <a:pPr lvl="1"/>
            <a:r>
              <a:rPr lang="en-US" dirty="0"/>
              <a:t>Downloads HTML pages</a:t>
            </a:r>
          </a:p>
          <a:p>
            <a:pPr lvl="1"/>
            <a:r>
              <a:rPr lang="en-US" dirty="0"/>
              <a:t>Picks out data elements using </a:t>
            </a:r>
            <a:r>
              <a:rPr lang="en-US" b="1" dirty="0">
                <a:solidFill>
                  <a:schemeClr val="accent6"/>
                </a:solidFill>
              </a:rPr>
              <a:t>CSS selectors </a:t>
            </a:r>
            <a:r>
              <a:rPr lang="en-US" dirty="0"/>
              <a:t>(or XPath)</a:t>
            </a:r>
          </a:p>
          <a:p>
            <a:pPr lvl="1"/>
            <a:r>
              <a:rPr lang="en-US" dirty="0"/>
              <a:t>Also pick out links to pages with additional data</a:t>
            </a:r>
          </a:p>
          <a:p>
            <a:pPr lvl="1"/>
            <a:r>
              <a:rPr lang="en-US" dirty="0"/>
              <a:t>Repeat!</a:t>
            </a:r>
          </a:p>
          <a:p>
            <a:r>
              <a:rPr lang="en-US" dirty="0"/>
              <a:t>Data can have missing, incorrect, or inconsistent values for many reasons:</a:t>
            </a:r>
          </a:p>
          <a:p>
            <a:pPr lvl="1"/>
            <a:r>
              <a:rPr lang="en-US" dirty="0"/>
              <a:t>Pulled from different sources with different naming or unit conventions</a:t>
            </a:r>
          </a:p>
          <a:p>
            <a:pPr lvl="1"/>
            <a:r>
              <a:rPr lang="en-US" dirty="0"/>
              <a:t>Paper scanning (OCR) errors</a:t>
            </a:r>
          </a:p>
          <a:p>
            <a:pPr lvl="1"/>
            <a:r>
              <a:rPr lang="en-US" dirty="0"/>
              <a:t>Human input errors</a:t>
            </a:r>
          </a:p>
          <a:p>
            <a:r>
              <a:rPr lang="en-US" dirty="0"/>
              <a:t>Variety of tools are needed to deal with messy data:</a:t>
            </a:r>
          </a:p>
          <a:p>
            <a:pPr lvl="1"/>
            <a:r>
              <a:rPr lang="en-US" dirty="0"/>
              <a:t>Review summary statistics</a:t>
            </a:r>
          </a:p>
          <a:p>
            <a:pPr lvl="1"/>
            <a:r>
              <a:rPr lang="en-US" dirty="0"/>
              <a:t>Synonym tables</a:t>
            </a:r>
          </a:p>
          <a:p>
            <a:pPr lvl="1"/>
            <a:r>
              <a:rPr lang="en-US" dirty="0"/>
              <a:t>Named entity matching with ML (</a:t>
            </a:r>
            <a:r>
              <a:rPr lang="en-US" dirty="0" err="1"/>
              <a:t>dedupe.io</a:t>
            </a:r>
            <a:r>
              <a:rPr lang="en-US" dirty="0"/>
              <a:t> and Open Refine)</a:t>
            </a:r>
          </a:p>
          <a:p>
            <a:pPr lvl="1"/>
            <a:r>
              <a:rPr lang="en-US" dirty="0"/>
              <a:t>Crowdsourcing: </a:t>
            </a:r>
            <a:r>
              <a:rPr lang="en-US" dirty="0" err="1"/>
              <a:t>MTurk</a:t>
            </a:r>
            <a:r>
              <a:rPr lang="en-US" dirty="0"/>
              <a:t>, home-grown solutions</a:t>
            </a:r>
          </a:p>
          <a:p>
            <a:r>
              <a:rPr lang="en-US" dirty="0"/>
              <a:t>Above all, don’t blindly trust data you are given!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69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Overflow: when numbers don’t 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960896"/>
            <a:ext cx="9965410" cy="56568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For example, 2 + 2 = 4</a:t>
            </a:r>
          </a:p>
          <a:p>
            <a:pPr marL="0" indent="0">
              <a:buNone/>
            </a:pPr>
            <a:r>
              <a:rPr lang="en-US" dirty="0"/>
              <a:t>4 cannot be represented in a three-bit </a:t>
            </a:r>
            <a:r>
              <a:rPr lang="en-US" dirty="0">
                <a:solidFill>
                  <a:schemeClr val="accent2"/>
                </a:solidFill>
              </a:rPr>
              <a:t>signed</a:t>
            </a:r>
            <a:r>
              <a:rPr lang="en-US" dirty="0"/>
              <a:t> integer.</a:t>
            </a:r>
            <a:br>
              <a:rPr lang="en-US" dirty="0"/>
            </a:br>
            <a:r>
              <a:rPr lang="en-US" dirty="0"/>
              <a:t>What happens when we try this addition?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1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  <a:sym typeface="Wingdings"/>
              </a:rPr>
              <a:t>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2"/>
                </a:solidFill>
                <a:ea typeface="Consolas" charset="0"/>
                <a:cs typeface="Courier New" panose="02070309020205020404" pitchFamily="49" charset="0"/>
              </a:rPr>
              <a:t>carry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0 1 0</a:t>
            </a:r>
          </a:p>
          <a:p>
            <a:pPr marL="0" indent="0">
              <a:buNone/>
            </a:pPr>
            <a:r>
              <a:rPr lang="en-US" u="sng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+ 0 1 0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1 0 0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  <a:sym typeface="Wingdings"/>
              </a:rPr>
              <a:t>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2"/>
                </a:solidFill>
                <a:ea typeface="Consolas" charset="0"/>
                <a:cs typeface="Courier New" panose="02070309020205020404" pitchFamily="49" charset="0"/>
              </a:rPr>
              <a:t>answer looks like -4!</a:t>
            </a:r>
          </a:p>
          <a:p>
            <a:pPr marL="0" indent="0">
              <a:buNone/>
            </a:pPr>
            <a:endParaRPr lang="en-US" sz="1600" dirty="0">
              <a:solidFill>
                <a:schemeClr val="accent2"/>
              </a:solidFill>
              <a:ea typeface="Consolas" charset="0"/>
              <a:cs typeface="Consolas" charset="0"/>
            </a:endParaRPr>
          </a:p>
          <a:p>
            <a:r>
              <a:rPr lang="en-US" dirty="0">
                <a:ea typeface="Consolas" charset="0"/>
                <a:cs typeface="Consolas" charset="0"/>
              </a:rPr>
              <a:t>The computer will throw an </a:t>
            </a:r>
            <a:r>
              <a:rPr lang="en-US" dirty="0">
                <a:solidFill>
                  <a:schemeClr val="accent2"/>
                </a:solidFill>
                <a:ea typeface="Consolas" charset="0"/>
                <a:cs typeface="Consolas" charset="0"/>
              </a:rPr>
              <a:t>exception</a:t>
            </a:r>
            <a:r>
              <a:rPr lang="en-US" dirty="0">
                <a:ea typeface="Consolas" charset="0"/>
                <a:cs typeface="Consolas" charset="0"/>
              </a:rPr>
              <a:t> if the signs of the operands were the same, but the sign of the result is different.</a:t>
            </a:r>
          </a:p>
          <a:p>
            <a:pPr lvl="1"/>
            <a:r>
              <a:rPr lang="en-US" dirty="0">
                <a:ea typeface="Consolas" charset="0"/>
                <a:cs typeface="Consolas" charset="0"/>
              </a:rPr>
              <a:t>positive + negative cannot overflow.</a:t>
            </a:r>
          </a:p>
          <a:p>
            <a:pPr lvl="1"/>
            <a:r>
              <a:rPr lang="en-US" dirty="0">
                <a:ea typeface="Consolas" charset="0"/>
                <a:cs typeface="Consolas" charset="0"/>
              </a:rPr>
              <a:t>positive + positive should give a positive</a:t>
            </a:r>
          </a:p>
          <a:p>
            <a:pPr lvl="1"/>
            <a:r>
              <a:rPr lang="en-US" dirty="0">
                <a:ea typeface="Consolas" charset="0"/>
                <a:cs typeface="Consolas" charset="0"/>
              </a:rPr>
              <a:t>negative + negative should give a negative</a:t>
            </a:r>
          </a:p>
          <a:p>
            <a:r>
              <a:rPr lang="en-US" dirty="0">
                <a:ea typeface="Consolas" charset="0"/>
                <a:cs typeface="Consolas" charset="0"/>
              </a:rPr>
              <a:t>Remember that the left-most bit indicates the sign.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0417728" y="1551674"/>
            <a:ext cx="148497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3: </a:t>
            </a: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Font typeface="Arial"/>
              <a:buNone/>
            </a:pP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2: </a:t>
            </a: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010</a:t>
            </a:r>
          </a:p>
          <a:p>
            <a:pPr marL="0" indent="0">
              <a:buFont typeface="Arial"/>
              <a:buNone/>
            </a:pP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1: </a:t>
            </a: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001</a:t>
            </a:r>
          </a:p>
          <a:p>
            <a:pPr marL="0" indent="0">
              <a:buFont typeface="Arial"/>
              <a:buNone/>
            </a:pP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0: </a:t>
            </a: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000 </a:t>
            </a:r>
          </a:p>
          <a:p>
            <a:pPr marL="0" indent="0">
              <a:buFont typeface="Arial"/>
              <a:buNone/>
            </a:pP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-1: </a:t>
            </a: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111</a:t>
            </a:r>
          </a:p>
          <a:p>
            <a:pPr marL="0" indent="0">
              <a:buFont typeface="Arial"/>
              <a:buNone/>
            </a:pP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-2: </a:t>
            </a: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110</a:t>
            </a:r>
          </a:p>
          <a:p>
            <a:pPr marL="0" indent="0">
              <a:buFont typeface="Arial"/>
              <a:buNone/>
            </a:pP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-3: </a:t>
            </a: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101</a:t>
            </a:r>
          </a:p>
          <a:p>
            <a:pPr marL="0" indent="0">
              <a:buFont typeface="Arial"/>
              <a:buNone/>
            </a:pP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-4: </a:t>
            </a: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048282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Examples with 4 and 8 bits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4-bit is between -8 and 7</a:t>
            </a:r>
          </a:p>
          <a:p>
            <a:r>
              <a:rPr lang="en-US" dirty="0"/>
              <a:t>8-bit is between -128 and 127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33210" y="6144322"/>
            <a:ext cx="2114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(Stop and practice)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90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for fun over the weekend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11639227" cy="5594888"/>
          </a:xfrm>
        </p:spPr>
        <p:txBody>
          <a:bodyPr>
            <a:normAutofit/>
          </a:bodyPr>
          <a:lstStyle/>
          <a:p>
            <a:r>
              <a:rPr lang="en-US" dirty="0"/>
              <a:t>This video shows how addition is actually implemented in hardware:</a:t>
            </a:r>
            <a:br>
              <a:rPr lang="en-US" dirty="0"/>
            </a:br>
            <a:r>
              <a:rPr lang="en-US" dirty="0">
                <a:hlinkClick r:id="rId2"/>
              </a:rPr>
              <a:t>https://www.youtube.com/watch?v=1I5ZMmrOfnA</a:t>
            </a:r>
            <a:br>
              <a:rPr lang="en-US" dirty="0"/>
            </a:br>
            <a:r>
              <a:rPr lang="en-US" dirty="0"/>
              <a:t>Search YouTube for “PBS ALU”</a:t>
            </a:r>
          </a:p>
          <a:p>
            <a:endParaRPr lang="en-US" dirty="0"/>
          </a:p>
          <a:p>
            <a:r>
              <a:rPr lang="en-US" dirty="0"/>
              <a:t>If you’re interested in learning more, take</a:t>
            </a:r>
            <a:br>
              <a:rPr lang="en-US" dirty="0"/>
            </a:br>
            <a:r>
              <a:rPr lang="en-US" dirty="0">
                <a:hlinkClick r:id="rId3"/>
              </a:rPr>
              <a:t>COMP_ENG-203 Intro to Computer Engineering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710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more things about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Multiplication: two’s complement works magically here too</a:t>
            </a:r>
          </a:p>
          <a:p>
            <a:r>
              <a:rPr lang="en-US" dirty="0"/>
              <a:t>Positive division works as expected</a:t>
            </a:r>
          </a:p>
          <a:p>
            <a:r>
              <a:rPr lang="en-US" i="1" dirty="0"/>
              <a:t>Sign extension</a:t>
            </a:r>
            <a:r>
              <a:rPr lang="en-US" dirty="0"/>
              <a:t>: when increasing the “bit size” of a negative number, add leading ones.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., -2 is </a:t>
            </a:r>
            <a:r>
              <a:rPr lang="en-US" b="1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1110</a:t>
            </a:r>
            <a:r>
              <a:rPr lang="en-US" dirty="0"/>
              <a:t> as a 4-bit signed integer and </a:t>
            </a:r>
            <a:r>
              <a:rPr lang="en-US" b="1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11111110</a:t>
            </a:r>
            <a:r>
              <a:rPr lang="en-US" dirty="0"/>
              <a:t> in 8 bits.</a:t>
            </a:r>
          </a:p>
          <a:p>
            <a:r>
              <a:rPr lang="en-US" dirty="0"/>
              <a:t>Computers typically use 32 or 64 bit integers.</a:t>
            </a:r>
          </a:p>
          <a:p>
            <a:pPr marL="0" indent="0">
              <a:buNone/>
            </a:pPr>
            <a:endParaRPr lang="en-US" sz="36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</a:rPr>
              <a:t>Any questions on last week’s material?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399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Limitations of Integers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Integers are great for </a:t>
                </a:r>
                <a:r>
                  <a:rPr lang="en-US" b="1" dirty="0">
                    <a:solidFill>
                      <a:schemeClr val="accent6"/>
                    </a:solidFill>
                  </a:rPr>
                  <a:t>counting</a:t>
                </a:r>
                <a:r>
                  <a:rPr lang="en-US" dirty="0"/>
                  <a:t>, but sometimes we need to </a:t>
                </a:r>
                <a:r>
                  <a:rPr lang="en-US" b="1" dirty="0">
                    <a:solidFill>
                      <a:schemeClr val="accent6"/>
                    </a:solidFill>
                  </a:rPr>
                  <a:t>measure</a:t>
                </a:r>
                <a:r>
                  <a:rPr lang="en-US" b="1" dirty="0"/>
                  <a:t> </a:t>
                </a:r>
                <a:r>
                  <a:rPr lang="en-US" dirty="0"/>
                  <a:t>fractional quantities.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Binary numbers can have “decimal” places, too</a:t>
                </a:r>
                <a:endParaRPr lang="en-US" dirty="0">
                  <a:latin typeface="Consolas" charset="0"/>
                  <a:ea typeface="Consolas" charset="0"/>
                  <a:cs typeface="Consolas" charset="0"/>
                </a:endParaRPr>
              </a:p>
              <a:p>
                <a:r>
                  <a:rPr lang="en-US" b="1" dirty="0">
                    <a:latin typeface="Courier New" panose="02070309020205020404" pitchFamily="49" charset="0"/>
                    <a:ea typeface="Consolas" charset="0"/>
                    <a:cs typeface="Courier New" panose="02070309020205020404" pitchFamily="49" charset="0"/>
                  </a:rPr>
                  <a:t>0.1111111111</a:t>
                </a:r>
                <a:r>
                  <a:rPr lang="en-US" baseline="-25000" dirty="0">
                    <a:ea typeface="Consolas" charset="0"/>
                    <a:cs typeface="Consolas" charset="0"/>
                  </a:rPr>
                  <a:t>two</a:t>
                </a:r>
                <a:r>
                  <a:rPr lang="en-US" dirty="0">
                    <a:latin typeface="Consolas" charset="0"/>
                    <a:ea typeface="Consolas" charset="0"/>
                    <a:cs typeface="Consolas" charset="0"/>
                  </a:rPr>
                  <a:t> </a:t>
                </a:r>
                <a:r>
                  <a:rPr lang="en-US" dirty="0">
                    <a:ea typeface="Consolas" charset="0"/>
                    <a:cs typeface="Consolas" charset="0"/>
                  </a:rPr>
                  <a:t>is slightly smaller than 1</a:t>
                </a:r>
              </a:p>
              <a:p>
                <a:r>
                  <a:rPr lang="en-US" b="1" dirty="0">
                    <a:latin typeface="Courier New" panose="02070309020205020404" pitchFamily="49" charset="0"/>
                    <a:ea typeface="Consolas" charset="0"/>
                    <a:cs typeface="Courier New" panose="02070309020205020404" pitchFamily="49" charset="0"/>
                  </a:rPr>
                  <a:t>0.0000000001</a:t>
                </a:r>
                <a:r>
                  <a:rPr lang="en-US" baseline="-25000" dirty="0">
                    <a:ea typeface="Consolas" charset="0"/>
                    <a:cs typeface="Consolas" charset="0"/>
                  </a:rPr>
                  <a:t>two</a:t>
                </a:r>
                <a:r>
                  <a:rPr lang="en-US" dirty="0">
                    <a:latin typeface="Consolas" charset="0"/>
                    <a:ea typeface="Consolas" charset="0"/>
                    <a:cs typeface="Consolas" charset="0"/>
                  </a:rPr>
                  <a:t> </a:t>
                </a:r>
                <a:r>
                  <a:rPr lang="en-US" dirty="0">
                    <a:ea typeface="Consolas" charset="0"/>
                    <a:cs typeface="Consolas" charset="0"/>
                  </a:rPr>
                  <a:t>is slightly larger than 0</a:t>
                </a:r>
              </a:p>
              <a:p>
                <a:r>
                  <a:rPr lang="en-US" b="1" dirty="0">
                    <a:latin typeface="Courier New" panose="02070309020205020404" pitchFamily="49" charset="0"/>
                    <a:ea typeface="Consolas" charset="0"/>
                    <a:cs typeface="Courier New" panose="02070309020205020404" pitchFamily="49" charset="0"/>
                  </a:rPr>
                  <a:t>0.1</a:t>
                </a:r>
                <a:r>
                  <a:rPr lang="en-US" baseline="-25000" dirty="0">
                    <a:ea typeface="Consolas" charset="0"/>
                    <a:cs typeface="Consolas" charset="0"/>
                  </a:rPr>
                  <a:t>two</a:t>
                </a:r>
                <a:r>
                  <a:rPr lang="en-US" dirty="0">
                    <a:latin typeface="Consolas" charset="0"/>
                    <a:ea typeface="Consolas" charset="0"/>
                    <a:cs typeface="Consolas" charset="0"/>
                  </a:rPr>
                  <a:t> </a:t>
                </a:r>
                <a:r>
                  <a:rPr lang="en-US" dirty="0">
                    <a:ea typeface="Consolas" charset="0"/>
                    <a:cs typeface="Consolas" charset="0"/>
                  </a:rPr>
                  <a:t>is one half</a:t>
                </a:r>
              </a:p>
              <a:p>
                <a:endParaRPr lang="en-US" dirty="0">
                  <a:ea typeface="Consolas" charset="0"/>
                  <a:cs typeface="Consolas" charset="0"/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  <a:latin typeface="Courier New" panose="02070309020205020404" pitchFamily="49" charset="0"/>
                    <a:ea typeface="Consolas" charset="0"/>
                    <a:cs typeface="Courier New" panose="02070309020205020404" pitchFamily="49" charset="0"/>
                  </a:rPr>
                  <a:t>10.101</a:t>
                </a:r>
                <a:r>
                  <a:rPr lang="en-US" baseline="-25000" dirty="0">
                    <a:solidFill>
                      <a:schemeClr val="tx1"/>
                    </a:solidFill>
                    <a:ea typeface="Consolas" charset="0"/>
                    <a:cs typeface="Consolas" charset="0"/>
                  </a:rPr>
                  <a:t>two</a:t>
                </a:r>
                <a:r>
                  <a:rPr lang="en-US" dirty="0">
                    <a:solidFill>
                      <a:schemeClr val="tx1"/>
                    </a:solidFill>
                    <a:ea typeface="Consolas" charset="0"/>
                    <a:cs typeface="Consolas" charset="0"/>
                  </a:rPr>
                  <a:t> = </a:t>
                </a:r>
                <a:r>
                  <a:rPr lang="en-US" b="1" dirty="0">
                    <a:solidFill>
                      <a:schemeClr val="accent6"/>
                    </a:solidFill>
                    <a:latin typeface="Courier New" panose="02070309020205020404" pitchFamily="49" charset="0"/>
                    <a:ea typeface="Consolas" charset="0"/>
                    <a:cs typeface="Courier New" panose="02070309020205020404" pitchFamily="49" charset="0"/>
                  </a:rPr>
                  <a:t>1</a:t>
                </a:r>
                <a:r>
                  <a:rPr lang="en-US" dirty="0">
                    <a:ea typeface="Consolas" charset="0"/>
                    <a:cs typeface="Consolas" charset="0"/>
                  </a:rPr>
                  <a:t> × </a:t>
                </a:r>
                <a:r>
                  <a:rPr lang="en-US" dirty="0">
                    <a:solidFill>
                      <a:schemeClr val="tx1"/>
                    </a:solidFill>
                    <a:ea typeface="Consolas" charset="0"/>
                    <a:cs typeface="Consolas" charset="0"/>
                  </a:rPr>
                  <a:t>2</a:t>
                </a:r>
                <a:r>
                  <a:rPr lang="en-US" baseline="30000" dirty="0">
                    <a:solidFill>
                      <a:schemeClr val="tx1"/>
                    </a:solidFill>
                    <a:ea typeface="Consolas" charset="0"/>
                    <a:cs typeface="Consolas" charset="0"/>
                  </a:rPr>
                  <a:t>1</a:t>
                </a:r>
                <a:r>
                  <a:rPr lang="en-US" dirty="0">
                    <a:solidFill>
                      <a:schemeClr val="tx1"/>
                    </a:solidFill>
                    <a:ea typeface="Consolas" charset="0"/>
                    <a:cs typeface="Consolas" charset="0"/>
                  </a:rPr>
                  <a:t> + </a:t>
                </a:r>
                <a:r>
                  <a:rPr lang="en-US" b="1" dirty="0">
                    <a:solidFill>
                      <a:schemeClr val="accent6"/>
                    </a:solidFill>
                    <a:latin typeface="Courier New" panose="02070309020205020404" pitchFamily="49" charset="0"/>
                    <a:ea typeface="Consolas" charset="0"/>
                    <a:cs typeface="Courier New" panose="02070309020205020404" pitchFamily="49" charset="0"/>
                  </a:rPr>
                  <a:t>0</a:t>
                </a:r>
                <a:r>
                  <a:rPr lang="en-US" dirty="0">
                    <a:ea typeface="Consolas" charset="0"/>
                    <a:cs typeface="Consolas" charset="0"/>
                  </a:rPr>
                  <a:t> × </a:t>
                </a:r>
                <a:r>
                  <a:rPr lang="en-US" dirty="0">
                    <a:solidFill>
                      <a:schemeClr val="tx1"/>
                    </a:solidFill>
                    <a:ea typeface="Consolas" charset="0"/>
                    <a:cs typeface="Consolas" charset="0"/>
                  </a:rPr>
                  <a:t>2</a:t>
                </a:r>
                <a:r>
                  <a:rPr lang="en-US" baseline="30000" dirty="0">
                    <a:solidFill>
                      <a:schemeClr val="tx1"/>
                    </a:solidFill>
                    <a:ea typeface="Consolas" charset="0"/>
                    <a:cs typeface="Consolas" charset="0"/>
                  </a:rPr>
                  <a:t>0</a:t>
                </a:r>
                <a:r>
                  <a:rPr lang="en-US" dirty="0">
                    <a:solidFill>
                      <a:schemeClr val="tx1"/>
                    </a:solidFill>
                    <a:ea typeface="Consolas" charset="0"/>
                    <a:cs typeface="Consolas" charset="0"/>
                  </a:rPr>
                  <a:t> + </a:t>
                </a:r>
                <a:r>
                  <a:rPr lang="en-US" b="1" dirty="0">
                    <a:solidFill>
                      <a:schemeClr val="accent6"/>
                    </a:solidFill>
                    <a:latin typeface="Courier New" panose="02070309020205020404" pitchFamily="49" charset="0"/>
                    <a:ea typeface="Consolas" charset="0"/>
                    <a:cs typeface="Courier New" panose="02070309020205020404" pitchFamily="49" charset="0"/>
                  </a:rPr>
                  <a:t>1</a:t>
                </a:r>
                <a:r>
                  <a:rPr lang="en-US" dirty="0">
                    <a:solidFill>
                      <a:schemeClr val="tx1"/>
                    </a:solidFill>
                    <a:ea typeface="Consolas" charset="0"/>
                    <a:cs typeface="Consolas" charset="0"/>
                  </a:rPr>
                  <a:t> × 2</a:t>
                </a:r>
                <a:r>
                  <a:rPr lang="en-US" baseline="30000" dirty="0">
                    <a:solidFill>
                      <a:schemeClr val="tx1"/>
                    </a:solidFill>
                    <a:ea typeface="Consolas" charset="0"/>
                    <a:cs typeface="Consolas" charset="0"/>
                  </a:rPr>
                  <a:t>-1</a:t>
                </a:r>
                <a:r>
                  <a:rPr lang="en-US" dirty="0">
                    <a:solidFill>
                      <a:schemeClr val="tx1"/>
                    </a:solidFill>
                    <a:ea typeface="Consolas" charset="0"/>
                    <a:cs typeface="Consolas" charset="0"/>
                  </a:rPr>
                  <a:t> + </a:t>
                </a:r>
                <a:r>
                  <a:rPr lang="en-US" b="1" dirty="0">
                    <a:solidFill>
                      <a:schemeClr val="accent6"/>
                    </a:solidFill>
                    <a:latin typeface="Courier New" panose="02070309020205020404" pitchFamily="49" charset="0"/>
                    <a:ea typeface="Consolas" charset="0"/>
                    <a:cs typeface="Courier New" panose="02070309020205020404" pitchFamily="49" charset="0"/>
                  </a:rPr>
                  <a:t>0</a:t>
                </a:r>
                <a:r>
                  <a:rPr lang="en-US" dirty="0">
                    <a:solidFill>
                      <a:schemeClr val="tx1"/>
                    </a:solidFill>
                    <a:ea typeface="Consolas" charset="0"/>
                    <a:cs typeface="Consolas" charset="0"/>
                  </a:rPr>
                  <a:t> × 2</a:t>
                </a:r>
                <a:r>
                  <a:rPr lang="en-US" baseline="30000" dirty="0">
                    <a:solidFill>
                      <a:schemeClr val="tx1"/>
                    </a:solidFill>
                    <a:ea typeface="Consolas" charset="0"/>
                    <a:cs typeface="Consolas" charset="0"/>
                  </a:rPr>
                  <a:t>-2</a:t>
                </a:r>
                <a:r>
                  <a:rPr lang="en-US" dirty="0">
                    <a:solidFill>
                      <a:schemeClr val="tx1"/>
                    </a:solidFill>
                    <a:ea typeface="Consolas" charset="0"/>
                    <a:cs typeface="Consolas" charset="0"/>
                  </a:rPr>
                  <a:t> + </a:t>
                </a:r>
                <a:r>
                  <a:rPr lang="en-US" b="1" dirty="0">
                    <a:solidFill>
                      <a:schemeClr val="accent6"/>
                    </a:solidFill>
                    <a:latin typeface="Courier New" panose="02070309020205020404" pitchFamily="49" charset="0"/>
                    <a:ea typeface="Consolas" charset="0"/>
                    <a:cs typeface="Courier New" panose="02070309020205020404" pitchFamily="49" charset="0"/>
                  </a:rPr>
                  <a:t>1</a:t>
                </a:r>
                <a:r>
                  <a:rPr lang="en-US" dirty="0">
                    <a:solidFill>
                      <a:schemeClr val="tx1"/>
                    </a:solidFill>
                    <a:ea typeface="Consolas" charset="0"/>
                    <a:cs typeface="Consolas" charset="0"/>
                  </a:rPr>
                  <a:t> × 2</a:t>
                </a:r>
                <a:r>
                  <a:rPr lang="en-US" baseline="30000" dirty="0">
                    <a:solidFill>
                      <a:schemeClr val="tx1"/>
                    </a:solidFill>
                    <a:ea typeface="Consolas" charset="0"/>
                    <a:cs typeface="Consolas" charset="0"/>
                  </a:rPr>
                  <a:t>-3</a:t>
                </a:r>
                <a:r>
                  <a:rPr lang="en-US" dirty="0">
                    <a:solidFill>
                      <a:schemeClr val="tx1"/>
                    </a:solidFill>
                    <a:ea typeface="Consolas" charset="0"/>
                    <a:cs typeface="Consolas" charset="0"/>
                  </a:rPr>
                  <a:t> </a:t>
                </a:r>
                <a:br>
                  <a:rPr lang="en-US" dirty="0">
                    <a:solidFill>
                      <a:schemeClr val="tx1"/>
                    </a:solidFill>
                    <a:ea typeface="Consolas" charset="0"/>
                    <a:cs typeface="Consolas" charset="0"/>
                  </a:rPr>
                </a:br>
                <a:r>
                  <a:rPr lang="en-US" dirty="0">
                    <a:solidFill>
                      <a:schemeClr val="tx1"/>
                    </a:solidFill>
                    <a:ea typeface="Consolas" charset="0"/>
                    <a:cs typeface="Consolas" charset="0"/>
                  </a:rPr>
                  <a:t>		   = 2         + 0         + 1/2     + 0          + 1/8     =  2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mr-I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onsolas" charset="0"/>
                            <a:cs typeface="Consolas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mr-I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onsolas" charset="0"/>
                                <a:cs typeface="Consola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onsolas" charset="0"/>
                                <a:cs typeface="Consolas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onsolas" charset="0"/>
                                <a:cs typeface="Consolas" charset="0"/>
                              </a:rPr>
                              <m:t>8</m:t>
                            </m:r>
                          </m:den>
                        </m:f>
                      </m:e>
                    </m:box>
                  </m:oMath>
                </a14:m>
                <a:endParaRPr lang="en-US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onsolas" charset="0"/>
                    <a:cs typeface="Consolas" charset="0"/>
                  </a:rPr>
                  <a:t>How shall we represent fractional number in the computer?</a:t>
                </a:r>
                <a:br>
                  <a:rPr lang="en-US" dirty="0">
                    <a:latin typeface="Consolas" charset="0"/>
                    <a:ea typeface="Consolas" charset="0"/>
                    <a:cs typeface="Consolas" charset="0"/>
                  </a:rPr>
                </a:br>
                <a:endParaRPr lang="en-US" dirty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0" t="-2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2003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point: </a:t>
            </a:r>
            <a:r>
              <a:rPr lang="en-US" i="1" dirty="0"/>
              <a:t>Integers 2.0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038386"/>
            <a:ext cx="11639227" cy="5548394"/>
          </a:xfrm>
        </p:spPr>
        <p:txBody>
          <a:bodyPr>
            <a:normAutofit/>
          </a:bodyPr>
          <a:lstStyle/>
          <a:p>
            <a:r>
              <a:rPr lang="en-US" dirty="0"/>
              <a:t>Simplest solution is to just stick an implicit </a:t>
            </a:r>
            <a:r>
              <a:rPr lang="en-US" b="1" dirty="0">
                <a:solidFill>
                  <a:schemeClr val="accent6"/>
                </a:solidFill>
              </a:rPr>
              <a:t>radix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6"/>
                </a:solidFill>
              </a:rPr>
              <a:t>point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somewhere.</a:t>
            </a:r>
          </a:p>
          <a:p>
            <a:pPr lvl="1"/>
            <a:r>
              <a:rPr lang="en-US" dirty="0"/>
              <a:t>We don’t call it a </a:t>
            </a:r>
            <a:r>
              <a:rPr lang="en-US" i="1" dirty="0"/>
              <a:t>decimal point </a:t>
            </a:r>
            <a:r>
              <a:rPr lang="en-US" dirty="0"/>
              <a:t>because we’re not in base ten.</a:t>
            </a:r>
          </a:p>
          <a:p>
            <a:r>
              <a:rPr lang="en-US" dirty="0"/>
              <a:t>Examples of fixed point numbers in base ten:</a:t>
            </a:r>
          </a:p>
          <a:p>
            <a:pPr lvl="1"/>
            <a:r>
              <a:rPr lang="en-US" dirty="0"/>
              <a:t>Represent the cost of a purchase with an integer number of cents.</a:t>
            </a:r>
          </a:p>
          <a:p>
            <a:pPr lvl="2"/>
            <a:r>
              <a:rPr lang="en-US" dirty="0"/>
              <a:t>The cost of a sandwich is 625 cents.</a:t>
            </a:r>
          </a:p>
          <a:p>
            <a:pPr lvl="1"/>
            <a:r>
              <a:rPr lang="en-US" dirty="0"/>
              <a:t>Represent the distance between cities by counting the hundredths of a mile.</a:t>
            </a:r>
          </a:p>
          <a:p>
            <a:pPr lvl="2"/>
            <a:r>
              <a:rPr lang="en-US" dirty="0"/>
              <a:t>Evanston is 1321 hundredths of a mile from Chicago</a:t>
            </a:r>
          </a:p>
          <a:p>
            <a:pPr lvl="2"/>
            <a:r>
              <a:rPr lang="en-US" dirty="0"/>
              <a:t>and 79,543 hundredths of a mile from Philadelphia</a:t>
            </a:r>
          </a:p>
        </p:txBody>
      </p:sp>
    </p:spTree>
    <p:extLst>
      <p:ext uri="{BB962C8B-B14F-4D97-AF65-F5344CB8AC3E}">
        <p14:creationId xmlns:p14="http://schemas.microsoft.com/office/powerpoint/2010/main" val="2692923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point example in 16 bits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Let’s store the chemical elements’ atomic weights.</a:t>
                </a:r>
              </a:p>
              <a:p>
                <a:r>
                  <a:rPr lang="en-US" dirty="0"/>
                  <a:t>Smallest value (hydrogen) is 1.00784</a:t>
                </a:r>
              </a:p>
              <a:p>
                <a:r>
                  <a:rPr lang="en-US" dirty="0"/>
                  <a:t>Largest value (uranium) is </a:t>
                </a:r>
                <a:r>
                  <a:rPr lang="is-IS" dirty="0"/>
                  <a:t>238.02891</a:t>
                </a:r>
                <a:endParaRPr lang="is-IS" dirty="0">
                  <a:solidFill>
                    <a:schemeClr val="tx1">
                      <a:lumMod val="25000"/>
                    </a:schemeClr>
                  </a:solidFill>
                </a:endParaRPr>
              </a:p>
              <a:p>
                <a:r>
                  <a:rPr lang="is-IS" dirty="0"/>
                  <a:t>Negative values are not possible</a:t>
                </a:r>
              </a:p>
              <a:p>
                <a:r>
                  <a:rPr lang="is-IS" dirty="0"/>
                  <a:t>We can reserve 8 bits for the fractional part and 8 bits for the part &gt; 1</a:t>
                </a:r>
              </a:p>
              <a:p>
                <a:r>
                  <a:rPr lang="is-IS" dirty="0"/>
                  <a:t>In this particular binary fixed point representation, weight of uranium is: </a:t>
                </a:r>
              </a:p>
              <a:p>
                <a:pPr marL="457200" lvl="1" indent="0">
                  <a:buNone/>
                </a:pPr>
                <a:r>
                  <a:rPr lang="cs-CZ" dirty="0">
                    <a:latin typeface="Courier New" panose="02070309020205020404" pitchFamily="49" charset="0"/>
                    <a:ea typeface="Consolas" charset="0"/>
                    <a:cs typeface="Courier New" panose="02070309020205020404" pitchFamily="49" charset="0"/>
                  </a:rPr>
                  <a:t>          </a:t>
                </a:r>
                <a:r>
                  <a:rPr lang="en-US" i="1" dirty="0"/>
                  <a:t>The radix point is implicit, not stored in the computer.</a:t>
                </a:r>
                <a:br>
                  <a:rPr lang="cs-CZ" dirty="0">
                    <a:latin typeface="Courier New" panose="02070309020205020404" pitchFamily="49" charset="0"/>
                    <a:ea typeface="Consolas" charset="0"/>
                    <a:cs typeface="Courier New" panose="02070309020205020404" pitchFamily="49" charset="0"/>
                  </a:rPr>
                </a:br>
                <a:r>
                  <a:rPr lang="cs-CZ" dirty="0">
                    <a:latin typeface="Courier New" panose="02070309020205020404" pitchFamily="49" charset="0"/>
                    <a:ea typeface="Consolas" charset="0"/>
                    <a:cs typeface="Courier New" panose="02070309020205020404" pitchFamily="49" charset="0"/>
                  </a:rPr>
                  <a:t>11101110</a:t>
                </a:r>
                <a:r>
                  <a:rPr lang="cs-CZ" dirty="0">
                    <a:solidFill>
                      <a:schemeClr val="tx1">
                        <a:lumMod val="50000"/>
                      </a:schemeClr>
                    </a:solidFill>
                    <a:latin typeface="Courier New" panose="02070309020205020404" pitchFamily="49" charset="0"/>
                    <a:ea typeface="Consolas" charset="0"/>
                    <a:cs typeface="Courier New" panose="02070309020205020404" pitchFamily="49" charset="0"/>
                  </a:rPr>
                  <a:t>.</a:t>
                </a:r>
                <a:r>
                  <a:rPr lang="cs-CZ" dirty="0">
                    <a:latin typeface="Courier New" panose="02070309020205020404" pitchFamily="49" charset="0"/>
                    <a:ea typeface="Consolas" charset="0"/>
                    <a:cs typeface="Courier New" panose="02070309020205020404" pitchFamily="49" charset="0"/>
                  </a:rPr>
                  <a:t>00000111</a:t>
                </a:r>
                <a:endParaRPr lang="cs-CZ" dirty="0">
                  <a:latin typeface="Consolas" charset="0"/>
                  <a:ea typeface="Consolas" charset="0"/>
                  <a:cs typeface="Consolas" charset="0"/>
                </a:endParaRPr>
              </a:p>
              <a:p>
                <a:pPr marL="457189" lvl="1" indent="0">
                  <a:buNone/>
                </a:pPr>
                <a:r>
                  <a:rPr lang="cs-CZ" dirty="0">
                    <a:ea typeface="Consolas" charset="0"/>
                    <a:cs typeface="Consolas" charset="0"/>
                  </a:rPr>
                  <a:t>= 238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mr-IN" i="1" smtClean="0">
                            <a:latin typeface="Cambria Math" panose="02040503050406030204" pitchFamily="18" charset="0"/>
                            <a:ea typeface="Consolas" charset="0"/>
                            <a:cs typeface="Consolas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mr-IN" i="1" smtClean="0">
                                <a:latin typeface="Cambria Math" panose="02040503050406030204" pitchFamily="18" charset="0"/>
                                <a:ea typeface="Consolas" charset="0"/>
                                <a:cs typeface="Consola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  <a:ea typeface="Consolas" charset="0"/>
                                <a:cs typeface="Consolas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  <a:ea typeface="Consolas" charset="0"/>
                                <a:cs typeface="Consolas" charset="0"/>
                              </a:rPr>
                              <m:t>256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ea typeface="Consolas" charset="0"/>
                    <a:cs typeface="Consolas" charset="0"/>
                  </a:rPr>
                  <a:t> = 238</a:t>
                </a:r>
                <a:r>
                  <a:rPr lang="is-IS" dirty="0">
                    <a:ea typeface="Consolas" charset="0"/>
                    <a:cs typeface="Consolas" charset="0"/>
                  </a:rPr>
                  <a:t>.02734375  (We had to round off, so this is not precisely accurate)</a:t>
                </a:r>
              </a:p>
              <a:p>
                <a:r>
                  <a:rPr lang="en-US" dirty="0">
                    <a:ea typeface="Consolas" charset="0"/>
                    <a:cs typeface="Consolas" charset="0"/>
                  </a:rPr>
                  <a:t>A</a:t>
                </a:r>
                <a:r>
                  <a:rPr lang="is-IS" dirty="0">
                    <a:ea typeface="Consolas" charset="0"/>
                    <a:cs typeface="Consolas" charset="0"/>
                  </a:rPr>
                  <a:t>nd the weight of hydrogen is:</a:t>
                </a:r>
              </a:p>
              <a:p>
                <a:pPr marL="457189" lvl="1" indent="0">
                  <a:buNone/>
                </a:pPr>
                <a:r>
                  <a:rPr lang="is-IS" dirty="0">
                    <a:latin typeface="Courier New" panose="02070309020205020404" pitchFamily="49" charset="0"/>
                    <a:ea typeface="Consolas" charset="0"/>
                    <a:cs typeface="Courier New" panose="02070309020205020404" pitchFamily="49" charset="0"/>
                  </a:rPr>
                  <a:t>00000001</a:t>
                </a:r>
                <a:r>
                  <a:rPr lang="is-IS" dirty="0">
                    <a:solidFill>
                      <a:schemeClr val="tx1">
                        <a:lumMod val="50000"/>
                      </a:schemeClr>
                    </a:solidFill>
                    <a:latin typeface="Courier New" panose="02070309020205020404" pitchFamily="49" charset="0"/>
                    <a:ea typeface="Consolas" charset="0"/>
                    <a:cs typeface="Courier New" panose="02070309020205020404" pitchFamily="49" charset="0"/>
                  </a:rPr>
                  <a:t>.</a:t>
                </a:r>
                <a:r>
                  <a:rPr lang="is-IS" dirty="0">
                    <a:latin typeface="Courier New" panose="02070309020205020404" pitchFamily="49" charset="0"/>
                    <a:ea typeface="Consolas" charset="0"/>
                    <a:cs typeface="Courier New" panose="02070309020205020404" pitchFamily="49" charset="0"/>
                  </a:rPr>
                  <a:t>00000010</a:t>
                </a:r>
              </a:p>
              <a:p>
                <a:pPr marL="457189" lvl="1" indent="0">
                  <a:buNone/>
                </a:pPr>
                <a:r>
                  <a:rPr lang="cs-CZ" dirty="0">
                    <a:ea typeface="Consolas" charset="0"/>
                    <a:cs typeface="Consolas" charset="0"/>
                  </a:rPr>
                  <a:t>= 1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mr-IN" i="1">
                            <a:latin typeface="Cambria Math" panose="02040503050406030204" pitchFamily="18" charset="0"/>
                            <a:ea typeface="Consolas" charset="0"/>
                            <a:cs typeface="Consolas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mr-IN" i="1">
                                <a:latin typeface="Cambria Math" panose="02040503050406030204" pitchFamily="18" charset="0"/>
                                <a:ea typeface="Consolas" charset="0"/>
                                <a:cs typeface="Consola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  <a:ea typeface="Consolas" charset="0"/>
                                <a:cs typeface="Consolas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  <a:ea typeface="Consolas" charset="0"/>
                                <a:cs typeface="Consolas" charset="0"/>
                              </a:rPr>
                              <m:t>256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ea typeface="Consolas" charset="0"/>
                    <a:cs typeface="Consolas" charset="0"/>
                  </a:rPr>
                  <a:t> = 1</a:t>
                </a:r>
                <a:r>
                  <a:rPr lang="is-IS" dirty="0">
                    <a:ea typeface="Consolas" charset="0"/>
                    <a:cs typeface="Consolas" charset="0"/>
                  </a:rPr>
                  <a:t>.0078125</a:t>
                </a:r>
                <a:endParaRPr lang="is-IS" dirty="0">
                  <a:latin typeface="Consolas" charset="0"/>
                  <a:ea typeface="Consolas" charset="0"/>
                  <a:cs typeface="Consolas" charset="0"/>
                </a:endParaRPr>
              </a:p>
              <a:p>
                <a:pPr marL="457189" lvl="1" indent="0">
                  <a:buNone/>
                </a:pPr>
                <a:endParaRPr lang="en-US" dirty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0" t="-2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802" y="134933"/>
            <a:ext cx="1496205" cy="1690692"/>
          </a:xfrm>
          <a:prstGeom prst="rect">
            <a:avLst/>
          </a:prstGeom>
        </p:spPr>
      </p:pic>
      <p:sp>
        <p:nvSpPr>
          <p:cNvPr id="4" name="Arc 3">
            <a:extLst>
              <a:ext uri="{FF2B5EF4-FFF2-40B4-BE49-F238E27FC236}">
                <a16:creationId xmlns:a16="http://schemas.microsoft.com/office/drawing/2014/main" id="{174A345E-952F-3149-BF58-B9897904C15A}"/>
              </a:ext>
            </a:extLst>
          </p:cNvPr>
          <p:cNvSpPr/>
          <p:nvPr/>
        </p:nvSpPr>
        <p:spPr>
          <a:xfrm rot="16200000">
            <a:off x="2495227" y="4215538"/>
            <a:ext cx="495946" cy="480447"/>
          </a:xfrm>
          <a:prstGeom prst="arc">
            <a:avLst/>
          </a:prstGeom>
          <a:ln w="19050">
            <a:solidFill>
              <a:schemeClr val="accent6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06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Fixed point limitations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Fixed point is simple &amp; efficient, but…</a:t>
            </a:r>
          </a:p>
          <a:p>
            <a:r>
              <a:rPr lang="en-US" sz="3200" dirty="0"/>
              <a:t>Range is very limited</a:t>
            </a:r>
          </a:p>
          <a:p>
            <a:pPr lvl="1"/>
            <a:r>
              <a:rPr lang="en-US" sz="2800" dirty="0"/>
              <a:t>Multiplication overflows easily </a:t>
            </a:r>
            <a:r>
              <a:rPr lang="mr-IN" sz="2800" dirty="0"/>
              <a:t>–</a:t>
            </a:r>
            <a:r>
              <a:rPr lang="en-US" sz="2800" dirty="0"/>
              <a:t> can double the number of bits</a:t>
            </a:r>
          </a:p>
          <a:p>
            <a:pPr lvl="2"/>
            <a:r>
              <a:rPr lang="en-US" sz="2400" dirty="0" err="1"/>
              <a:t>Eg</a:t>
            </a:r>
            <a:r>
              <a:rPr lang="en-US" sz="2400" dirty="0"/>
              <a:t>., if working in 32-bits, then we can only multiply 16-bit values without overflow</a:t>
            </a:r>
          </a:p>
          <a:p>
            <a:pPr lvl="1"/>
            <a:r>
              <a:rPr lang="en-US" sz="2800" dirty="0"/>
              <a:t>Division </a:t>
            </a:r>
            <a:r>
              <a:rPr lang="en-US" sz="2800" b="1" dirty="0"/>
              <a:t>underflows</a:t>
            </a:r>
            <a:r>
              <a:rPr lang="en-US" sz="2800" dirty="0"/>
              <a:t> easily (small values are rounded to zero)</a:t>
            </a:r>
          </a:p>
          <a:p>
            <a:r>
              <a:rPr lang="en-US" sz="3200" dirty="0"/>
              <a:t>Precision varies across the range:</a:t>
            </a:r>
          </a:p>
          <a:p>
            <a:pPr lvl="1"/>
            <a:r>
              <a:rPr lang="en-US" sz="2800" dirty="0"/>
              <a:t>Small numbers have few significant figures:</a:t>
            </a:r>
          </a:p>
          <a:p>
            <a:pPr lvl="1"/>
            <a:r>
              <a:rPr lang="en-US" dirty="0"/>
              <a:t>For example, </a:t>
            </a:r>
            <a:r>
              <a:rPr lang="is-I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00000000</a:t>
            </a:r>
            <a:r>
              <a:rPr lang="is-IS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.</a:t>
            </a:r>
            <a:r>
              <a:rPr lang="is-I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00000010</a:t>
            </a:r>
            <a:r>
              <a:rPr lang="is-IS" dirty="0">
                <a:ea typeface="Consolas" charset="0"/>
                <a:cs typeface="Courier New" panose="02070309020205020404" pitchFamily="49" charset="0"/>
              </a:rPr>
              <a:t> is not very precise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17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Based on </a:t>
            </a:r>
            <a:r>
              <a:rPr lang="en-US" sz="3200" b="1" dirty="0">
                <a:solidFill>
                  <a:schemeClr val="accent6"/>
                </a:solidFill>
              </a:rPr>
              <a:t>scientific notation</a:t>
            </a:r>
            <a:r>
              <a:rPr lang="en-US" sz="3200" dirty="0"/>
              <a:t>:</a:t>
            </a:r>
          </a:p>
          <a:p>
            <a:pPr lvl="1"/>
            <a:r>
              <a:rPr lang="en-US" sz="2800" dirty="0"/>
              <a:t>10,340 = 1.034 </a:t>
            </a:r>
            <a:r>
              <a:rPr lang="en-US" sz="2800" dirty="0">
                <a:ea typeface="Consolas" charset="0"/>
                <a:cs typeface="Consolas" charset="0"/>
              </a:rPr>
              <a:t>× 10</a:t>
            </a:r>
            <a:r>
              <a:rPr lang="en-US" sz="2800" baseline="30000" dirty="0">
                <a:ea typeface="Consolas" charset="0"/>
                <a:cs typeface="Consolas" charset="0"/>
              </a:rPr>
              <a:t>4</a:t>
            </a:r>
          </a:p>
          <a:p>
            <a:pPr lvl="1"/>
            <a:r>
              <a:rPr lang="en-US" sz="2800" dirty="0">
                <a:ea typeface="Consolas" charset="0"/>
                <a:cs typeface="Consolas" charset="0"/>
              </a:rPr>
              <a:t>0.00424 = 4.24 × 10</a:t>
            </a:r>
            <a:r>
              <a:rPr lang="en-US" sz="2800" baseline="30000" dirty="0">
                <a:ea typeface="Consolas" charset="0"/>
                <a:cs typeface="Consolas" charset="0"/>
              </a:rPr>
              <a:t>-3</a:t>
            </a:r>
          </a:p>
          <a:p>
            <a:r>
              <a:rPr lang="en-US" sz="3200" dirty="0">
                <a:ea typeface="Consolas" charset="0"/>
                <a:cs typeface="Consolas" charset="0"/>
              </a:rPr>
              <a:t>Scientific notation gives a compact representation of extreme values:</a:t>
            </a:r>
          </a:p>
          <a:p>
            <a:pPr lvl="1"/>
            <a:r>
              <a:rPr lang="en-US" sz="2800" dirty="0">
                <a:ea typeface="Consolas" charset="0"/>
                <a:cs typeface="Consolas" charset="0"/>
              </a:rPr>
              <a:t>1,000,000,000,000,000,000,000,000 = </a:t>
            </a:r>
            <a:r>
              <a:rPr lang="en-US" sz="2800" dirty="0"/>
              <a:t>1.0 </a:t>
            </a:r>
            <a:r>
              <a:rPr lang="en-US" sz="2800" dirty="0">
                <a:ea typeface="Consolas" charset="0"/>
                <a:cs typeface="Consolas" charset="0"/>
              </a:rPr>
              <a:t>× 10</a:t>
            </a:r>
            <a:r>
              <a:rPr lang="en-US" sz="2800" baseline="30000" dirty="0">
                <a:ea typeface="Consolas" charset="0"/>
                <a:cs typeface="Consolas" charset="0"/>
              </a:rPr>
              <a:t>24</a:t>
            </a:r>
          </a:p>
          <a:p>
            <a:pPr lvl="1"/>
            <a:r>
              <a:rPr lang="en-US" sz="2800" dirty="0">
                <a:ea typeface="Consolas" charset="0"/>
                <a:cs typeface="Consolas" charset="0"/>
              </a:rPr>
              <a:t>0.000 000 000 000 000 000 000 001 = </a:t>
            </a:r>
            <a:r>
              <a:rPr lang="en-US" sz="2800" dirty="0"/>
              <a:t>1.0 </a:t>
            </a:r>
            <a:r>
              <a:rPr lang="en-US" sz="2800" dirty="0">
                <a:ea typeface="Consolas" charset="0"/>
                <a:cs typeface="Consolas" charset="0"/>
              </a:rPr>
              <a:t>× 10</a:t>
            </a:r>
            <a:r>
              <a:rPr lang="en-US" sz="2800" baseline="30000" dirty="0">
                <a:ea typeface="Consolas" charset="0"/>
                <a:cs typeface="Consolas" charset="0"/>
              </a:rPr>
              <a:t>-24</a:t>
            </a:r>
          </a:p>
          <a:p>
            <a:r>
              <a:rPr lang="en-US" sz="3600" dirty="0"/>
              <a:t>In binary:</a:t>
            </a:r>
          </a:p>
          <a:p>
            <a:pPr lvl="1"/>
            <a:r>
              <a:rPr lang="en-US" sz="2800" dirty="0"/>
              <a:t>100010</a:t>
            </a:r>
            <a:r>
              <a:rPr lang="en-US" sz="2800" baseline="-25000" dirty="0"/>
              <a:t>two</a:t>
            </a:r>
            <a:r>
              <a:rPr lang="en-US" sz="2800" dirty="0"/>
              <a:t> = 1.0001</a:t>
            </a:r>
            <a:r>
              <a:rPr lang="en-US" sz="2800" baseline="-25000" dirty="0"/>
              <a:t>two</a:t>
            </a:r>
            <a:r>
              <a:rPr lang="en-US" sz="2800" dirty="0"/>
              <a:t> </a:t>
            </a:r>
            <a:r>
              <a:rPr lang="en-US" sz="2800" dirty="0">
                <a:ea typeface="Consolas" charset="0"/>
                <a:cs typeface="Consolas" charset="0"/>
              </a:rPr>
              <a:t>× 2</a:t>
            </a:r>
            <a:r>
              <a:rPr lang="en-US" sz="2800" baseline="30000" dirty="0">
                <a:ea typeface="Consolas" charset="0"/>
                <a:cs typeface="Consolas" charset="0"/>
              </a:rPr>
              <a:t>5</a:t>
            </a:r>
            <a:r>
              <a:rPr lang="en-US" sz="2800" baseline="-25000" dirty="0">
                <a:ea typeface="Consolas" charset="0"/>
                <a:cs typeface="Consolas" charset="0"/>
              </a:rPr>
              <a:t>ten</a:t>
            </a:r>
            <a:r>
              <a:rPr lang="en-US" sz="2800" baseline="30000" dirty="0">
                <a:ea typeface="Consolas" charset="0"/>
                <a:cs typeface="Consolas" charset="0"/>
              </a:rPr>
              <a:t> </a:t>
            </a:r>
            <a:r>
              <a:rPr lang="en-US" sz="2800" dirty="0"/>
              <a:t>= 1.0001 </a:t>
            </a:r>
            <a:r>
              <a:rPr lang="en-US" sz="2800" dirty="0">
                <a:ea typeface="Consolas" charset="0"/>
                <a:cs typeface="Consolas" charset="0"/>
              </a:rPr>
              <a:t>× 10</a:t>
            </a:r>
            <a:r>
              <a:rPr lang="en-US" sz="2800" baseline="30000" dirty="0">
                <a:ea typeface="Consolas" charset="0"/>
                <a:cs typeface="Consolas" charset="0"/>
              </a:rPr>
              <a:t>101</a:t>
            </a:r>
            <a:r>
              <a:rPr lang="en-US" sz="2800" baseline="-25000" dirty="0">
                <a:ea typeface="Consolas" charset="0"/>
                <a:cs typeface="Consolas" charset="0"/>
              </a:rPr>
              <a:t>two</a:t>
            </a:r>
            <a:r>
              <a:rPr lang="en-US" sz="2800" baseline="30000" dirty="0">
                <a:ea typeface="Consolas" charset="0"/>
                <a:cs typeface="Consolas" charset="0"/>
              </a:rPr>
              <a:t> </a:t>
            </a:r>
          </a:p>
          <a:p>
            <a:pPr lvl="1"/>
            <a:r>
              <a:rPr lang="en-US" sz="2800" dirty="0"/>
              <a:t>0.00101</a:t>
            </a:r>
            <a:r>
              <a:rPr lang="en-US" sz="2800" baseline="-25000" dirty="0"/>
              <a:t>two</a:t>
            </a:r>
            <a:r>
              <a:rPr lang="en-US" sz="2800" dirty="0"/>
              <a:t> = 1.01</a:t>
            </a:r>
            <a:r>
              <a:rPr lang="en-US" sz="2800" baseline="-25000" dirty="0"/>
              <a:t>two</a:t>
            </a:r>
            <a:r>
              <a:rPr lang="en-US" sz="2800" dirty="0"/>
              <a:t> </a:t>
            </a:r>
            <a:r>
              <a:rPr lang="en-US" sz="2800" dirty="0">
                <a:ea typeface="Consolas" charset="0"/>
                <a:cs typeface="Consolas" charset="0"/>
              </a:rPr>
              <a:t>× 2</a:t>
            </a:r>
            <a:r>
              <a:rPr lang="en-US" sz="2800" baseline="30000" dirty="0">
                <a:ea typeface="Consolas" charset="0"/>
                <a:cs typeface="Consolas" charset="0"/>
              </a:rPr>
              <a:t>-3</a:t>
            </a:r>
            <a:r>
              <a:rPr lang="en-US" sz="2800" baseline="-25000" dirty="0">
                <a:ea typeface="Consolas" charset="0"/>
                <a:cs typeface="Consolas" charset="0"/>
              </a:rPr>
              <a:t>ten</a:t>
            </a:r>
            <a:r>
              <a:rPr lang="en-US" sz="2800" baseline="30000" dirty="0">
                <a:ea typeface="Consolas" charset="0"/>
                <a:cs typeface="Consolas" charset="0"/>
              </a:rPr>
              <a:t> </a:t>
            </a:r>
            <a:r>
              <a:rPr lang="en-US" sz="2800" dirty="0"/>
              <a:t>= 1.01 </a:t>
            </a:r>
            <a:r>
              <a:rPr lang="en-US" sz="2800" dirty="0">
                <a:ea typeface="Consolas" charset="0"/>
                <a:cs typeface="Consolas" charset="0"/>
              </a:rPr>
              <a:t>× 10</a:t>
            </a:r>
            <a:r>
              <a:rPr lang="en-US" sz="2800" baseline="30000" dirty="0">
                <a:ea typeface="Consolas" charset="0"/>
                <a:cs typeface="Consolas" charset="0"/>
              </a:rPr>
              <a:t>-11</a:t>
            </a:r>
            <a:r>
              <a:rPr lang="en-US" sz="2800" baseline="-25000" dirty="0">
                <a:ea typeface="Consolas" charset="0"/>
                <a:cs typeface="Consolas" charset="0"/>
              </a:rPr>
              <a:t>two</a:t>
            </a:r>
            <a:r>
              <a:rPr lang="en-US" sz="2800" baseline="30000" dirty="0">
                <a:ea typeface="Consolas" charset="0"/>
                <a:cs typeface="Consolas" charset="0"/>
              </a:rPr>
              <a:t> </a:t>
            </a:r>
          </a:p>
          <a:p>
            <a:pPr lvl="1"/>
            <a:endParaRPr lang="en-US" baseline="30000" dirty="0">
              <a:ea typeface="Consolas" charset="0"/>
              <a:cs typeface="Consolas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388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floating point in 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038387"/>
            <a:ext cx="11639227" cy="33166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0.15625</a:t>
            </a:r>
            <a:r>
              <a:rPr lang="en-US" baseline="-25000" dirty="0"/>
              <a:t>ten</a:t>
            </a:r>
            <a:r>
              <a:rPr lang="en-US" dirty="0"/>
              <a:t> = 0.00101</a:t>
            </a:r>
            <a:r>
              <a:rPr lang="en-US" baseline="-25000" dirty="0"/>
              <a:t>two</a:t>
            </a:r>
            <a:r>
              <a:rPr lang="en-US" dirty="0"/>
              <a:t> = 1.</a:t>
            </a:r>
            <a:r>
              <a:rPr lang="en-US" u="sng" dirty="0"/>
              <a:t>01</a:t>
            </a:r>
            <a:r>
              <a:rPr lang="en-US" dirty="0"/>
              <a:t> </a:t>
            </a:r>
            <a:r>
              <a:rPr lang="en-US" dirty="0">
                <a:ea typeface="Consolas" charset="0"/>
                <a:cs typeface="Consolas" charset="0"/>
              </a:rPr>
              <a:t>× 10</a:t>
            </a:r>
            <a:r>
              <a:rPr lang="en-US" u="sng" baseline="30000" dirty="0">
                <a:ea typeface="Consolas" charset="0"/>
                <a:cs typeface="Consolas" charset="0"/>
              </a:rPr>
              <a:t>-11</a:t>
            </a:r>
            <a:r>
              <a:rPr lang="en-US" baseline="-25000" dirty="0">
                <a:ea typeface="Consolas" charset="0"/>
                <a:cs typeface="Consolas" charset="0"/>
              </a:rPr>
              <a:t>two</a:t>
            </a:r>
            <a:r>
              <a:rPr lang="en-US" baseline="30000" dirty="0">
                <a:ea typeface="Consolas" charset="0"/>
                <a:cs typeface="Consolas" charset="0"/>
              </a:rPr>
              <a:t> </a:t>
            </a:r>
            <a:endParaRPr lang="en-US" dirty="0"/>
          </a:p>
          <a:p>
            <a:r>
              <a:rPr lang="en-US" dirty="0">
                <a:ea typeface="Consolas" charset="0"/>
                <a:cs typeface="Consolas" charset="0"/>
              </a:rPr>
              <a:t>Three essential parts are the </a:t>
            </a:r>
            <a:r>
              <a:rPr lang="en-US" b="1" dirty="0">
                <a:solidFill>
                  <a:schemeClr val="accent6"/>
                </a:solidFill>
                <a:ea typeface="Consolas" charset="0"/>
                <a:cs typeface="Consolas" charset="0"/>
              </a:rPr>
              <a:t>sign</a:t>
            </a:r>
            <a:r>
              <a:rPr lang="en-US" dirty="0">
                <a:ea typeface="Consolas" charset="0"/>
                <a:cs typeface="Consolas" charset="0"/>
              </a:rPr>
              <a:t>, </a:t>
            </a:r>
            <a:r>
              <a:rPr lang="en-US" b="1" dirty="0">
                <a:solidFill>
                  <a:schemeClr val="accent6"/>
                </a:solidFill>
                <a:ea typeface="Consolas" charset="0"/>
                <a:cs typeface="Consolas" charset="0"/>
              </a:rPr>
              <a:t>fraction</a:t>
            </a:r>
            <a:r>
              <a:rPr lang="en-US" dirty="0">
                <a:ea typeface="Consolas" charset="0"/>
                <a:cs typeface="Consolas" charset="0"/>
              </a:rPr>
              <a:t>, &amp; </a:t>
            </a:r>
            <a:r>
              <a:rPr lang="en-US" b="1" dirty="0">
                <a:solidFill>
                  <a:schemeClr val="accent6"/>
                </a:solidFill>
                <a:ea typeface="Consolas" charset="0"/>
                <a:cs typeface="Consolas" charset="0"/>
              </a:rPr>
              <a:t>exponent</a:t>
            </a:r>
          </a:p>
          <a:p>
            <a:pPr lvl="1"/>
            <a:r>
              <a:rPr lang="en-US" dirty="0">
                <a:ea typeface="Consolas" charset="0"/>
                <a:cs typeface="Consolas" charset="0"/>
              </a:rPr>
              <a:t>Notice that the first significant figure is always “1” so we don’t have to store it</a:t>
            </a:r>
          </a:p>
          <a:p>
            <a:r>
              <a:rPr lang="en-US" dirty="0"/>
              <a:t>In the mid 1980s, the IEEE standardized the floating point representation of 32 and 64 bit numbers:</a:t>
            </a:r>
            <a:endParaRPr lang="en-US" dirty="0">
              <a:ea typeface="Consolas" charset="0"/>
              <a:cs typeface="Consolas" charset="0"/>
            </a:endParaRPr>
          </a:p>
          <a:p>
            <a:pPr lvl="1"/>
            <a:r>
              <a:rPr lang="en-US" dirty="0">
                <a:ea typeface="Consolas" charset="0"/>
                <a:cs typeface="Consolas" charset="0"/>
              </a:rPr>
              <a:t>The exponent has a sign too, but the standard says to add a “bias” of 127</a:t>
            </a:r>
          </a:p>
          <a:p>
            <a:pPr lvl="1"/>
            <a:endParaRPr lang="en-US" b="1" dirty="0">
              <a:solidFill>
                <a:srgbClr val="FFFFFF"/>
              </a:solidFill>
              <a:ea typeface="Consolas" charset="0"/>
              <a:cs typeface="Consola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13" y="4066079"/>
            <a:ext cx="9864541" cy="197929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76B1318-F578-1643-8FF4-F004C71F9D10}"/>
              </a:ext>
            </a:extLst>
          </p:cNvPr>
          <p:cNvCxnSpPr>
            <a:cxnSpLocks/>
          </p:cNvCxnSpPr>
          <p:nvPr/>
        </p:nvCxnSpPr>
        <p:spPr>
          <a:xfrm flipV="1">
            <a:off x="7113722" y="1503337"/>
            <a:ext cx="325464" cy="17048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B3841CC-8C77-394B-BE4E-C784B13F2BC5}"/>
              </a:ext>
            </a:extLst>
          </p:cNvPr>
          <p:cNvCxnSpPr>
            <a:cxnSpLocks/>
          </p:cNvCxnSpPr>
          <p:nvPr/>
        </p:nvCxnSpPr>
        <p:spPr>
          <a:xfrm flipV="1">
            <a:off x="8645470" y="1400017"/>
            <a:ext cx="0" cy="27380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FCFAE40-6FDB-EE4F-9A3B-22F22FD49137}"/>
              </a:ext>
            </a:extLst>
          </p:cNvPr>
          <p:cNvSpPr txBox="1"/>
          <p:nvPr/>
        </p:nvSpPr>
        <p:spPr>
          <a:xfrm>
            <a:off x="2526223" y="6045372"/>
            <a:ext cx="4308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1111100 = 124     124-127 = -3 exponent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CEE532-F1CB-874B-825A-C929D9CF2697}"/>
              </a:ext>
            </a:extLst>
          </p:cNvPr>
          <p:cNvCxnSpPr>
            <a:cxnSpLocks/>
          </p:cNvCxnSpPr>
          <p:nvPr/>
        </p:nvCxnSpPr>
        <p:spPr>
          <a:xfrm flipH="1" flipV="1">
            <a:off x="2774197" y="5424407"/>
            <a:ext cx="201478" cy="511444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336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Computers store information in </a:t>
            </a:r>
            <a:r>
              <a:rPr lang="en-US" b="1" dirty="0">
                <a:solidFill>
                  <a:schemeClr val="accent2"/>
                </a:solidFill>
              </a:rPr>
              <a:t>binary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Ones and Zeros</a:t>
            </a:r>
          </a:p>
          <a:p>
            <a:r>
              <a:rPr lang="mr-IN" dirty="0"/>
              <a:t>…</a:t>
            </a:r>
            <a:r>
              <a:rPr lang="en-US" dirty="0"/>
              <a:t>000100100001001001110011011010101010111100000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Called “bits,” meaning “</a:t>
            </a:r>
            <a:r>
              <a:rPr lang="en-US" b="1" dirty="0">
                <a:solidFill>
                  <a:schemeClr val="accent2"/>
                </a:solidFill>
              </a:rPr>
              <a:t>b</a:t>
            </a:r>
            <a:r>
              <a:rPr lang="en-US" dirty="0"/>
              <a:t>inary dig</a:t>
            </a:r>
            <a:r>
              <a:rPr lang="en-US" b="1" dirty="0">
                <a:solidFill>
                  <a:schemeClr val="accent2"/>
                </a:solidFill>
              </a:rPr>
              <a:t>its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Simplicity</a:t>
            </a:r>
          </a:p>
          <a:p>
            <a:pPr lvl="1"/>
            <a:r>
              <a:rPr lang="en-US" dirty="0"/>
              <a:t>Noise robustness</a:t>
            </a:r>
          </a:p>
          <a:p>
            <a:pPr lvl="1"/>
            <a:r>
              <a:rPr lang="en-US" dirty="0"/>
              <a:t>By convention</a:t>
            </a:r>
          </a:p>
          <a:p>
            <a:pPr lvl="1"/>
            <a:endParaRPr lang="en-US" dirty="0"/>
          </a:p>
          <a:p>
            <a:r>
              <a:rPr lang="en-US" dirty="0"/>
              <a:t>But how do we get meaning from a sequence of ones and zeros?</a:t>
            </a:r>
          </a:p>
        </p:txBody>
      </p:sp>
    </p:spTree>
    <p:extLst>
      <p:ext uri="{BB962C8B-B14F-4D97-AF65-F5344CB8AC3E}">
        <p14:creationId xmlns:p14="http://schemas.microsoft.com/office/powerpoint/2010/main" val="4133778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86" y="163851"/>
            <a:ext cx="11639227" cy="883403"/>
          </a:xfrm>
        </p:spPr>
        <p:txBody>
          <a:bodyPr/>
          <a:lstStyle/>
          <a:p>
            <a:r>
              <a:rPr lang="en-US" dirty="0"/>
              <a:t>64-bit floating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957" y="1239864"/>
            <a:ext cx="11512656" cy="2045777"/>
          </a:xfrm>
        </p:spPr>
        <p:txBody>
          <a:bodyPr>
            <a:normAutofit fontScale="92500"/>
          </a:bodyPr>
          <a:lstStyle/>
          <a:p>
            <a:r>
              <a:rPr lang="en-US" dirty="0"/>
              <a:t>Similar to 32-bit, but we have more precision in the fraction and larger exponents are possible.</a:t>
            </a:r>
          </a:p>
          <a:p>
            <a:r>
              <a:rPr lang="en-US" dirty="0"/>
              <a:t>32-bit is called </a:t>
            </a:r>
            <a:r>
              <a:rPr lang="en-US" b="1" dirty="0">
                <a:solidFill>
                  <a:schemeClr val="accent6"/>
                </a:solidFill>
              </a:rPr>
              <a:t>single precision </a:t>
            </a:r>
            <a:r>
              <a:rPr lang="en-US" dirty="0"/>
              <a:t>and 64-bit is called </a:t>
            </a:r>
            <a:r>
              <a:rPr lang="en-US" b="1" dirty="0">
                <a:solidFill>
                  <a:schemeClr val="accent6"/>
                </a:solidFill>
              </a:rPr>
              <a:t>double precision</a:t>
            </a:r>
            <a:r>
              <a:rPr lang="en-US" dirty="0"/>
              <a:t>.</a:t>
            </a:r>
          </a:p>
          <a:p>
            <a:r>
              <a:rPr lang="en-US" dirty="0"/>
              <a:t>Double precision can represent larger, smaller, and more precise numbers.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57" y="4888255"/>
            <a:ext cx="10950844" cy="1543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28" y="3563940"/>
            <a:ext cx="6214018" cy="12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47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special floats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IEEE standard allows for a few special values to be stored</a:t>
            </a:r>
          </a:p>
          <a:p>
            <a:pPr lvl="1"/>
            <a:r>
              <a:rPr lang="en-US" dirty="0"/>
              <a:t>Positive and negative zero (We normally start with an implied “1” which doesn’t work for zero)</a:t>
            </a:r>
          </a:p>
          <a:p>
            <a:pPr lvl="1"/>
            <a:r>
              <a:rPr lang="en-US" dirty="0"/>
              <a:t>Positive and negative infinity (the result of divide by zero)</a:t>
            </a:r>
          </a:p>
          <a:p>
            <a:pPr lvl="1"/>
            <a:r>
              <a:rPr lang="en-US" dirty="0"/>
              <a:t>Not a number (the result of zero divided by zero)</a:t>
            </a:r>
          </a:p>
          <a:p>
            <a:r>
              <a:rPr lang="en-US" dirty="0"/>
              <a:t>These all have the exponent bits set to all ones or all zeros</a:t>
            </a:r>
          </a:p>
        </p:txBody>
      </p:sp>
    </p:spTree>
    <p:extLst>
      <p:ext uri="{BB962C8B-B14F-4D97-AF65-F5344CB8AC3E}">
        <p14:creationId xmlns:p14="http://schemas.microsoft.com/office/powerpoint/2010/main" val="20909991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Flexibility and Flaws of Floats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32-bit signed integer can represent all the whole numbers between</a:t>
            </a:r>
            <a:br>
              <a:rPr lang="en-US" dirty="0"/>
            </a:br>
            <a:r>
              <a:rPr lang="cs-CZ" dirty="0"/>
              <a:t>-2,147,483,648 and 2,147,483,647</a:t>
            </a:r>
          </a:p>
          <a:p>
            <a:r>
              <a:rPr lang="cs-CZ" dirty="0"/>
              <a:t>A 32-bit </a:t>
            </a:r>
            <a:r>
              <a:rPr lang="cs-CZ" dirty="0" err="1"/>
              <a:t>floating</a:t>
            </a:r>
            <a:r>
              <a:rPr lang="cs-CZ" dirty="0"/>
              <a:t> point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as </a:t>
            </a:r>
            <a:r>
              <a:rPr lang="cs-CZ" dirty="0" err="1"/>
              <a:t>large</a:t>
            </a:r>
            <a:r>
              <a:rPr lang="cs-CZ" dirty="0"/>
              <a:t> as ±</a:t>
            </a:r>
            <a:r>
              <a:rPr lang="is-IS" dirty="0"/>
              <a:t>3.402823 × 10</a:t>
            </a:r>
            <a:r>
              <a:rPr lang="is-IS" baseline="30000" dirty="0"/>
              <a:t>38</a:t>
            </a:r>
            <a:br>
              <a:rPr lang="is-IS" baseline="30000" dirty="0"/>
            </a:br>
            <a:r>
              <a:rPr lang="is-IS" dirty="0"/>
              <a:t>= 340,282,300,000,000,000,000,000,000,000,000,000,000</a:t>
            </a:r>
            <a:endParaRPr lang="is-IS" baseline="30000" dirty="0"/>
          </a:p>
          <a:p>
            <a:r>
              <a:rPr lang="is-IS" dirty="0"/>
              <a:t>or as tiny as </a:t>
            </a:r>
            <a:r>
              <a:rPr lang="en-US" dirty="0"/>
              <a:t>5.8774718 </a:t>
            </a:r>
            <a:r>
              <a:rPr lang="is-IS" dirty="0"/>
              <a:t>× 10</a:t>
            </a:r>
            <a:r>
              <a:rPr lang="is-IS" baseline="30000" dirty="0"/>
              <a:t>-39</a:t>
            </a:r>
            <a:r>
              <a:rPr lang="is-IS" dirty="0"/>
              <a:t> </a:t>
            </a:r>
            <a:br>
              <a:rPr lang="is-IS" dirty="0"/>
            </a:br>
            <a:r>
              <a:rPr lang="is-IS" dirty="0"/>
              <a:t>= 0.000 000 000 000 000 000 000 000 000 000 000 000 005 877 471 8</a:t>
            </a:r>
          </a:p>
          <a:p>
            <a:r>
              <a:rPr lang="is-IS" dirty="0"/>
              <a:t>But, single-precision floats have only 24 bits of precision: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C</a:t>
            </a:r>
            <a:r>
              <a:rPr lang="is-IS" dirty="0">
                <a:solidFill>
                  <a:schemeClr val="accent6"/>
                </a:solidFill>
              </a:rPr>
              <a:t>an only precisely store </a:t>
            </a:r>
            <a:r>
              <a:rPr lang="is-IS" b="1" dirty="0">
                <a:solidFill>
                  <a:schemeClr val="accent6"/>
                </a:solidFill>
              </a:rPr>
              <a:t>integers</a:t>
            </a:r>
            <a:r>
              <a:rPr lang="is-IS" dirty="0">
                <a:solidFill>
                  <a:schemeClr val="accent6"/>
                </a:solidFill>
              </a:rPr>
              <a:t> up to 2</a:t>
            </a:r>
            <a:r>
              <a:rPr lang="is-IS" baseline="30000" dirty="0">
                <a:solidFill>
                  <a:schemeClr val="accent6"/>
                </a:solidFill>
              </a:rPr>
              <a:t>24</a:t>
            </a:r>
            <a:r>
              <a:rPr lang="is-IS" dirty="0">
                <a:solidFill>
                  <a:schemeClr val="accent6"/>
                </a:solidFill>
              </a:rPr>
              <a:t> = </a:t>
            </a:r>
            <a:r>
              <a:rPr lang="is-IS" b="1" dirty="0">
                <a:solidFill>
                  <a:schemeClr val="accent6"/>
                </a:solidFill>
              </a:rPr>
              <a:t>16,777,216</a:t>
            </a:r>
          </a:p>
          <a:p>
            <a:r>
              <a:rPr lang="is-IS" dirty="0"/>
              <a:t>Floats can store larger numbers than integers of the same bit-length,</a:t>
            </a:r>
            <a:br>
              <a:rPr lang="is-IS" dirty="0"/>
            </a:br>
            <a:r>
              <a:rPr lang="is-IS" dirty="0"/>
              <a:t>but with less precision because 8 bits are set aside for the exponent.</a:t>
            </a:r>
          </a:p>
        </p:txBody>
      </p:sp>
    </p:spTree>
    <p:extLst>
      <p:ext uri="{BB962C8B-B14F-4D97-AF65-F5344CB8AC3E}">
        <p14:creationId xmlns:p14="http://schemas.microsoft.com/office/powerpoint/2010/main" val="37572136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Floats just distribute numbers differently</a:t>
            </a:r>
            <a:endParaRPr lang="en-US" b="1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603996"/>
            <a:ext cx="12183337" cy="2425564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88775-61FF-4A45-9D3A-59978DFB4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3471" y="4174354"/>
            <a:ext cx="11639227" cy="2536411"/>
          </a:xfrm>
        </p:spPr>
        <p:txBody>
          <a:bodyPr>
            <a:normAutofit fontScale="92500"/>
          </a:bodyPr>
          <a:lstStyle/>
          <a:p>
            <a:r>
              <a:rPr lang="en-US" dirty="0"/>
              <a:t>Above, the dashes represent possible numbers using 4 bits.</a:t>
            </a:r>
          </a:p>
          <a:p>
            <a:r>
              <a:rPr lang="en-US" dirty="0"/>
              <a:t>Both of the above number lines have 16 dashes (possible numbers)</a:t>
            </a:r>
          </a:p>
          <a:p>
            <a:pPr lvl="1"/>
            <a:r>
              <a:rPr lang="en-US" dirty="0"/>
              <a:t>Actually, there are 17 dashes, and we have to leave out the largest number (8, 32).</a:t>
            </a:r>
          </a:p>
          <a:p>
            <a:r>
              <a:rPr lang="en-US" dirty="0"/>
              <a:t>The only difference is the spacing.</a:t>
            </a:r>
          </a:p>
          <a:p>
            <a:pPr lvl="1"/>
            <a:r>
              <a:rPr lang="en-US" dirty="0"/>
              <a:t>Integer spacing is constant but floats are </a:t>
            </a:r>
            <a:r>
              <a:rPr lang="en-US" b="1" i="1" dirty="0"/>
              <a:t>exponentially spaced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B34926-848A-7947-B98F-2DFDDE19700D}"/>
              </a:ext>
            </a:extLst>
          </p:cNvPr>
          <p:cNvSpPr/>
          <p:nvPr/>
        </p:nvSpPr>
        <p:spPr>
          <a:xfrm>
            <a:off x="7372350" y="1748790"/>
            <a:ext cx="457200" cy="1051560"/>
          </a:xfrm>
          <a:prstGeom prst="rect">
            <a:avLst/>
          </a:prstGeom>
          <a:solidFill>
            <a:srgbClr val="FFFFFF">
              <a:alpha val="7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161BC1-E3E8-0743-8CD5-8928E222A108}"/>
              </a:ext>
            </a:extLst>
          </p:cNvPr>
          <p:cNvSpPr/>
          <p:nvPr/>
        </p:nvSpPr>
        <p:spPr>
          <a:xfrm>
            <a:off x="9913619" y="2903220"/>
            <a:ext cx="2269717" cy="868680"/>
          </a:xfrm>
          <a:prstGeom prst="rect">
            <a:avLst/>
          </a:prstGeom>
          <a:solidFill>
            <a:srgbClr val="FFFFFF">
              <a:alpha val="7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949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97E3C-BE0D-C84D-A8D1-07327E0E5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Catastrophic Cancellation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9300B-4BA1-AB4C-996E-BAFBFB496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Subtraction of similar-sized numbers leads to a </a:t>
            </a:r>
            <a:r>
              <a:rPr lang="en-US" b="1" dirty="0"/>
              <a:t>loss of precision:</a:t>
            </a:r>
          </a:p>
          <a:p>
            <a:pPr marL="457200" lvl="1" indent="0">
              <a:buNone/>
            </a:pPr>
            <a:r>
              <a:rPr lang="en-US" dirty="0"/>
              <a:t>0.1234567891 − 0.1234567890 = 0.0000000001</a:t>
            </a:r>
          </a:p>
          <a:p>
            <a:pPr marL="457200" lvl="1" indent="0">
              <a:buNone/>
            </a:pPr>
            <a:r>
              <a:rPr lang="en-US" dirty="0"/>
              <a:t>1.234567891</a:t>
            </a:r>
            <a:r>
              <a:rPr lang="is-IS" dirty="0"/>
              <a:t> × 10</a:t>
            </a:r>
            <a:r>
              <a:rPr lang="is-IS" baseline="30000" dirty="0"/>
              <a:t>-1</a:t>
            </a:r>
            <a:r>
              <a:rPr lang="is-IS" dirty="0"/>
              <a:t> </a:t>
            </a:r>
            <a:r>
              <a:rPr lang="en-US" dirty="0"/>
              <a:t>− 1.234567890</a:t>
            </a:r>
            <a:r>
              <a:rPr lang="is-IS" dirty="0"/>
              <a:t> × 10</a:t>
            </a:r>
            <a:r>
              <a:rPr lang="is-IS" baseline="30000" dirty="0"/>
              <a:t>-1</a:t>
            </a:r>
            <a:r>
              <a:rPr lang="en-US" dirty="0"/>
              <a:t> = 1.000000000 </a:t>
            </a:r>
            <a:r>
              <a:rPr lang="is-IS" dirty="0"/>
              <a:t>× 10</a:t>
            </a:r>
            <a:r>
              <a:rPr lang="is-IS" baseline="30000" dirty="0"/>
              <a:t>-10</a:t>
            </a:r>
            <a:r>
              <a:rPr lang="is-IS" dirty="0"/>
              <a:t> </a:t>
            </a:r>
          </a:p>
          <a:p>
            <a:pPr marL="457200" lvl="1" indent="0">
              <a:buNone/>
            </a:pPr>
            <a:r>
              <a:rPr lang="is-IS" dirty="0"/>
              <a:t>							</a:t>
            </a:r>
            <a:r>
              <a:rPr lang="is-IS" i="1" dirty="0"/>
              <a:t>	result has 9 insignificant figures</a:t>
            </a:r>
            <a:endParaRPr lang="en-US" i="1" dirty="0"/>
          </a:p>
          <a:p>
            <a:r>
              <a:rPr lang="en-US" dirty="0"/>
              <a:t>We started with 10 significant figures but the result has just one sig fig!</a:t>
            </a:r>
          </a:p>
          <a:p>
            <a:pPr lvl="1"/>
            <a:r>
              <a:rPr lang="en-US" dirty="0"/>
              <a:t>Note that I’m giving an example in decimal, but the same idea applies to floating point’s binary representation.</a:t>
            </a:r>
          </a:p>
          <a:p>
            <a:r>
              <a:rPr lang="en-US" dirty="0"/>
              <a:t>What about:</a:t>
            </a:r>
          </a:p>
          <a:p>
            <a:pPr lvl="1"/>
            <a:r>
              <a:rPr lang="en-US" dirty="0"/>
              <a:t>addition?  multiplication?  division?</a:t>
            </a:r>
          </a:p>
          <a:p>
            <a:pPr lvl="2"/>
            <a:r>
              <a:rPr lang="en-US" dirty="0"/>
              <a:t>Actually, only subtraction can lead to a loss of precision.</a:t>
            </a:r>
          </a:p>
          <a:p>
            <a:pPr lvl="1"/>
            <a:r>
              <a:rPr lang="en-US" dirty="0"/>
              <a:t>Integers?</a:t>
            </a:r>
          </a:p>
          <a:p>
            <a:pPr lvl="2"/>
            <a:r>
              <a:rPr lang="en-US" dirty="0"/>
              <a:t>Integers may </a:t>
            </a:r>
            <a:r>
              <a:rPr lang="en-US" i="1" dirty="0"/>
              <a:t>overflow</a:t>
            </a:r>
            <a:r>
              <a:rPr lang="en-US" dirty="0"/>
              <a:t>, precision is not really defined for integers.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62FED6EB-4766-5545-A13E-1F730AA3E3FA}"/>
              </a:ext>
            </a:extLst>
          </p:cNvPr>
          <p:cNvSpPr/>
          <p:nvPr/>
        </p:nvSpPr>
        <p:spPr>
          <a:xfrm rot="16200000">
            <a:off x="7887326" y="1824103"/>
            <a:ext cx="241126" cy="1471808"/>
          </a:xfrm>
          <a:prstGeom prst="leftBrace">
            <a:avLst>
              <a:gd name="adj1" fmla="val 32384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A7195-D5ED-3D48-9871-06E9C21A8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80B89A-E364-8E45-ABE9-9C919D350E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3471" y="1146875"/>
                <a:ext cx="11639227" cy="463089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Math on computers (especially with floats) has limited precision.</a:t>
                </a:r>
              </a:p>
              <a:p>
                <a:r>
                  <a:rPr lang="en-US" dirty="0"/>
                  <a:t>The field of </a:t>
                </a:r>
                <a:r>
                  <a:rPr lang="en-US" b="1" dirty="0"/>
                  <a:t>Numerical Methods</a:t>
                </a:r>
                <a:r>
                  <a:rPr lang="en-US" dirty="0"/>
                  <a:t> (within Applied Math) studies:</a:t>
                </a:r>
              </a:p>
              <a:p>
                <a:pPr lvl="1"/>
                <a:r>
                  <a:rPr lang="en-US" dirty="0"/>
                  <a:t>The </a:t>
                </a:r>
                <a:r>
                  <a:rPr lang="en-US" b="1" dirty="0"/>
                  <a:t>errors</a:t>
                </a:r>
                <a:r>
                  <a:rPr lang="en-US" dirty="0"/>
                  <a:t> introduced by numeric representations and calculations,</a:t>
                </a:r>
              </a:p>
              <a:p>
                <a:pPr lvl="1"/>
                <a:r>
                  <a:rPr lang="en-US" dirty="0"/>
                  <a:t>Optimizes numerical calculations so as to minimize errors, runtime, etc.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For example, the </a:t>
                </a:r>
                <a:r>
                  <a:rPr lang="en-US" dirty="0">
                    <a:hlinkClick r:id="rId2"/>
                  </a:rPr>
                  <a:t>quadratic formula</a:t>
                </a:r>
                <a:r>
                  <a:rPr lang="en-US" dirty="0"/>
                  <a:t> you learned in high school is theoretically correct:</a:t>
                </a:r>
              </a:p>
              <a:p>
                <a:endParaRPr lang="en-US" dirty="0"/>
              </a:p>
              <a:p>
                <a:r>
                  <a:rPr lang="en-US" dirty="0"/>
                  <a:t>But catastrophic cancellation occurs when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≅</m:t>
                    </m:r>
                    <m:rad>
                      <m:radPr>
                        <m:degHide m:val="on"/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𝑎𝑐</m:t>
                        </m:r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A better numerical method for finding roots of quadratic functions is as follows, though there is still a catastrophic cancellation when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≅ 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80B89A-E364-8E45-ABE9-9C919D350E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3471" y="1146875"/>
                <a:ext cx="11639227" cy="4630894"/>
              </a:xfrm>
              <a:blipFill>
                <a:blip r:embed="rId3"/>
                <a:stretch>
                  <a:fillRect l="-1091" t="-3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EA8E662-96AB-D640-AA7D-0E1357892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410" y="3462322"/>
            <a:ext cx="2731125" cy="8518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316EE1-AA2A-3740-B30A-4DB7CA2A2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4020" y="5724708"/>
            <a:ext cx="4929199" cy="8633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8EF239-C167-0F43-8A07-5B843CC6F7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10" y="5627457"/>
            <a:ext cx="4002237" cy="87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8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to use the various number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93368"/>
            <a:ext cx="11639227" cy="52074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</a:t>
            </a:r>
            <a:r>
              <a:rPr lang="en-US" b="1" dirty="0">
                <a:solidFill>
                  <a:schemeClr val="accent1"/>
                </a:solidFill>
              </a:rPr>
              <a:t>counting</a:t>
            </a:r>
            <a:r>
              <a:rPr lang="en-US" dirty="0"/>
              <a:t> or labelling things, always use integers</a:t>
            </a:r>
          </a:p>
          <a:p>
            <a:r>
              <a:rPr lang="en-US" dirty="0"/>
              <a:t>When </a:t>
            </a:r>
            <a:r>
              <a:rPr lang="en-US" b="1" dirty="0">
                <a:solidFill>
                  <a:schemeClr val="accent1"/>
                </a:solidFill>
              </a:rPr>
              <a:t>measuring</a:t>
            </a:r>
            <a:r>
              <a:rPr lang="en-US" dirty="0"/>
              <a:t> things, usually use floating point</a:t>
            </a:r>
          </a:p>
          <a:p>
            <a:pPr lvl="1"/>
            <a:r>
              <a:rPr lang="en-US" dirty="0"/>
              <a:t>May use fixed point if speed/simplicity is more important than accuracy</a:t>
            </a:r>
          </a:p>
          <a:p>
            <a:r>
              <a:rPr lang="en-US" dirty="0"/>
              <a:t>If your machine does not support floating point (</a:t>
            </a:r>
            <a:r>
              <a:rPr lang="en-US" dirty="0" err="1"/>
              <a:t>eg</a:t>
            </a:r>
            <a:r>
              <a:rPr lang="en-US" dirty="0"/>
              <a:t>., a toaster):</a:t>
            </a:r>
          </a:p>
          <a:p>
            <a:pPr lvl="1"/>
            <a:r>
              <a:rPr lang="en-US" dirty="0"/>
              <a:t>Use fixed point representation for fractional quantities</a:t>
            </a:r>
          </a:p>
          <a:p>
            <a:r>
              <a:rPr lang="en-US" dirty="0"/>
              <a:t>If rounding is desired then use fixed point</a:t>
            </a:r>
          </a:p>
          <a:p>
            <a:pPr lvl="1"/>
            <a:r>
              <a:rPr lang="en-US" dirty="0"/>
              <a:t>U.S. currency values usually should be rounded to the nearest cent</a:t>
            </a:r>
          </a:p>
          <a:p>
            <a:r>
              <a:rPr lang="en-US" dirty="0"/>
              <a:t>Use 64-bit integers when you need values &gt; 2 billion</a:t>
            </a:r>
          </a:p>
          <a:p>
            <a:r>
              <a:rPr lang="en-US" dirty="0"/>
              <a:t>Floating point rules of thumb:</a:t>
            </a:r>
          </a:p>
          <a:p>
            <a:pPr lvl="1"/>
            <a:r>
              <a:rPr lang="en-US" dirty="0"/>
              <a:t>Single precision gives ~7 decimal digits of precision, max of ~10</a:t>
            </a:r>
            <a:r>
              <a:rPr lang="en-US" baseline="30000" dirty="0"/>
              <a:t>38</a:t>
            </a:r>
            <a:endParaRPr lang="en-US" dirty="0"/>
          </a:p>
          <a:p>
            <a:pPr lvl="1"/>
            <a:r>
              <a:rPr lang="en-US" dirty="0"/>
              <a:t>Double precision gives ~16 decimal digits of precision, max </a:t>
            </a:r>
            <a:r>
              <a:rPr lang="en-US"/>
              <a:t>of ~10</a:t>
            </a:r>
            <a:r>
              <a:rPr lang="en-US" baseline="30000"/>
              <a:t>308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431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computers work with floats?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complicated and slow!</a:t>
            </a:r>
          </a:p>
          <a:p>
            <a:r>
              <a:rPr lang="en-US" dirty="0"/>
              <a:t>Have to manipulate both the fraction and the exponent.</a:t>
            </a:r>
          </a:p>
          <a:p>
            <a:r>
              <a:rPr lang="en-US" dirty="0"/>
              <a:t>Addition is no longer simple, as it was for integers &amp; fixed point.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139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EA26C-08FE-6642-82C9-163FEA91A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C0B77-712E-8C4C-A023-AB39BC2EE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Computers represent numbers with different binary encodings</a:t>
            </a:r>
          </a:p>
          <a:p>
            <a:r>
              <a:rPr lang="en-US" b="1" dirty="0"/>
              <a:t>Text</a:t>
            </a:r>
            <a:r>
              <a:rPr lang="en-US" dirty="0"/>
              <a:t> can represent decimal numbers in various formats (</a:t>
            </a:r>
            <a:r>
              <a:rPr lang="en-US" dirty="0" err="1"/>
              <a:t>eg.</a:t>
            </a:r>
            <a:r>
              <a:rPr lang="en-US" dirty="0"/>
              <a:t>, CSV, JSON).</a:t>
            </a:r>
          </a:p>
          <a:p>
            <a:r>
              <a:rPr lang="en-US" b="1" dirty="0"/>
              <a:t>Integers</a:t>
            </a:r>
            <a:r>
              <a:rPr lang="en-US" dirty="0"/>
              <a:t> represent whole numbers</a:t>
            </a:r>
          </a:p>
          <a:p>
            <a:pPr lvl="1"/>
            <a:r>
              <a:rPr lang="en-US" dirty="0"/>
              <a:t>Remember that </a:t>
            </a:r>
            <a:r>
              <a:rPr lang="en-US" b="1" dirty="0">
                <a:solidFill>
                  <a:schemeClr val="accent6"/>
                </a:solidFill>
              </a:rPr>
              <a:t>2</a:t>
            </a:r>
            <a:r>
              <a:rPr lang="en-US" b="1" baseline="30000" dirty="0">
                <a:solidFill>
                  <a:schemeClr val="accent6"/>
                </a:solidFill>
              </a:rPr>
              <a:t>10</a:t>
            </a:r>
            <a:r>
              <a:rPr lang="en-US" b="1" dirty="0">
                <a:solidFill>
                  <a:schemeClr val="accent6"/>
                </a:solidFill>
              </a:rPr>
              <a:t> = 1024 </a:t>
            </a:r>
            <a:r>
              <a:rPr lang="en-US" dirty="0"/>
              <a:t>≈ 1000,  </a:t>
            </a:r>
            <a:r>
              <a:rPr lang="en-US" b="1" dirty="0">
                <a:solidFill>
                  <a:schemeClr val="accent6"/>
                </a:solidFill>
              </a:rPr>
              <a:t>2</a:t>
            </a:r>
            <a:r>
              <a:rPr lang="en-US" b="1" baseline="30000" dirty="0">
                <a:solidFill>
                  <a:schemeClr val="accent6"/>
                </a:solidFill>
              </a:rPr>
              <a:t>32</a:t>
            </a:r>
            <a:r>
              <a:rPr lang="en-US" b="1" dirty="0">
                <a:solidFill>
                  <a:schemeClr val="accent6"/>
                </a:solidFill>
              </a:rPr>
              <a:t> ≈ 4 billion</a:t>
            </a:r>
            <a:endParaRPr lang="en-US" dirty="0"/>
          </a:p>
          <a:p>
            <a:pPr lvl="1"/>
            <a:r>
              <a:rPr lang="en-US" dirty="0"/>
              <a:t>Signed integers use two’s complement</a:t>
            </a:r>
          </a:p>
          <a:p>
            <a:pPr lvl="1"/>
            <a:r>
              <a:rPr lang="en-US" dirty="0"/>
              <a:t>Used for </a:t>
            </a:r>
            <a:r>
              <a:rPr lang="en-US" i="1" dirty="0"/>
              <a:t>counting</a:t>
            </a:r>
            <a:r>
              <a:rPr lang="en-US" dirty="0"/>
              <a:t> and </a:t>
            </a:r>
            <a:r>
              <a:rPr lang="en-US" i="1" dirty="0"/>
              <a:t>identifying</a:t>
            </a:r>
            <a:r>
              <a:rPr lang="en-US" dirty="0"/>
              <a:t> records.</a:t>
            </a:r>
          </a:p>
          <a:p>
            <a:r>
              <a:rPr lang="en-US" b="1" dirty="0"/>
              <a:t>Fixed point </a:t>
            </a:r>
            <a:r>
              <a:rPr lang="en-US" dirty="0"/>
              <a:t>adds an implicit radix point to an integer.</a:t>
            </a:r>
          </a:p>
          <a:p>
            <a:pPr lvl="1"/>
            <a:r>
              <a:rPr lang="en-US" dirty="0"/>
              <a:t>Allows representing fractional quantities as integers, but with limited range.</a:t>
            </a:r>
          </a:p>
          <a:p>
            <a:pPr lvl="1"/>
            <a:r>
              <a:rPr lang="en-US" dirty="0"/>
              <a:t>Used for numbers that </a:t>
            </a:r>
            <a:r>
              <a:rPr lang="en-US" i="1" dirty="0"/>
              <a:t>should round off</a:t>
            </a:r>
            <a:r>
              <a:rPr lang="en-US" dirty="0"/>
              <a:t>, like prices.</a:t>
            </a:r>
          </a:p>
          <a:p>
            <a:r>
              <a:rPr lang="en-US" b="1" dirty="0"/>
              <a:t>Floating point </a:t>
            </a:r>
            <a:r>
              <a:rPr lang="en-US" dirty="0"/>
              <a:t>is a binary scientific notation representation</a:t>
            </a:r>
          </a:p>
          <a:p>
            <a:pPr lvl="1"/>
            <a:r>
              <a:rPr lang="en-US" dirty="0"/>
              <a:t>Can represent tiny fractional values and huge values with equal precision</a:t>
            </a:r>
          </a:p>
          <a:p>
            <a:pPr lvl="2"/>
            <a:r>
              <a:rPr lang="en-US" dirty="0">
                <a:solidFill>
                  <a:schemeClr val="accent6"/>
                </a:solidFill>
              </a:rPr>
              <a:t>Single precision </a:t>
            </a:r>
            <a:r>
              <a:rPr lang="en-US" dirty="0"/>
              <a:t>≈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dirty="0"/>
              <a:t>7 decimal digits, </a:t>
            </a:r>
            <a:r>
              <a:rPr lang="en-US" dirty="0">
                <a:solidFill>
                  <a:schemeClr val="accent6"/>
                </a:solidFill>
              </a:rPr>
              <a:t>Double precision </a:t>
            </a:r>
            <a:r>
              <a:rPr lang="en-US" dirty="0"/>
              <a:t>≈ 16 decimal digits of precision</a:t>
            </a:r>
          </a:p>
          <a:p>
            <a:pPr lvl="1"/>
            <a:r>
              <a:rPr lang="en-US" dirty="0"/>
              <a:t>Used for </a:t>
            </a:r>
            <a:r>
              <a:rPr lang="en-US" i="1" dirty="0"/>
              <a:t>measurements </a:t>
            </a:r>
            <a:r>
              <a:rPr lang="en-US" dirty="0"/>
              <a:t>and</a:t>
            </a:r>
            <a:r>
              <a:rPr lang="en-US" i="1" dirty="0"/>
              <a:t> calculations.</a:t>
            </a:r>
          </a:p>
          <a:p>
            <a:pPr lvl="1"/>
            <a:r>
              <a:rPr lang="en-US" dirty="0"/>
              <a:t>Float subtraction can lead to </a:t>
            </a:r>
            <a:r>
              <a:rPr lang="en-US" i="1" dirty="0"/>
              <a:t>catastrophic cancellation.</a:t>
            </a:r>
          </a:p>
        </p:txBody>
      </p:sp>
    </p:spTree>
    <p:extLst>
      <p:ext uri="{BB962C8B-B14F-4D97-AF65-F5344CB8AC3E}">
        <p14:creationId xmlns:p14="http://schemas.microsoft.com/office/powerpoint/2010/main" val="271246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Data</a:t>
            </a:r>
            <a:r>
              <a:rPr lang="en-US" dirty="0"/>
              <a:t> is zeros and ones plus </a:t>
            </a:r>
            <a:r>
              <a:rPr lang="en-US" dirty="0">
                <a:solidFill>
                  <a:schemeClr val="accent2"/>
                </a:solidFill>
              </a:rPr>
              <a:t>an interpretation/context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>
                <a:solidFill>
                  <a:schemeClr val="accent2"/>
                </a:solidFill>
              </a:rPr>
              <a:t>encoding </a:t>
            </a:r>
            <a:r>
              <a:rPr lang="en-US" dirty="0"/>
              <a:t>defines what the zeros and ones represent</a:t>
            </a:r>
          </a:p>
          <a:p>
            <a:r>
              <a:rPr lang="is-IS" dirty="0"/>
              <a:t>“01000100011000010111010001100001” can represent:</a:t>
            </a:r>
          </a:p>
          <a:p>
            <a:pPr lvl="1"/>
            <a:r>
              <a:rPr lang="is-IS" dirty="0"/>
              <a:t>The number 1,147,237,473 as an </a:t>
            </a:r>
            <a:r>
              <a:rPr lang="is-IS" dirty="0">
                <a:solidFill>
                  <a:schemeClr val="accent2"/>
                </a:solidFill>
              </a:rPr>
              <a:t>integer</a:t>
            </a:r>
          </a:p>
          <a:p>
            <a:pPr lvl="1"/>
            <a:r>
              <a:rPr lang="is-IS" dirty="0"/>
              <a:t>The number 901.8184 as a </a:t>
            </a:r>
            <a:r>
              <a:rPr lang="is-IS" dirty="0">
                <a:solidFill>
                  <a:schemeClr val="accent2"/>
                </a:solidFill>
              </a:rPr>
              <a:t>float</a:t>
            </a:r>
          </a:p>
          <a:p>
            <a:pPr lvl="1"/>
            <a:r>
              <a:rPr lang="is-IS" dirty="0"/>
              <a:t>The four letters “Data” in the </a:t>
            </a:r>
            <a:r>
              <a:rPr lang="is-IS" dirty="0">
                <a:solidFill>
                  <a:schemeClr val="accent2"/>
                </a:solidFill>
              </a:rPr>
              <a:t>ASCII</a:t>
            </a:r>
            <a:r>
              <a:rPr lang="is-IS" dirty="0"/>
              <a:t> or </a:t>
            </a:r>
            <a:r>
              <a:rPr lang="is-IS" dirty="0">
                <a:solidFill>
                  <a:schemeClr val="accent2"/>
                </a:solidFill>
              </a:rPr>
              <a:t>UTF-8</a:t>
            </a:r>
            <a:r>
              <a:rPr lang="is-IS" dirty="0"/>
              <a:t> character encoding</a:t>
            </a:r>
          </a:p>
          <a:p>
            <a:pPr lvl="1"/>
            <a:r>
              <a:rPr lang="is-IS" dirty="0">
                <a:solidFill>
                  <a:srgbClr val="446174"/>
                </a:solidFill>
              </a:rPr>
              <a:t>This color </a:t>
            </a:r>
            <a:r>
              <a:rPr lang="is-IS" dirty="0"/>
              <a:t>(at 37% transparency) in </a:t>
            </a:r>
            <a:r>
              <a:rPr lang="is-IS" dirty="0">
                <a:solidFill>
                  <a:schemeClr val="accent2"/>
                </a:solidFill>
              </a:rPr>
              <a:t>RGBA</a:t>
            </a:r>
          </a:p>
          <a:p>
            <a:pPr lvl="1"/>
            <a:r>
              <a:rPr lang="is-IS" dirty="0"/>
              <a:t>32 separate True or False values</a:t>
            </a:r>
          </a:p>
          <a:p>
            <a:r>
              <a:rPr lang="is-IS" dirty="0"/>
              <a:t>Any crazy encoding is possible, but there are some standards.</a:t>
            </a:r>
          </a:p>
          <a:p>
            <a:pPr lvl="2"/>
            <a:endParaRPr lang="is-I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425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0633C-54CA-364F-8862-274113826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Decimal numbers in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0CCF2-4981-D04A-AACD-C1737C850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1146875"/>
            <a:ext cx="11809709" cy="55948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CSV, JSON, and XML files store </a:t>
            </a:r>
            <a:r>
              <a:rPr lang="en-US" b="1" dirty="0"/>
              <a:t>text</a:t>
            </a:r>
            <a:r>
              <a:rPr lang="en-US" dirty="0"/>
              <a:t>, usually UTF-8 encoded.</a:t>
            </a:r>
          </a:p>
          <a:p>
            <a:r>
              <a:rPr lang="en-US" dirty="0"/>
              <a:t>In that text, you can print decimal numbers using the chars [0-9.eE\-]</a:t>
            </a:r>
          </a:p>
          <a:p>
            <a:r>
              <a:rPr lang="en-US" dirty="0"/>
              <a:t>For example:</a:t>
            </a:r>
          </a:p>
          <a:p>
            <a:pPr lvl="1"/>
            <a:r>
              <a:rPr lang="en-US" dirty="0"/>
              <a:t>“12” =  “1” + “2” = 0x 31 32 = 0011 0001 0011 0010</a:t>
            </a:r>
          </a:p>
          <a:p>
            <a:pPr lvl="1"/>
            <a:r>
              <a:rPr lang="en-US" dirty="0"/>
              <a:t>“12.2e-4” = “1” + “2” + “.” + “2” + “e” + “-” + “4”</a:t>
            </a:r>
            <a:br>
              <a:rPr lang="en-US" dirty="0"/>
            </a:br>
            <a:r>
              <a:rPr lang="en-US" dirty="0"/>
              <a:t>= 0x 31 32 2E 32 65 2D 34</a:t>
            </a:r>
            <a:br>
              <a:rPr lang="en-US" dirty="0"/>
            </a:br>
            <a:r>
              <a:rPr lang="en-US" dirty="0"/>
              <a:t>= 0011 0001 0011 0010 0010 1110 0011 0010 0110 0101 0010 1101 0011 0100</a:t>
            </a:r>
          </a:p>
          <a:p>
            <a:r>
              <a:rPr lang="en-US" dirty="0"/>
              <a:t>These text-based encodings are </a:t>
            </a:r>
            <a:r>
              <a:rPr lang="en-US" b="1" dirty="0"/>
              <a:t>inefficient </a:t>
            </a:r>
            <a:r>
              <a:rPr lang="en-US" dirty="0"/>
              <a:t>because they only make use of a small subset of the characters.</a:t>
            </a:r>
          </a:p>
          <a:p>
            <a:r>
              <a:rPr lang="en-US" dirty="0"/>
              <a:t>However, they are easy to read and machine-independent.</a:t>
            </a:r>
          </a:p>
          <a:p>
            <a:r>
              <a:rPr lang="en-US" dirty="0"/>
              <a:t>A general-purpose compressor like “</a:t>
            </a:r>
            <a:r>
              <a:rPr lang="en-US" dirty="0" err="1"/>
              <a:t>gzip</a:t>
            </a:r>
            <a:r>
              <a:rPr lang="en-US" dirty="0"/>
              <a:t>” works well on text.</a:t>
            </a:r>
          </a:p>
          <a:p>
            <a:r>
              <a:rPr lang="en-US" dirty="0"/>
              <a:t>Other numeric encodings work directly with the bits, not with text.</a:t>
            </a:r>
          </a:p>
        </p:txBody>
      </p:sp>
    </p:spTree>
    <p:extLst>
      <p:ext uri="{BB962C8B-B14F-4D97-AF65-F5344CB8AC3E}">
        <p14:creationId xmlns:p14="http://schemas.microsoft.com/office/powerpoint/2010/main" val="3863747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907" y="0"/>
            <a:ext cx="10310567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BD5B5D-0AEE-B545-93F8-EA94A1CA2024}"/>
              </a:ext>
            </a:extLst>
          </p:cNvPr>
          <p:cNvSpPr txBox="1"/>
          <p:nvPr/>
        </p:nvSpPr>
        <p:spPr>
          <a:xfrm>
            <a:off x="6354304" y="201478"/>
            <a:ext cx="461849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Subset of chars used by numbers are highlighted.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852B48-7A8A-3245-83FE-A2826EC722DB}"/>
              </a:ext>
            </a:extLst>
          </p:cNvPr>
          <p:cNvSpPr/>
          <p:nvPr/>
        </p:nvSpPr>
        <p:spPr>
          <a:xfrm>
            <a:off x="4339524" y="3812583"/>
            <a:ext cx="2169763" cy="1782305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B6A7A6-61D7-CF4D-9BDF-E9AD75642259}"/>
              </a:ext>
            </a:extLst>
          </p:cNvPr>
          <p:cNvSpPr/>
          <p:nvPr/>
        </p:nvSpPr>
        <p:spPr>
          <a:xfrm>
            <a:off x="4336941" y="3285641"/>
            <a:ext cx="2169763" cy="338379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32AD20-9563-A94A-81EA-7F5DDA6D89B8}"/>
              </a:ext>
            </a:extLst>
          </p:cNvPr>
          <p:cNvSpPr/>
          <p:nvPr/>
        </p:nvSpPr>
        <p:spPr>
          <a:xfrm>
            <a:off x="6506704" y="1857214"/>
            <a:ext cx="4466096" cy="204061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69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Integers are the simplest of all data encodings</a:t>
            </a:r>
          </a:p>
          <a:p>
            <a:r>
              <a:rPr lang="en-US" dirty="0"/>
              <a:t>Whole numbers only (no fractions)</a:t>
            </a:r>
          </a:p>
          <a:p>
            <a:r>
              <a:rPr lang="en-US" dirty="0"/>
              <a:t>Numbers are represented directly in the “base two” positional notation</a:t>
            </a:r>
          </a:p>
          <a:p>
            <a:r>
              <a:rPr lang="en-US" dirty="0"/>
              <a:t>The familiar “base ten” representation of numbers is just a convention due to the fact that humans have ten fingers.</a:t>
            </a:r>
          </a:p>
          <a:p>
            <a:r>
              <a:rPr lang="en-US" dirty="0"/>
              <a:t>What number base will octopuses evolve to use?</a:t>
            </a:r>
            <a:br>
              <a:rPr lang="en-US" dirty="0"/>
            </a:br>
            <a:r>
              <a:rPr lang="en-US" sz="1000" dirty="0">
                <a:solidFill>
                  <a:schemeClr val="accent3"/>
                </a:solidFill>
              </a:rPr>
              <a:t>(drawing from http://</a:t>
            </a:r>
            <a:r>
              <a:rPr lang="en-US" sz="1000" dirty="0" err="1">
                <a:solidFill>
                  <a:schemeClr val="accent3"/>
                </a:solidFill>
              </a:rPr>
              <a:t>drawingpencilarts.com</a:t>
            </a:r>
            <a:r>
              <a:rPr lang="en-US" sz="1000" dirty="0">
                <a:solidFill>
                  <a:schemeClr val="accent3"/>
                </a:solidFill>
              </a:rPr>
              <a:t>/realistic-octopus-drawing/)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4768" y="4650742"/>
            <a:ext cx="3167231" cy="220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95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Integers in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Decimal 137</a:t>
            </a:r>
            <a:r>
              <a:rPr lang="en-US" baseline="-25000" dirty="0"/>
              <a:t>ten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1    3    7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</a:t>
            </a:r>
            <a:r>
              <a:rPr lang="en-US" u="sng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x100  x10   x1</a:t>
            </a: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2"/>
                </a:solidFill>
                <a:ea typeface="Consolas" charset="0"/>
                <a:cs typeface="Consolas" charset="0"/>
                <a:sym typeface="Wingdings"/>
              </a:rPr>
              <a:t> powers of 10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100 + 30  + 7 = 137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Binary </a:t>
            </a:r>
            <a:r>
              <a:rPr lang="is-IS" dirty="0"/>
              <a:t>10001001</a:t>
            </a:r>
            <a:r>
              <a:rPr lang="is-IS" baseline="-25000" dirty="0"/>
              <a:t>two</a:t>
            </a:r>
            <a:r>
              <a:rPr lang="is-IS" dirty="0"/>
              <a:t> = </a:t>
            </a:r>
            <a:r>
              <a:rPr lang="en-US" dirty="0"/>
              <a:t>137</a:t>
            </a:r>
            <a:r>
              <a:rPr lang="en-US" baseline="-25000" dirty="0"/>
              <a:t>ten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800" b="1" dirty="0">
                <a:solidFill>
                  <a:schemeClr val="accent6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1    0    0    0    1    0    0    1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</a:t>
            </a:r>
            <a:r>
              <a:rPr lang="en-US" sz="2800" u="sng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x128  x64  x32  x16   x8   x4   x2   x1 </a:t>
            </a:r>
            <a:r>
              <a:rPr lang="en-US" dirty="0">
                <a:solidFill>
                  <a:schemeClr val="accent2"/>
                </a:solidFill>
                <a:ea typeface="Consolas" charset="0"/>
                <a:cs typeface="Consolas" charset="0"/>
                <a:sym typeface="Wingdings"/>
              </a:rPr>
              <a:t> powers of 2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  <a:sym typeface="Wingdings"/>
              </a:rPr>
              <a:t>  </a:t>
            </a:r>
            <a:r>
              <a:rPr lang="en-US" sz="28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  <a:sym typeface="Wingdings"/>
              </a:rPr>
              <a:t>128  + 0  + 0  + 0  + 8 +  0  + 0  + 1 = 137  </a:t>
            </a:r>
            <a:endParaRPr lang="en-US" dirty="0">
              <a:latin typeface="Courier New" panose="02070309020205020404" pitchFamily="49" charset="0"/>
              <a:ea typeface="Consolas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90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binary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1</a:t>
            </a:r>
            <a:r>
              <a:rPr lang="en-US" sz="4000" baseline="-25000" dirty="0"/>
              <a:t>ten</a:t>
            </a:r>
            <a:r>
              <a:rPr lang="en-US" sz="4000" dirty="0"/>
              <a:t> = 1</a:t>
            </a:r>
            <a:r>
              <a:rPr lang="en-US" sz="4000" baseline="-25000" dirty="0"/>
              <a:t>two</a:t>
            </a:r>
          </a:p>
          <a:p>
            <a:pPr marL="0" indent="0">
              <a:buNone/>
            </a:pPr>
            <a:r>
              <a:rPr lang="en-US" sz="4000" dirty="0"/>
              <a:t>2</a:t>
            </a:r>
            <a:r>
              <a:rPr lang="en-US" sz="4000" baseline="-25000" dirty="0"/>
              <a:t>ten</a:t>
            </a:r>
            <a:r>
              <a:rPr lang="en-US" sz="4000" dirty="0"/>
              <a:t> = 10</a:t>
            </a:r>
            <a:r>
              <a:rPr lang="en-US" sz="4000" baseline="-25000" dirty="0"/>
              <a:t>two</a:t>
            </a:r>
          </a:p>
          <a:p>
            <a:pPr marL="0" indent="0">
              <a:buNone/>
            </a:pPr>
            <a:r>
              <a:rPr lang="en-US" sz="4000" dirty="0"/>
              <a:t>4</a:t>
            </a:r>
            <a:r>
              <a:rPr lang="en-US" sz="4000" baseline="-25000" dirty="0"/>
              <a:t>ten</a:t>
            </a:r>
            <a:r>
              <a:rPr lang="en-US" sz="4000" dirty="0"/>
              <a:t> = 100</a:t>
            </a:r>
            <a:r>
              <a:rPr lang="en-US" sz="4000" baseline="-25000" dirty="0"/>
              <a:t>two</a:t>
            </a:r>
          </a:p>
          <a:p>
            <a:pPr marL="0" indent="0">
              <a:buNone/>
            </a:pPr>
            <a:r>
              <a:rPr lang="en-US" sz="4000" dirty="0"/>
              <a:t>8</a:t>
            </a:r>
            <a:r>
              <a:rPr lang="en-US" sz="4000" baseline="-25000" dirty="0"/>
              <a:t>ten</a:t>
            </a:r>
            <a:r>
              <a:rPr lang="en-US" sz="4000" dirty="0"/>
              <a:t> = 1000</a:t>
            </a:r>
            <a:r>
              <a:rPr lang="en-US" sz="4000" baseline="-25000" dirty="0"/>
              <a:t>two</a:t>
            </a:r>
          </a:p>
          <a:p>
            <a:pPr marL="0" indent="0">
              <a:buNone/>
            </a:pPr>
            <a:r>
              <a:rPr lang="en-US" sz="4000" dirty="0"/>
              <a:t>16</a:t>
            </a:r>
            <a:r>
              <a:rPr lang="en-US" sz="4000" baseline="-25000" dirty="0"/>
              <a:t>ten</a:t>
            </a:r>
            <a:r>
              <a:rPr lang="en-US" sz="4000" dirty="0"/>
              <a:t> = 10000</a:t>
            </a:r>
            <a:r>
              <a:rPr lang="en-US" sz="4000" baseline="-25000" dirty="0"/>
              <a:t>two</a:t>
            </a:r>
          </a:p>
          <a:p>
            <a:pPr marL="0" indent="0">
              <a:buNone/>
            </a:pPr>
            <a:r>
              <a:rPr lang="en-US" sz="4000" dirty="0"/>
              <a:t>32</a:t>
            </a:r>
            <a:r>
              <a:rPr lang="en-US" sz="4000" baseline="-25000" dirty="0"/>
              <a:t>ten</a:t>
            </a:r>
            <a:r>
              <a:rPr lang="en-US" sz="4000" dirty="0"/>
              <a:t> = 100000</a:t>
            </a:r>
            <a:r>
              <a:rPr lang="en-US" sz="4000" baseline="-25000" dirty="0"/>
              <a:t>two</a:t>
            </a:r>
          </a:p>
          <a:p>
            <a:pPr marL="0" indent="0">
              <a:buNone/>
            </a:pPr>
            <a:r>
              <a:rPr lang="en-US" sz="4000" dirty="0"/>
              <a:t>64</a:t>
            </a:r>
            <a:r>
              <a:rPr lang="en-US" sz="4000" baseline="-25000" dirty="0"/>
              <a:t>ten</a:t>
            </a:r>
            <a:r>
              <a:rPr lang="en-US" sz="4000" dirty="0"/>
              <a:t> = 1000000</a:t>
            </a:r>
            <a:r>
              <a:rPr lang="en-US" sz="4000" baseline="-25000" dirty="0"/>
              <a:t>two</a:t>
            </a:r>
          </a:p>
          <a:p>
            <a:pPr marL="0" indent="0">
              <a:buNone/>
            </a:pPr>
            <a:r>
              <a:rPr lang="en-US" sz="4000" dirty="0"/>
              <a:t>128</a:t>
            </a:r>
            <a:r>
              <a:rPr lang="en-US" sz="4000" baseline="-25000" dirty="0"/>
              <a:t>ten</a:t>
            </a:r>
            <a:r>
              <a:rPr lang="en-US" sz="4000" dirty="0"/>
              <a:t> = 10000000</a:t>
            </a:r>
            <a:r>
              <a:rPr lang="en-US" sz="4000" baseline="-25000" dirty="0"/>
              <a:t>two</a:t>
            </a:r>
          </a:p>
          <a:p>
            <a:pPr marL="0" indent="0">
              <a:buNone/>
            </a:pPr>
            <a:endParaRPr lang="en-US" sz="4000" baseline="-25000" dirty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3</a:t>
            </a:r>
            <a:r>
              <a:rPr lang="en-US" sz="4000" baseline="-25000" dirty="0"/>
              <a:t>ten</a:t>
            </a:r>
            <a:r>
              <a:rPr lang="en-US" sz="4000" dirty="0"/>
              <a:t> = 11</a:t>
            </a:r>
            <a:r>
              <a:rPr lang="en-US" sz="4000" baseline="-25000" dirty="0"/>
              <a:t>two</a:t>
            </a:r>
          </a:p>
          <a:p>
            <a:pPr marL="0" indent="0">
              <a:buNone/>
            </a:pPr>
            <a:r>
              <a:rPr lang="en-US" sz="4000" dirty="0"/>
              <a:t>7</a:t>
            </a:r>
            <a:r>
              <a:rPr lang="en-US" sz="4000" baseline="-25000" dirty="0"/>
              <a:t>ten</a:t>
            </a:r>
            <a:r>
              <a:rPr lang="en-US" sz="4000" dirty="0"/>
              <a:t> = 111</a:t>
            </a:r>
            <a:r>
              <a:rPr lang="en-US" sz="4000" baseline="-25000" dirty="0"/>
              <a:t>two</a:t>
            </a:r>
          </a:p>
          <a:p>
            <a:pPr marL="0" indent="0">
              <a:buNone/>
            </a:pPr>
            <a:r>
              <a:rPr lang="en-US" sz="4000" dirty="0"/>
              <a:t>15</a:t>
            </a:r>
            <a:r>
              <a:rPr lang="en-US" sz="4000" baseline="-25000" dirty="0"/>
              <a:t>ten</a:t>
            </a:r>
            <a:r>
              <a:rPr lang="en-US" sz="4000" dirty="0"/>
              <a:t> = 1111</a:t>
            </a:r>
            <a:r>
              <a:rPr lang="en-US" sz="4000" baseline="-25000" dirty="0"/>
              <a:t>two</a:t>
            </a:r>
          </a:p>
          <a:p>
            <a:pPr marL="0" indent="0">
              <a:buNone/>
            </a:pPr>
            <a:r>
              <a:rPr lang="en-US" sz="4000" dirty="0"/>
              <a:t>31</a:t>
            </a:r>
            <a:r>
              <a:rPr lang="en-US" sz="4000" baseline="-25000" dirty="0"/>
              <a:t>ten</a:t>
            </a:r>
            <a:r>
              <a:rPr lang="en-US" sz="4000" dirty="0"/>
              <a:t> = 11111</a:t>
            </a:r>
            <a:r>
              <a:rPr lang="en-US" sz="4000" baseline="-25000" dirty="0"/>
              <a:t>two</a:t>
            </a:r>
          </a:p>
          <a:p>
            <a:pPr marL="0" indent="0">
              <a:buNone/>
            </a:pPr>
            <a:r>
              <a:rPr lang="en-US" sz="4000" dirty="0"/>
              <a:t>63</a:t>
            </a:r>
            <a:r>
              <a:rPr lang="en-US" sz="4000" baseline="-25000" dirty="0"/>
              <a:t>ten</a:t>
            </a:r>
            <a:r>
              <a:rPr lang="en-US" sz="4000" dirty="0"/>
              <a:t> = 111111</a:t>
            </a:r>
            <a:r>
              <a:rPr lang="en-US" sz="4000" baseline="-25000" dirty="0"/>
              <a:t>two</a:t>
            </a:r>
          </a:p>
          <a:p>
            <a:pPr marL="0" indent="0">
              <a:buNone/>
            </a:pPr>
            <a:r>
              <a:rPr lang="en-US" sz="4000" dirty="0"/>
              <a:t>127</a:t>
            </a:r>
            <a:r>
              <a:rPr lang="en-US" sz="4000" baseline="-25000" dirty="0"/>
              <a:t>ten</a:t>
            </a:r>
            <a:r>
              <a:rPr lang="en-US" sz="4000" dirty="0"/>
              <a:t> = 1111111</a:t>
            </a:r>
            <a:r>
              <a:rPr lang="en-US" sz="4000" baseline="-25000" dirty="0"/>
              <a:t>two</a:t>
            </a:r>
          </a:p>
          <a:p>
            <a:pPr marL="0" indent="0">
              <a:buNone/>
            </a:pPr>
            <a:r>
              <a:rPr lang="en-US" sz="4000" dirty="0"/>
              <a:t>255</a:t>
            </a:r>
            <a:r>
              <a:rPr lang="en-US" sz="4000" baseline="-25000" dirty="0"/>
              <a:t>ten</a:t>
            </a:r>
            <a:r>
              <a:rPr lang="en-US" sz="4000" dirty="0"/>
              <a:t> = 11111111</a:t>
            </a:r>
            <a:r>
              <a:rPr lang="en-US" sz="4000" baseline="-25000" dirty="0"/>
              <a:t>two</a:t>
            </a:r>
          </a:p>
        </p:txBody>
      </p:sp>
    </p:spTree>
    <p:extLst>
      <p:ext uri="{BB962C8B-B14F-4D97-AF65-F5344CB8AC3E}">
        <p14:creationId xmlns:p14="http://schemas.microsoft.com/office/powerpoint/2010/main" val="197753998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CAB00"/>
      </a:accent1>
      <a:accent2>
        <a:srgbClr val="ED4B11"/>
      </a:accent2>
      <a:accent3>
        <a:srgbClr val="A5A5A5"/>
      </a:accent3>
      <a:accent4>
        <a:srgbClr val="FFC000"/>
      </a:accent4>
      <a:accent5>
        <a:srgbClr val="5B9BD5"/>
      </a:accent5>
      <a:accent6>
        <a:srgbClr val="932092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50B7070-F291-BD48-BD16-063ABE220FC2}" vid="{A4957333-41A6-3442-98BC-DB1C2ACD67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20605</TotalTime>
  <Words>2338</Words>
  <Application>Microsoft Macintosh PowerPoint</Application>
  <PresentationFormat>Widescreen</PresentationFormat>
  <Paragraphs>369</Paragraphs>
  <Slides>38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Cambria Math</vt:lpstr>
      <vt:lpstr>Consolas</vt:lpstr>
      <vt:lpstr>Courier New</vt:lpstr>
      <vt:lpstr>Garamond</vt:lpstr>
      <vt:lpstr>Theme1</vt:lpstr>
      <vt:lpstr>EECS-317 Data Management and Information Processing  Lecture 15 –  Number representations</vt:lpstr>
      <vt:lpstr>Last Lecture: Web Scraping &amp; Messy Data</vt:lpstr>
      <vt:lpstr>Computers store information in binary</vt:lpstr>
      <vt:lpstr>Data is zeros and ones plus an interpretation/context</vt:lpstr>
      <vt:lpstr>Decimal numbers in text</vt:lpstr>
      <vt:lpstr>PowerPoint Presentation</vt:lpstr>
      <vt:lpstr>Integers</vt:lpstr>
      <vt:lpstr>Integers in detail</vt:lpstr>
      <vt:lpstr>Simple binary integers</vt:lpstr>
      <vt:lpstr>There are only 10 types of people in this world… those who understand binary and those who don’t.</vt:lpstr>
      <vt:lpstr>Binary tricks</vt:lpstr>
      <vt:lpstr>Addition in binary</vt:lpstr>
      <vt:lpstr>More binary addition</vt:lpstr>
      <vt:lpstr>Subtraction: addition’s tricky pal</vt:lpstr>
      <vt:lpstr>What about negative integers?</vt:lpstr>
      <vt:lpstr>Works like an old-style car odometer</vt:lpstr>
      <vt:lpstr>Two’s complement for three-bit numbers</vt:lpstr>
      <vt:lpstr>Subtraction works just like addition!</vt:lpstr>
      <vt:lpstr>Two’s complement negation</vt:lpstr>
      <vt:lpstr>Overflow: when numbers don’t fit</vt:lpstr>
      <vt:lpstr>Examples with 4 and 8 bits</vt:lpstr>
      <vt:lpstr>Just for fun over the weekend</vt:lpstr>
      <vt:lpstr>A few more things about integers</vt:lpstr>
      <vt:lpstr>Limitations of Integers</vt:lpstr>
      <vt:lpstr>Fixed point: Integers 2.0</vt:lpstr>
      <vt:lpstr>Fixed point example in 16 bits</vt:lpstr>
      <vt:lpstr>Fixed point limitations</vt:lpstr>
      <vt:lpstr>Floating point</vt:lpstr>
      <vt:lpstr>Representing floating point in bits</vt:lpstr>
      <vt:lpstr>64-bit floating point</vt:lpstr>
      <vt:lpstr>A few special floats</vt:lpstr>
      <vt:lpstr>The Flexibility and Flaws of Floats</vt:lpstr>
      <vt:lpstr>Floats just distribute numbers differently</vt:lpstr>
      <vt:lpstr>Catastrophic Cancellation</vt:lpstr>
      <vt:lpstr>Numerical Methods</vt:lpstr>
      <vt:lpstr>When to use the various number representations</vt:lpstr>
      <vt:lpstr>How do computers work with floats?</vt:lpstr>
      <vt:lpstr>Recap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317 Data Management and Information Processing</dc:title>
  <dc:creator>Stephen Tarzia</dc:creator>
  <cp:lastModifiedBy>Stephen Tarzia</cp:lastModifiedBy>
  <cp:revision>1002</cp:revision>
  <cp:lastPrinted>2019-05-23T17:08:57Z</cp:lastPrinted>
  <dcterms:created xsi:type="dcterms:W3CDTF">2017-09-19T21:33:23Z</dcterms:created>
  <dcterms:modified xsi:type="dcterms:W3CDTF">2019-05-24T20:30:41Z</dcterms:modified>
</cp:coreProperties>
</file>