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5" r:id="rId3"/>
    <p:sldId id="376" r:id="rId4"/>
    <p:sldId id="366" r:id="rId5"/>
    <p:sldId id="368" r:id="rId6"/>
    <p:sldId id="369" r:id="rId7"/>
    <p:sldId id="370" r:id="rId8"/>
    <p:sldId id="367" r:id="rId9"/>
    <p:sldId id="358" r:id="rId10"/>
    <p:sldId id="359" r:id="rId11"/>
    <p:sldId id="360" r:id="rId12"/>
    <p:sldId id="362" r:id="rId13"/>
    <p:sldId id="363" r:id="rId14"/>
    <p:sldId id="371" r:id="rId15"/>
    <p:sldId id="386" r:id="rId16"/>
    <p:sldId id="372" r:id="rId17"/>
    <p:sldId id="383" r:id="rId18"/>
    <p:sldId id="384" r:id="rId19"/>
    <p:sldId id="306" r:id="rId20"/>
    <p:sldId id="307" r:id="rId21"/>
    <p:sldId id="308" r:id="rId22"/>
    <p:sldId id="309" r:id="rId23"/>
    <p:sldId id="310" r:id="rId24"/>
    <p:sldId id="311" r:id="rId25"/>
    <p:sldId id="375" r:id="rId26"/>
    <p:sldId id="315" r:id="rId27"/>
    <p:sldId id="373" r:id="rId28"/>
    <p:sldId id="378" r:id="rId29"/>
    <p:sldId id="377" r:id="rId30"/>
    <p:sldId id="380" r:id="rId31"/>
    <p:sldId id="382" r:id="rId32"/>
    <p:sldId id="379" r:id="rId33"/>
    <p:sldId id="374" r:id="rId34"/>
    <p:sldId id="387" r:id="rId35"/>
    <p:sldId id="3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05"/>
            <p14:sldId id="376"/>
            <p14:sldId id="366"/>
            <p14:sldId id="368"/>
            <p14:sldId id="369"/>
            <p14:sldId id="370"/>
            <p14:sldId id="367"/>
            <p14:sldId id="358"/>
            <p14:sldId id="359"/>
            <p14:sldId id="360"/>
            <p14:sldId id="362"/>
            <p14:sldId id="363"/>
            <p14:sldId id="371"/>
            <p14:sldId id="386"/>
            <p14:sldId id="372"/>
            <p14:sldId id="383"/>
            <p14:sldId id="384"/>
            <p14:sldId id="306"/>
            <p14:sldId id="307"/>
            <p14:sldId id="308"/>
            <p14:sldId id="309"/>
            <p14:sldId id="310"/>
            <p14:sldId id="311"/>
            <p14:sldId id="375"/>
            <p14:sldId id="315"/>
            <p14:sldId id="373"/>
            <p14:sldId id="378"/>
            <p14:sldId id="377"/>
            <p14:sldId id="380"/>
            <p14:sldId id="382"/>
            <p14:sldId id="379"/>
            <p14:sldId id="374"/>
            <p14:sldId id="387"/>
            <p14:sldId id="3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000"/>
    <a:srgbClr val="FFFFFF"/>
    <a:srgbClr val="932092"/>
    <a:srgbClr val="DC5CDA"/>
    <a:srgbClr val="942092"/>
    <a:srgbClr val="FF9300"/>
    <a:srgbClr val="70AD4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7"/>
    <p:restoredTop sz="88231"/>
  </p:normalViewPr>
  <p:slideViewPr>
    <p:cSldViewPr snapToGrid="0" snapToObjects="1">
      <p:cViewPr varScale="1">
        <p:scale>
          <a:sx n="112" d="100"/>
          <a:sy n="112" d="100"/>
        </p:scale>
        <p:origin x="768" y="192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3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3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82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4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25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8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bs.edu/faculty/Pages/profile.aspx?facId=6628" TargetMode="External"/><Relationship Id="rId3" Type="http://schemas.openxmlformats.org/officeDocument/2006/relationships/hyperlink" Target="http://www.kellogg.northwestern.edu/faculty/advanced_search.aspx" TargetMode="External"/><Relationship Id="rId7" Type="http://schemas.openxmlformats.org/officeDocument/2006/relationships/hyperlink" Target="https://www.kellogg.northwestern.edu/faculty/Directory/Blount_Sally/#research=page1" TargetMode="External"/><Relationship Id="rId2" Type="http://schemas.openxmlformats.org/officeDocument/2006/relationships/hyperlink" Target="https://github.com/starzia/bibliometr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sb.stanford.edu/faculty-research/faculty/academic-areas/accounti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gsb.stanford.edu/faculty-research/faculty" TargetMode="External"/><Relationship Id="rId10" Type="http://schemas.openxmlformats.org/officeDocument/2006/relationships/hyperlink" Target="https://scholar.google.com/citations?user=ZE8Yo5gAAAAJ&amp;hl=en" TargetMode="External"/><Relationship Id="rId4" Type="http://schemas.openxmlformats.org/officeDocument/2006/relationships/hyperlink" Target="http://www.hbs.edu/faculty/Pages/browse.aspx" TargetMode="External"/><Relationship Id="rId9" Type="http://schemas.openxmlformats.org/officeDocument/2006/relationships/hyperlink" Target="https://www.gsb.stanford.edu/faculty-research/faculty/mary-e-bart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xml.de/index.html#documentation" TargetMode="External"/><Relationship Id="rId2" Type="http://schemas.openxmlformats.org/officeDocument/2006/relationships/hyperlink" Target="https://www.crummy.com/software/BeautifulSoup/bs4/do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izeng.me/2014/03/23/evaluate-and-validate-xpath-css-selectors-in-chrome-developer-tool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CSS_Selectors" TargetMode="External"/><Relationship Id="rId2" Type="http://schemas.openxmlformats.org/officeDocument/2006/relationships/hyperlink" Target="https://developer.mozilla.org/en-US/docs/Learn/CSS/Introduction_to_CSS/Selecto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dmaze/pytessera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wEA90Fz-lU?t=109" TargetMode="External"/><Relationship Id="rId2" Type="http://schemas.openxmlformats.org/officeDocument/2006/relationships/hyperlink" Target="http://dedupe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B70J_H_zAWM" TargetMode="External"/><Relationship Id="rId4" Type="http://schemas.openxmlformats.org/officeDocument/2006/relationships/hyperlink" Target="http://openrefine.org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urk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propublica.org/free-the-files/" TargetMode="External"/><Relationship Id="rId7" Type="http://schemas.openxmlformats.org/officeDocument/2006/relationships/hyperlink" Target="https://youtu.be/UWzWwT546E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unmemorial.org/" TargetMode="External"/><Relationship Id="rId5" Type="http://schemas.openxmlformats.org/officeDocument/2006/relationships/hyperlink" Target="https://www.inaturalist.org/projects/never-home-alone-the-wild-life-of-homes" TargetMode="External"/><Relationship Id="rId4" Type="http://schemas.openxmlformats.org/officeDocument/2006/relationships/hyperlink" Target="https://youtu.be/tTlA_TJHq5o?t=198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data-cleaning" TargetMode="External"/><Relationship Id="rId2" Type="http://schemas.openxmlformats.org/officeDocument/2006/relationships/hyperlink" Target="https://github.com/Quartz/bad-data-guid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enbernardblog.com/web-scraping-and-crawling-are-perfectly-legal-righ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cormick.northwestern.edu/computer-science/cours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ummy.com/software/BeautifulSoup/bs4/doc/" TargetMode="External"/><Relationship Id="rId2" Type="http://schemas.openxmlformats.org/officeDocument/2006/relationships/hyperlink" Target="http://docs.python-requests.org/en/mas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tarzia/webscraping-exampl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ms.org/reg/members/jqs/lmscmembers.php?LMSCID=21&amp;RegYear=2019&amp;oper=csv&amp;_search=false&amp;nd=1481396514766&amp;rows=500&amp;page=1&amp;si\dx=BinaryLastName+asc,+FirstName+asc,+RegDate&amp;sord=asc&amp;totalrows=-1" TargetMode="External"/><Relationship Id="rId2" Type="http://schemas.openxmlformats.org/officeDocument/2006/relationships/hyperlink" Target="https://github.com/starzia/usms-scrap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sms.org/comp/meets/indresults.php?SwimmerID=0AP1J&amp;Sex=&amp;StrokeID=0&amp;Distance=&amp;CourseID=0&amp;lowage=&amp;highage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EECS-317 Data Management and Information Processing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14 </a:t>
            </a:r>
            <a:r>
              <a:rPr lang="mr-IN" dirty="0"/>
              <a:t>–</a:t>
            </a:r>
            <a:r>
              <a:rPr lang="en-US" dirty="0"/>
              <a:t> Web Scraping &amp; Messy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</a:t>
            </a:r>
            <a:r>
              <a:rPr lang="en-US" sz="2800" dirty="0" err="1"/>
              <a:t>Tarzia</a:t>
            </a:r>
            <a:endParaRPr lang="en-US" sz="2800" dirty="0"/>
          </a:p>
          <a:p>
            <a:r>
              <a:rPr lang="en-US" sz="2800" dirty="0"/>
              <a:t>Spring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4F133-FA99-2940-A601-E432BEB0C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23A2-EE0A-6047-9D22-3E98B848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complex web scraping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8154-0437-ED43-B87E-5E33212E3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7657371" cy="55948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https://github.com/starzia/bibliometrics</a:t>
            </a:r>
            <a:r>
              <a:rPr lang="en-US" dirty="0"/>
              <a:t> </a:t>
            </a:r>
          </a:p>
          <a:p>
            <a:r>
              <a:rPr lang="en-US" dirty="0"/>
              <a:t>Gathers data for an analysis of the “research impact” of the top ten US business schools.</a:t>
            </a:r>
          </a:p>
          <a:p>
            <a:r>
              <a:rPr lang="en-US" dirty="0"/>
              <a:t>Scrapes faculty directory pages for 10 universities, </a:t>
            </a: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K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S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S2</a:t>
            </a:r>
            <a:endParaRPr lang="en-US" dirty="0"/>
          </a:p>
          <a:p>
            <a:pPr lvl="1"/>
            <a:r>
              <a:rPr lang="en-US" dirty="0"/>
              <a:t>Also get lists of publications, like: </a:t>
            </a:r>
            <a:r>
              <a:rPr lang="en-US" dirty="0">
                <a:hlinkClick r:id="rId7"/>
              </a:rPr>
              <a:t>K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H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S</a:t>
            </a:r>
            <a:endParaRPr lang="en-US" dirty="0"/>
          </a:p>
          <a:p>
            <a:r>
              <a:rPr lang="en-US" dirty="0"/>
              <a:t>Also scrapes </a:t>
            </a:r>
            <a:r>
              <a:rPr lang="en-US" dirty="0">
                <a:hlinkClick r:id="rId10"/>
              </a:rPr>
              <a:t>Google Scholar search results</a:t>
            </a:r>
            <a:r>
              <a:rPr lang="en-US" dirty="0"/>
              <a:t> by using Selenium to control Firefox.  Using a full browser (instead of </a:t>
            </a:r>
            <a:r>
              <a:rPr lang="en-US" i="1" dirty="0"/>
              <a:t>requests </a:t>
            </a:r>
            <a:r>
              <a:rPr lang="en-US" dirty="0"/>
              <a:t>lib) allows:</a:t>
            </a:r>
          </a:p>
          <a:p>
            <a:pPr lvl="1"/>
            <a:r>
              <a:rPr lang="en-US" dirty="0"/>
              <a:t>Scraping of pages that require </a:t>
            </a:r>
            <a:r>
              <a:rPr lang="en-US" dirty="0" err="1"/>
              <a:t>Javascript</a:t>
            </a:r>
            <a:endParaRPr lang="en-US" dirty="0"/>
          </a:p>
          <a:p>
            <a:pPr lvl="1"/>
            <a:r>
              <a:rPr lang="en-US" dirty="0"/>
              <a:t>A human attendant can “babysit” the program and solve CAPTCHAs when prompted.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CB476-21EB-5D4E-9418-1891A226FD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564" y="1066303"/>
            <a:ext cx="3951515" cy="56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C069-A2C3-724D-A075-9C180456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scraping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75BED-B4DB-8548-8A41-F13B573E8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Find the pages that hold the data</a:t>
            </a:r>
          </a:p>
          <a:p>
            <a:pPr lvl="1"/>
            <a:r>
              <a:rPr lang="en-US" dirty="0"/>
              <a:t>Often you’ll start with a hard-coded index page and then programmatically look for links to additional pages.</a:t>
            </a:r>
          </a:p>
          <a:p>
            <a:pPr lvl="1"/>
            <a:r>
              <a:rPr lang="en-US" dirty="0"/>
              <a:t>Download the HTML (using Python </a:t>
            </a:r>
            <a:r>
              <a:rPr lang="en-US" b="1" dirty="0"/>
              <a:t>requests</a:t>
            </a:r>
            <a:r>
              <a:rPr lang="en-US" dirty="0"/>
              <a:t> package, for example)</a:t>
            </a:r>
          </a:p>
          <a:p>
            <a:r>
              <a:rPr lang="en-US" dirty="0"/>
              <a:t>Extract the data from a given page:</a:t>
            </a:r>
          </a:p>
          <a:p>
            <a:pPr lvl="1"/>
            <a:r>
              <a:rPr lang="en-US" dirty="0"/>
              <a:t>Web pages are usually generated by a computer program, so the data will always be found within a certain pattern of HTML code.</a:t>
            </a:r>
          </a:p>
          <a:p>
            <a:r>
              <a:rPr lang="en-US" dirty="0"/>
              <a:t>Locations in the HTML document can be specified in one of two ways:</a:t>
            </a:r>
          </a:p>
          <a:p>
            <a:pPr lvl="1"/>
            <a:r>
              <a:rPr lang="en-US" sz="3200" b="1" dirty="0">
                <a:solidFill>
                  <a:schemeClr val="accent6"/>
                </a:solidFill>
              </a:rPr>
              <a:t>CSS selectors </a:t>
            </a:r>
            <a:r>
              <a:rPr lang="en-US" sz="3200" dirty="0"/>
              <a:t>– used be web page designers in Cascading Style Sheets to specify which fonts/colors/etc. </a:t>
            </a:r>
            <a:r>
              <a:rPr lang="en-US" sz="3200" i="1" dirty="0"/>
              <a:t>(styles) </a:t>
            </a:r>
            <a:r>
              <a:rPr lang="en-US" sz="3200" dirty="0"/>
              <a:t>apply to which parts of the page.</a:t>
            </a:r>
          </a:p>
          <a:p>
            <a:pPr lvl="2"/>
            <a:r>
              <a:rPr lang="en-US" sz="2800" dirty="0"/>
              <a:t>Python </a:t>
            </a:r>
            <a:r>
              <a:rPr lang="en-US" sz="2800" b="1" dirty="0">
                <a:hlinkClick r:id="rId2"/>
              </a:rPr>
              <a:t>beautifulsoup4</a:t>
            </a:r>
            <a:r>
              <a:rPr lang="en-US" sz="2800" b="1" dirty="0"/>
              <a:t> </a:t>
            </a:r>
            <a:r>
              <a:rPr lang="en-US" sz="2800" dirty="0"/>
              <a:t>package uses CSS selectors</a:t>
            </a:r>
          </a:p>
          <a:p>
            <a:pPr lvl="1"/>
            <a:r>
              <a:rPr lang="en-US" sz="3200" b="1" dirty="0">
                <a:solidFill>
                  <a:schemeClr val="accent6"/>
                </a:solidFill>
              </a:rPr>
              <a:t>XPath queries </a:t>
            </a:r>
            <a:r>
              <a:rPr lang="en-US" sz="3200" dirty="0"/>
              <a:t>– used for finding elements in an XML document (remember that HTML is a type of XML).</a:t>
            </a:r>
          </a:p>
          <a:p>
            <a:pPr lvl="2"/>
            <a:r>
              <a:rPr lang="en-US" sz="2800" dirty="0"/>
              <a:t>Python </a:t>
            </a:r>
            <a:r>
              <a:rPr lang="en-US" sz="2800" b="1" dirty="0">
                <a:hlinkClick r:id="rId3"/>
              </a:rPr>
              <a:t>lxml</a:t>
            </a:r>
            <a:r>
              <a:rPr lang="en-US" sz="2800" dirty="0"/>
              <a:t> package used XPath</a:t>
            </a:r>
          </a:p>
          <a:p>
            <a:pPr lvl="1"/>
            <a:r>
              <a:rPr lang="en-US" sz="3200" dirty="0"/>
              <a:t>CSS selector and XPath syntax can be tested in the </a:t>
            </a:r>
            <a:r>
              <a:rPr lang="en-US" sz="3200" dirty="0">
                <a:hlinkClick r:id="rId4"/>
              </a:rPr>
              <a:t>Chrome developer tools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67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DF29-7290-3042-B906-6FF0CAE1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CSS selectors pick out a set of HTML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72590-EDD1-2B4B-A5D6-D0EE187A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Tag type: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‘a’</a:t>
            </a:r>
            <a:r>
              <a:rPr lang="en-US" dirty="0"/>
              <a:t> matches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="http://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link.com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"&gt;hello&lt;/a&gt;</a:t>
            </a:r>
          </a:p>
          <a:p>
            <a:r>
              <a:rPr lang="en-US" dirty="0"/>
              <a:t>Class name: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‘.time’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td.time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/>
              <a:t> matches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&lt;td class="time"&gt;23&lt;/td&gt;</a:t>
            </a:r>
          </a:p>
          <a:p>
            <a:r>
              <a:rPr lang="en-US" dirty="0"/>
              <a:t>Id name: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‘#best’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td#best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/>
              <a:t> matches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&lt;td id="best"&gt;103&lt;/td&gt;</a:t>
            </a:r>
          </a:p>
          <a:p>
            <a:r>
              <a:rPr lang="en-US" dirty="0"/>
              <a:t>Attribute values 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‘a[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link.com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"]’</a:t>
            </a:r>
            <a:b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matches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="http://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link.com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"&gt;hello&lt;/a&gt; </a:t>
            </a:r>
            <a:r>
              <a:rPr lang="en-US" dirty="0">
                <a:cs typeface="Courier New" panose="02070309020205020404" pitchFamily="49" charset="0"/>
              </a:rPr>
              <a:t>but not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&lt;a&gt;this&lt;/a&gt;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1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DF29-7290-3042-B906-6FF0CAE1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CSS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72590-EDD1-2B4B-A5D6-D0EE187A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Descendant: </a:t>
            </a:r>
            <a:r>
              <a:rPr lang="en-US" i="1" dirty="0">
                <a:cs typeface="Courier New" panose="02070309020205020404" pitchFamily="49" charset="0"/>
              </a:rPr>
              <a:t>[space]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‘table td’</a:t>
            </a:r>
            <a:r>
              <a:rPr lang="en-US" dirty="0"/>
              <a:t> matches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&lt;table&gt;&lt;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&lt;td&gt;a&lt;/td&gt;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&lt;td&gt;b&lt;/td&gt;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&gt;&lt;table&gt;</a:t>
            </a:r>
            <a:endParaRPr lang="en-US" i="1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Direct child: &gt;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td’</a:t>
            </a:r>
            <a:r>
              <a:rPr lang="en-US" dirty="0"/>
              <a:t> also matches above</a:t>
            </a:r>
            <a:endParaRPr lang="en-US" i="1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General siblings: ~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‘td ~ td’</a:t>
            </a:r>
            <a:r>
              <a:rPr lang="en-US" dirty="0"/>
              <a:t> also matches above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Adjacent siblings: +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p.heading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div.sec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/>
              <a:t> matches 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&lt;div&gt;&lt;p class="heading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&gt;hello&lt;/p&gt;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class="sec"&gt;target&lt;/div&gt;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  <a:p>
            <a:pPr marL="0" indent="0">
              <a:buNone/>
            </a:pPr>
            <a:r>
              <a:rPr lang="en-US" sz="1400" dirty="0"/>
              <a:t>References: </a:t>
            </a:r>
            <a:r>
              <a:rPr lang="en-US" sz="1100" dirty="0">
                <a:hlinkClick r:id="rId2"/>
              </a:rPr>
              <a:t>https://developer.mozilla.org/en-US/docs/Learn/CSS/Introduction_to_CSS/Selectors</a:t>
            </a:r>
            <a:r>
              <a:rPr lang="en-US" sz="1100" dirty="0"/>
              <a:t>   </a:t>
            </a:r>
            <a:r>
              <a:rPr lang="en-US" sz="1100" dirty="0">
                <a:hlinkClick r:id="rId3"/>
              </a:rPr>
              <a:t>https://developer.mozilla.org/en-US/docs/Web/CSS/CSS_Selectors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07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B34A-66AD-FB48-9A25-799DAE3A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(part 1): Web Scraping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E91A-5BD3-3548-AE28-FAF307BDC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be </a:t>
            </a:r>
            <a:r>
              <a:rPr lang="en-US" b="1" dirty="0">
                <a:solidFill>
                  <a:schemeClr val="accent6"/>
                </a:solidFill>
              </a:rPr>
              <a:t>scraped</a:t>
            </a:r>
            <a:r>
              <a:rPr lang="en-US" dirty="0"/>
              <a:t> from web pages by writing code that:</a:t>
            </a:r>
          </a:p>
          <a:p>
            <a:pPr lvl="1"/>
            <a:r>
              <a:rPr lang="en-US" dirty="0"/>
              <a:t>Downloads HTML pages</a:t>
            </a:r>
          </a:p>
          <a:p>
            <a:pPr lvl="1"/>
            <a:r>
              <a:rPr lang="en-US" dirty="0"/>
              <a:t>Picks out data elements using </a:t>
            </a:r>
            <a:r>
              <a:rPr lang="en-US" b="1" dirty="0">
                <a:solidFill>
                  <a:schemeClr val="accent6"/>
                </a:solidFill>
              </a:rPr>
              <a:t>CSS selectors </a:t>
            </a:r>
            <a:r>
              <a:rPr lang="en-US" dirty="0"/>
              <a:t>(or XPath)</a:t>
            </a:r>
          </a:p>
          <a:p>
            <a:pPr lvl="1"/>
            <a:r>
              <a:rPr lang="en-US" dirty="0"/>
              <a:t>Also pick out links to pages with additional data</a:t>
            </a:r>
          </a:p>
          <a:p>
            <a:pPr lvl="1"/>
            <a:r>
              <a:rPr lang="en-US" dirty="0"/>
              <a:t>Repeat!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4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71ECC7-5231-9A40-B65A-F9B57293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810" y="508732"/>
            <a:ext cx="5326380" cy="5326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20A95-0DA1-A940-8721-EA9C3827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328F-44B2-5C46-853E-9FDCB41AF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19" y="5305458"/>
            <a:ext cx="8583930" cy="1552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“</a:t>
            </a:r>
            <a:r>
              <a:rPr lang="en-US" sz="3600" i="1" dirty="0"/>
              <a:t>Bad news, captain. The ship’s computer has been sharing all our personal data with the Romulans.”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204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data is often </a:t>
            </a:r>
            <a:r>
              <a:rPr lang="en-US" b="1" dirty="0"/>
              <a:t>messy</a:t>
            </a:r>
            <a:endParaRPr lang="en-US" b="1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Andale Mono" charset="0"/>
                <a:cs typeface="Andale Mono" charset="0"/>
              </a:rPr>
              <a:t>Data entered manually can have typographic errors and use inconsistent naming conventions.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Different data sources can us different naming conventions.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Buggy computer programs can produce bad results.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Program may not behave well when data is missing.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Data overflow and type conversion can cause problems.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Temporary sensor malfunction can lead to a bogus measurement.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Numbers may have different units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dollars </a:t>
            </a:r>
            <a:r>
              <a:rPr lang="en-US" i="1" dirty="0">
                <a:ea typeface="Andale Mono" charset="0"/>
                <a:cs typeface="Andale Mono" charset="0"/>
              </a:rPr>
              <a:t>vs</a:t>
            </a:r>
            <a:r>
              <a:rPr lang="en-US" dirty="0">
                <a:ea typeface="Andale Mono" charset="0"/>
                <a:cs typeface="Andale Mono" charset="0"/>
              </a:rPr>
              <a:t> millions of dollars		• fraction </a:t>
            </a:r>
            <a:r>
              <a:rPr lang="en-US" i="1" dirty="0">
                <a:ea typeface="Andale Mono" charset="0"/>
                <a:cs typeface="Andale Mono" charset="0"/>
              </a:rPr>
              <a:t>vs</a:t>
            </a:r>
            <a:r>
              <a:rPr lang="en-US" dirty="0">
                <a:ea typeface="Andale Mono" charset="0"/>
                <a:cs typeface="Andale Mono" charset="0"/>
              </a:rPr>
              <a:t> percent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Data can be missing due to an interrupted data import.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Data may be scanned from paper forms (leading to OCR errors).</a:t>
            </a:r>
          </a:p>
        </p:txBody>
      </p:sp>
    </p:spTree>
    <p:extLst>
      <p:ext uri="{BB962C8B-B14F-4D97-AF65-F5344CB8AC3E}">
        <p14:creationId xmlns:p14="http://schemas.microsoft.com/office/powerpoint/2010/main" val="227248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15DF-D57E-C048-BFD7-7D91958E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Character Recognition (OCR)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3D7B-40CA-F444-9048-8148DE365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2" y="1084881"/>
            <a:ext cx="5253926" cy="562588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OCR extracts text from scanned </a:t>
            </a:r>
            <a:r>
              <a:rPr lang="en-US" b="1" dirty="0"/>
              <a:t>images</a:t>
            </a:r>
            <a:r>
              <a:rPr lang="en-US" dirty="0"/>
              <a:t> of text.</a:t>
            </a:r>
          </a:p>
          <a:p>
            <a:r>
              <a:rPr lang="en-US" dirty="0"/>
              <a:t>Adobe Acrobat Pro has OCR.</a:t>
            </a:r>
          </a:p>
          <a:p>
            <a:r>
              <a:rPr lang="en-US" dirty="0"/>
              <a:t>Many scanners and all-in-one printers come with OCR software.</a:t>
            </a:r>
          </a:p>
          <a:p>
            <a:r>
              <a:rPr lang="en-US" dirty="0">
                <a:hlinkClick r:id="rId3"/>
              </a:rPr>
              <a:t>Python Tesseract</a:t>
            </a:r>
            <a:r>
              <a:rPr lang="en-US" dirty="0"/>
              <a:t> is open-source, state-of-the-art OCR.</a:t>
            </a:r>
          </a:p>
          <a:p>
            <a:r>
              <a:rPr lang="en-US" dirty="0"/>
              <a:t>Text is easy to capture accurately, but punctuation and formatting is difficult.</a:t>
            </a:r>
          </a:p>
          <a:p>
            <a:r>
              <a:rPr lang="en-US" dirty="0"/>
              <a:t>Handwriting can also be recognized, with less accuracy.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2B87FB-CDA2-ED43-BE8A-4D0B8A0201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39364" y="1149128"/>
            <a:ext cx="6552636" cy="5708871"/>
          </a:xfrm>
        </p:spPr>
      </p:pic>
    </p:spTree>
    <p:extLst>
      <p:ext uri="{BB962C8B-B14F-4D97-AF65-F5344CB8AC3E}">
        <p14:creationId xmlns:p14="http://schemas.microsoft.com/office/powerpoint/2010/main" val="310341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483B-241F-EC4E-AD8F-4F2271E7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Handwriting OCR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AD5F63-9469-1144-BD38-C10AEC4B2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Obviously, more difficult and error-prone than typed text.</a:t>
            </a:r>
          </a:p>
          <a:p>
            <a:r>
              <a:rPr lang="en-US" dirty="0"/>
              <a:t>“Letter boxes” can help both human and OCR legibility.</a:t>
            </a:r>
          </a:p>
          <a:p>
            <a:r>
              <a:rPr lang="en-US" dirty="0"/>
              <a:t>Checkboxes can be difficult to scan due to stray marks</a:t>
            </a:r>
          </a:p>
          <a:p>
            <a:pPr lvl="1"/>
            <a:r>
              <a:rPr lang="en-US" dirty="0"/>
              <a:t>A check mark or X mark may “spill over” into another box.</a:t>
            </a:r>
          </a:p>
          <a:p>
            <a:pPr lvl="1"/>
            <a:r>
              <a:rPr lang="en-US" dirty="0"/>
              <a:t>This may lead to multiple or zero selections instead of one.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74AFC05-D0AE-D542-A1C0-101853E47B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6190" y="365046"/>
            <a:ext cx="5266507" cy="6492954"/>
          </a:xfrm>
        </p:spPr>
      </p:pic>
    </p:spTree>
    <p:extLst>
      <p:ext uri="{BB962C8B-B14F-4D97-AF65-F5344CB8AC3E}">
        <p14:creationId xmlns:p14="http://schemas.microsoft.com/office/powerpoint/2010/main" val="419853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Transform Load (ETL)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ETL programs move data between different storage media.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Import data from data files into a database.</a:t>
            </a:r>
          </a:p>
          <a:p>
            <a:pPr lvl="1"/>
            <a:r>
              <a:rPr lang="en-US" dirty="0"/>
              <a:t>Move from one database to another.</a:t>
            </a:r>
          </a:p>
          <a:p>
            <a:r>
              <a:rPr lang="en-US" dirty="0"/>
              <a:t>ETL script can help deal with messy data by including:</a:t>
            </a:r>
          </a:p>
          <a:p>
            <a:pPr lvl="1"/>
            <a:r>
              <a:rPr lang="en-US" dirty="0"/>
              <a:t>List of </a:t>
            </a:r>
            <a:r>
              <a:rPr lang="en-US" b="1" dirty="0">
                <a:solidFill>
                  <a:schemeClr val="accent6"/>
                </a:solidFill>
              </a:rPr>
              <a:t>validation rules</a:t>
            </a:r>
            <a:r>
              <a:rPr lang="en-US" dirty="0"/>
              <a:t> to identify problematic data</a:t>
            </a:r>
          </a:p>
          <a:p>
            <a:pPr lvl="1"/>
            <a:r>
              <a:rPr lang="en-US" dirty="0"/>
              <a:t>List of behaviors to </a:t>
            </a:r>
            <a:r>
              <a:rPr lang="en-US" b="1" dirty="0">
                <a:solidFill>
                  <a:schemeClr val="accent6"/>
                </a:solidFill>
              </a:rPr>
              <a:t>correct or discard</a:t>
            </a:r>
            <a:r>
              <a:rPr lang="en-US" dirty="0"/>
              <a:t> problematic data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Transformations</a:t>
            </a:r>
            <a:r>
              <a:rPr lang="en-US" dirty="0"/>
              <a:t> to apply to the input data before inserting into DB</a:t>
            </a:r>
          </a:p>
          <a:p>
            <a:r>
              <a:rPr lang="en-US" dirty="0"/>
              <a:t>Specialized ETL tools exist, like </a:t>
            </a:r>
            <a:r>
              <a:rPr lang="en-US" i="1" dirty="0"/>
              <a:t>MS SQL Server Integration Services</a:t>
            </a:r>
          </a:p>
          <a:p>
            <a:r>
              <a:rPr lang="en-US" dirty="0"/>
              <a:t>ETL also be done with general-purpose data processing tools:</a:t>
            </a:r>
          </a:p>
          <a:p>
            <a:pPr lvl="1"/>
            <a:r>
              <a:rPr lang="en-US" dirty="0"/>
              <a:t>Plain Python, Pandas, </a:t>
            </a:r>
            <a:r>
              <a:rPr lang="en-US" dirty="0" err="1"/>
              <a:t>PySpark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/>
          <a:lstStyle/>
          <a:p>
            <a:r>
              <a:rPr lang="en-US" dirty="0"/>
              <a:t>Final project:</a:t>
            </a:r>
          </a:p>
          <a:p>
            <a:pPr lvl="1"/>
            <a:r>
              <a:rPr lang="en-US" dirty="0"/>
              <a:t>Rubric was posted.</a:t>
            </a:r>
          </a:p>
          <a:p>
            <a:pPr lvl="1"/>
            <a:r>
              <a:rPr lang="en-US" dirty="0"/>
              <a:t>Part 1 due</a:t>
            </a:r>
            <a:r>
              <a:rPr lang="en-US" dirty="0">
                <a:sym typeface="Wingdings" pitchFamily="2" charset="2"/>
              </a:rPr>
              <a:t> tomorrow.</a:t>
            </a:r>
          </a:p>
          <a:p>
            <a:r>
              <a:rPr lang="en-US" dirty="0">
                <a:sym typeface="Wingdings" pitchFamily="2" charset="2"/>
              </a:rPr>
              <a:t>HW5 due Friday.</a:t>
            </a:r>
          </a:p>
        </p:txBody>
      </p:sp>
    </p:spTree>
    <p:extLst>
      <p:ext uri="{BB962C8B-B14F-4D97-AF65-F5344CB8AC3E}">
        <p14:creationId xmlns:p14="http://schemas.microsoft.com/office/powerpoint/2010/main" val="92148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recognize bad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No simple or easy answer.</a:t>
            </a:r>
          </a:p>
          <a:p>
            <a:r>
              <a:rPr lang="en-US" dirty="0"/>
              <a:t>Start with good documentation.  Know what each column means.</a:t>
            </a:r>
          </a:p>
          <a:p>
            <a:r>
              <a:rPr lang="en-US" dirty="0"/>
              <a:t>Define a very strict schema and look for warnings when importing</a:t>
            </a:r>
          </a:p>
          <a:p>
            <a:pPr lvl="1"/>
            <a:r>
              <a:rPr lang="en-US" dirty="0"/>
              <a:t>Define columns as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NOT NULL</a:t>
            </a:r>
            <a:r>
              <a:rPr lang="en-US" dirty="0"/>
              <a:t>, when appropriate, to prevent incomplete data.</a:t>
            </a:r>
          </a:p>
          <a:p>
            <a:pPr lvl="1"/>
            <a:r>
              <a:rPr lang="en-US" dirty="0"/>
              <a:t>Define columns with numeric types rather than text if you expect numbers.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6"/>
                </a:solidFill>
              </a:rPr>
              <a:t>foreign keys </a:t>
            </a:r>
            <a:r>
              <a:rPr lang="en-US" dirty="0"/>
              <a:t>if you expect columns to match between tables.</a:t>
            </a:r>
          </a:p>
          <a:p>
            <a:r>
              <a:rPr lang="en-US" dirty="0"/>
              <a:t>Look at summary statistics after data is imported: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SELECT MIN(col), MAX(col), AVG(col)</a:t>
            </a:r>
            <a:r>
              <a:rPr lang="mr-IN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b="1" dirty="0">
              <a:solidFill>
                <a:schemeClr val="accent6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If min and max values are unexpected, then look for outliers by sorting according to that column.</a:t>
            </a:r>
          </a:p>
          <a:p>
            <a:pPr lvl="1"/>
            <a:r>
              <a:rPr lang="en-US" dirty="0"/>
              <a:t>In R, use the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summary(</a:t>
            </a:r>
            <a:r>
              <a:rPr lang="mr-IN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command on a data frame.</a:t>
            </a:r>
          </a:p>
          <a:p>
            <a:pPr lvl="1"/>
            <a:r>
              <a:rPr lang="en-US" dirty="0"/>
              <a:t>In Pandas (Python), use the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describe() </a:t>
            </a:r>
            <a:r>
              <a:rPr lang="en-US" dirty="0"/>
              <a:t>method on a data frame.</a:t>
            </a:r>
          </a:p>
        </p:txBody>
      </p:sp>
    </p:spTree>
    <p:extLst>
      <p:ext uri="{BB962C8B-B14F-4D97-AF65-F5344CB8AC3E}">
        <p14:creationId xmlns:p14="http://schemas.microsoft.com/office/powerpoint/2010/main" val="3593119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a data 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1821956"/>
          </a:xfrm>
        </p:spPr>
        <p:txBody>
          <a:bodyPr>
            <a:normAutofit/>
          </a:bodyPr>
          <a:lstStyle/>
          <a:p>
            <a:r>
              <a:rPr lang="en-US" dirty="0"/>
              <a:t>If data fails to import completely, try loading it into a </a:t>
            </a:r>
            <a:r>
              <a:rPr lang="en-US" i="1" dirty="0"/>
              <a:t>temporary text table</a:t>
            </a:r>
          </a:p>
          <a:p>
            <a:pPr lvl="1"/>
            <a:r>
              <a:rPr lang="en-US" dirty="0"/>
              <a:t>Drop keys and use large text types for every column</a:t>
            </a:r>
          </a:p>
          <a:p>
            <a:r>
              <a:rPr lang="en-US" dirty="0"/>
              <a:t>Query the text table to look for unexpected values in the source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262" y="3077320"/>
            <a:ext cx="5308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Andale Mono" charset="0"/>
                <a:cs typeface="Andale Mono" charset="0"/>
              </a:rPr>
              <a:t>This table has strict constraints on what kind of data can be inserted:</a:t>
            </a:r>
          </a:p>
          <a:p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person (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SSN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varchar(30)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varchar(30)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birthDate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char(10)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PRIMARY KEY (SSN)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0795" y="3225224"/>
            <a:ext cx="569190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Andale Mono" charset="0"/>
                <a:cs typeface="Andale Mono" charset="0"/>
              </a:rPr>
              <a:t>This temporary table relaxes those constraints: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_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import_person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SSN varchar(1000)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varchar(1000)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varchar(1000)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birthDate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varchar(1000)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0172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real-world data, people, companies, products, etc., all can be represented with variations of their name: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combining data from multiple sources, we need </a:t>
            </a:r>
            <a:r>
              <a:rPr lang="en-US" b="1" dirty="0">
                <a:solidFill>
                  <a:schemeClr val="accent6"/>
                </a:solidFill>
              </a:rPr>
              <a:t>fuzzy matching </a:t>
            </a:r>
            <a:r>
              <a:rPr lang="en-US" dirty="0"/>
              <a:t>to join according to text fields.</a:t>
            </a:r>
          </a:p>
          <a:p>
            <a:pPr lvl="1"/>
            <a:r>
              <a:rPr lang="en-US" dirty="0"/>
              <a:t>Look for </a:t>
            </a:r>
            <a:r>
              <a:rPr lang="en-US" i="1" dirty="0"/>
              <a:t>approximate</a:t>
            </a:r>
            <a:r>
              <a:rPr lang="en-US" dirty="0"/>
              <a:t> text matches.</a:t>
            </a:r>
          </a:p>
          <a:p>
            <a:pPr lvl="1"/>
            <a:r>
              <a:rPr lang="en-US" dirty="0"/>
              <a:t>Humans are good at this, but it’s difficult to automate.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1910" y="2189349"/>
            <a:ext cx="32799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Eleanor Roosevelt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E. Roosevelt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Roosevelt, Eleanor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Mrs. Roosevelt</a:t>
            </a: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4489" y="2189349"/>
            <a:ext cx="3881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Northwestern Univ.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NWU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Northwestern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Northwestern University</a:t>
            </a: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4429" y="2189349"/>
            <a:ext cx="46646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Apple iPhone 6S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iPhone 6 S 32 GB Space Gray</a:t>
            </a:r>
          </a:p>
          <a:p>
            <a:pPr marL="285750" indent="-285750">
              <a:buFont typeface="Arial" charset="0"/>
              <a:buChar char="•"/>
            </a:pPr>
            <a:r>
              <a:rPr lang="is-IS" sz="2800" dirty="0">
                <a:solidFill>
                  <a:schemeClr val="accent2"/>
                </a:solidFill>
              </a:rPr>
              <a:t>A1633</a:t>
            </a:r>
            <a:endParaRPr lang="en-US" sz="2800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8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synonym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7859251" cy="5594888"/>
          </a:xfrm>
        </p:spPr>
        <p:txBody>
          <a:bodyPr>
            <a:normAutofit/>
          </a:bodyPr>
          <a:lstStyle/>
          <a:p>
            <a:r>
              <a:rPr lang="en-US" dirty="0"/>
              <a:t>A simple solution is to create a </a:t>
            </a:r>
            <a:r>
              <a:rPr lang="en-US" b="1" i="1" dirty="0">
                <a:solidFill>
                  <a:schemeClr val="accent6"/>
                </a:solidFill>
              </a:rPr>
              <a:t>synonym table </a:t>
            </a:r>
            <a:r>
              <a:rPr lang="en-US" dirty="0"/>
              <a:t>to list all variations of names.</a:t>
            </a:r>
          </a:p>
          <a:p>
            <a:r>
              <a:rPr lang="en-US" dirty="0"/>
              <a:t>Use the synonym table as a linking table in a four-way join.</a:t>
            </a:r>
          </a:p>
          <a:p>
            <a:r>
              <a:rPr lang="en-US" dirty="0"/>
              <a:t>For example, if </a:t>
            </a:r>
            <a:r>
              <a:rPr lang="en-US" i="1" dirty="0"/>
              <a:t>product</a:t>
            </a:r>
            <a:r>
              <a:rPr lang="en-US" dirty="0"/>
              <a:t> and </a:t>
            </a:r>
            <a:r>
              <a:rPr lang="en-US" i="1" dirty="0" err="1"/>
              <a:t>product_details</a:t>
            </a:r>
            <a:r>
              <a:rPr lang="en-US" dirty="0"/>
              <a:t> use different variations of the product name: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SELECT * FROM product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INNER JOIN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product_synonym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AS n1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ON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product.name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=n1.name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INNER JOIN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product_synonym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AS n2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ON n1.id=n2.id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INNER JOIN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product_details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ON n2.name=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product_details.name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8509000" y="1660525"/>
          <a:ext cx="3683000" cy="3716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product_synonym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/>
                        <a:t>product_id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 iPhone 6s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iPhone</a:t>
                      </a:r>
                      <a:r>
                        <a:rPr lang="en-US" baseline="0" dirty="0"/>
                        <a:t> 6 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iPhone 6S</a:t>
                      </a:r>
                      <a:r>
                        <a:rPr lang="en-US" baseline="0" dirty="0"/>
                        <a:t> 32 GB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iPhone 6S</a:t>
                      </a:r>
                      <a:r>
                        <a:rPr lang="en-US" baseline="0" dirty="0"/>
                        <a:t> Space Gray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iPhone 6S 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  <a:r>
                        <a:rPr lang="en-US" baseline="0" dirty="0"/>
                        <a:t> Nexus 6P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Nexus 6P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Nexus 6-P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254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synonym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the synonym table manually is slow</a:t>
            </a:r>
          </a:p>
          <a:p>
            <a:pPr lvl="1"/>
            <a:r>
              <a:rPr lang="en-US" dirty="0"/>
              <a:t>Cannot be scaled to many thousands of rows</a:t>
            </a:r>
          </a:p>
          <a:p>
            <a:r>
              <a:rPr lang="en-US" dirty="0"/>
              <a:t>Synonym table must be updated every time new data arrives.</a:t>
            </a:r>
          </a:p>
          <a:p>
            <a:r>
              <a:rPr lang="en-US" dirty="0"/>
              <a:t>However, we may try to apply Machine Learning to automatically generate synonym tables for named entity matching…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8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50F6-9F8B-C640-A613-1085F3E2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D578E-2C98-6748-B462-CB3D7CA3E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supply a CSV file, and the tool lets you quickly match synonyms</a:t>
            </a:r>
            <a:endParaRPr lang="en-US" b="1" dirty="0">
              <a:hlinkClick r:id="rId2"/>
            </a:endParaRPr>
          </a:p>
          <a:p>
            <a:r>
              <a:rPr lang="en-US" dirty="0">
                <a:hlinkClick r:id="rId2"/>
              </a:rPr>
              <a:t>http://dedupe.io</a:t>
            </a:r>
            <a:r>
              <a:rPr lang="en-US" dirty="0"/>
              <a:t>    </a:t>
            </a:r>
            <a:r>
              <a:rPr lang="en-US" dirty="0">
                <a:hlinkClick r:id="rId3"/>
              </a:rPr>
              <a:t>https://youtu.be/9wEA90Fz-lU?t=109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Uses machine learning.</a:t>
            </a:r>
          </a:p>
          <a:p>
            <a:r>
              <a:rPr lang="en-US" dirty="0">
                <a:hlinkClick r:id="rId4"/>
              </a:rPr>
              <a:t>http://openrefine.org/</a:t>
            </a:r>
            <a:r>
              <a:rPr lang="en-US" dirty="0"/>
              <a:t>   </a:t>
            </a:r>
            <a:r>
              <a:rPr lang="en-US" dirty="0">
                <a:hlinkClick r:id="rId5"/>
              </a:rPr>
              <a:t>https://youtu.be/B70J_H_zAWM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Lets you quickly define matching rules.</a:t>
            </a:r>
          </a:p>
          <a:p>
            <a:r>
              <a:rPr lang="en-US" dirty="0"/>
              <a:t>Or, develop your own tools (described next)</a:t>
            </a:r>
          </a:p>
        </p:txBody>
      </p:sp>
    </p:spTree>
    <p:extLst>
      <p:ext uri="{BB962C8B-B14F-4D97-AF65-F5344CB8AC3E}">
        <p14:creationId xmlns:p14="http://schemas.microsoft.com/office/powerpoint/2010/main" val="181545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alternative to ML is a graph partitioning approach</a:t>
            </a:r>
          </a:p>
          <a:p>
            <a:r>
              <a:rPr lang="en-US" dirty="0"/>
              <a:t>Use text similarity metrics to build a name similarity graph.</a:t>
            </a:r>
          </a:p>
          <a:p>
            <a:r>
              <a:rPr lang="en-US" dirty="0"/>
              <a:t>For example, the </a:t>
            </a:r>
            <a:r>
              <a:rPr lang="en-US" b="1" dirty="0">
                <a:solidFill>
                  <a:schemeClr val="accent6"/>
                </a:solidFill>
              </a:rPr>
              <a:t>edit distance </a:t>
            </a:r>
            <a:r>
              <a:rPr lang="en-US" dirty="0"/>
              <a:t>(or </a:t>
            </a:r>
            <a:r>
              <a:rPr lang="en-US" dirty="0" err="1"/>
              <a:t>Levenshtein</a:t>
            </a:r>
            <a:r>
              <a:rPr lang="en-US" dirty="0"/>
              <a:t> distance) is the minimum number of single-character changes needed to make one phrase equal to another.</a:t>
            </a:r>
          </a:p>
          <a:p>
            <a:pPr lvl="1"/>
            <a:r>
              <a:rPr lang="en-US" dirty="0"/>
              <a:t>Edit distance between “school” and “college” is 7 because you have to delete an </a:t>
            </a:r>
            <a:r>
              <a:rPr lang="en-US" i="1" dirty="0"/>
              <a:t>s, h, o</a:t>
            </a:r>
            <a:r>
              <a:rPr lang="en-US" dirty="0"/>
              <a:t>, and add “</a:t>
            </a:r>
            <a:r>
              <a:rPr lang="en-US" i="1" dirty="0" err="1"/>
              <a:t>lege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Edit distance between “iPhone 6S” and “iPhone 6-S” is just one</a:t>
            </a:r>
            <a:br>
              <a:rPr lang="en-US" dirty="0"/>
            </a:br>
            <a:r>
              <a:rPr lang="en-US" dirty="0"/>
              <a:t>(delete the hyphen)</a:t>
            </a:r>
          </a:p>
          <a:p>
            <a:pPr lvl="1"/>
            <a:r>
              <a:rPr lang="en-US" dirty="0"/>
              <a:t>Edit distance between “iPhone 5” and “iPhone 6” is also just one, but these are different phone models.</a:t>
            </a:r>
          </a:p>
          <a:p>
            <a:pPr lvl="1"/>
            <a:r>
              <a:rPr lang="en-US" dirty="0"/>
              <a:t>Edit distance is useful, but cannot be used blindly.</a:t>
            </a:r>
          </a:p>
        </p:txBody>
      </p:sp>
    </p:spTree>
    <p:extLst>
      <p:ext uri="{BB962C8B-B14F-4D97-AF65-F5344CB8AC3E}">
        <p14:creationId xmlns:p14="http://schemas.microsoft.com/office/powerpoint/2010/main" val="2591132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062D-E926-1045-B672-53CB85FC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</a:t>
            </a:r>
            <a:r>
              <a:rPr lang="en-US" dirty="0">
                <a:hlinkClick r:id="rId3"/>
              </a:rPr>
              <a:t>Mechanical Turk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DFD-8481-4241-BC2C-07B5FF843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crowdsourcing marketplace</a:t>
            </a:r>
            <a:r>
              <a:rPr lang="en-US" dirty="0"/>
              <a:t>.</a:t>
            </a:r>
          </a:p>
          <a:p>
            <a:r>
              <a:rPr lang="en-US" dirty="0"/>
              <a:t>Allows you to pay a few cents for a human to answer a short question.</a:t>
            </a:r>
          </a:p>
          <a:p>
            <a:r>
              <a:rPr lang="en-US" dirty="0"/>
              <a:t>Useful for small, repetitive problems requiring </a:t>
            </a:r>
            <a:r>
              <a:rPr lang="en-US" b="1" dirty="0">
                <a:solidFill>
                  <a:schemeClr val="accent6"/>
                </a:solidFill>
              </a:rPr>
              <a:t>human intelligence</a:t>
            </a:r>
            <a:r>
              <a:rPr lang="en-US" dirty="0"/>
              <a:t>, where simple rules or even Machine Learning would not work.</a:t>
            </a:r>
          </a:p>
          <a:p>
            <a:r>
              <a:rPr lang="en-US" dirty="0"/>
              <a:t>Example: pick out the year of graduation from professors’ CVs:</a:t>
            </a:r>
          </a:p>
          <a:p>
            <a:pPr lvl="1"/>
            <a:r>
              <a:rPr lang="en-US" dirty="0"/>
              <a:t>Each CV is a PDF document (an academic resumé).</a:t>
            </a:r>
          </a:p>
          <a:p>
            <a:pPr lvl="1"/>
            <a:r>
              <a:rPr lang="en-US" dirty="0"/>
              <a:t>These documents all have different formats.</a:t>
            </a:r>
          </a:p>
          <a:p>
            <a:pPr lvl="1"/>
            <a:r>
              <a:rPr lang="en-US" dirty="0"/>
              <a:t>It’s difficult for a computer to reliably parse them, but easy for a person.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35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83048-0565-E74A-A586-92FE43B9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55" y="-256259"/>
            <a:ext cx="9325244" cy="71142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5E4BFA-53C9-7D46-80D9-07A1E20C729C}"/>
              </a:ext>
            </a:extLst>
          </p:cNvPr>
          <p:cNvSpPr/>
          <p:nvPr/>
        </p:nvSpPr>
        <p:spPr>
          <a:xfrm>
            <a:off x="4262041" y="4055218"/>
            <a:ext cx="728420" cy="39279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63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C7D62-BF5B-7F48-9071-E7AB4742C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74" y="-160580"/>
            <a:ext cx="7880135" cy="709874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AC80F4D-D9ED-0F4F-AD16-A292DF94AB17}"/>
              </a:ext>
            </a:extLst>
          </p:cNvPr>
          <p:cNvSpPr/>
          <p:nvPr/>
        </p:nvSpPr>
        <p:spPr>
          <a:xfrm>
            <a:off x="6710767" y="3373293"/>
            <a:ext cx="728420" cy="39279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149C-E591-4646-A37E-8798CF79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A Data Safari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AE1D-460E-0549-AA70-5EB53D5D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CSV files are common</a:t>
            </a:r>
          </a:p>
          <a:p>
            <a:r>
              <a:rPr lang="en-US" dirty="0"/>
              <a:t>Geographic data uses special file formats (“shape files”)</a:t>
            </a:r>
          </a:p>
          <a:p>
            <a:r>
              <a:rPr lang="en-US" dirty="0"/>
              <a:t>A data set might include many files (</a:t>
            </a:r>
            <a:r>
              <a:rPr lang="en-US" dirty="0" err="1"/>
              <a:t>eg.</a:t>
            </a:r>
            <a:r>
              <a:rPr lang="en-US" dirty="0"/>
              <a:t>, Stanford dogs)</a:t>
            </a:r>
          </a:p>
          <a:p>
            <a:r>
              <a:rPr lang="en-US" dirty="0"/>
              <a:t>Multiple tables can be distributed as a single SQLite database file</a:t>
            </a:r>
          </a:p>
          <a:p>
            <a:r>
              <a:rPr lang="en-US" dirty="0"/>
              <a:t>REST APIs allow fetching of data by providing query information in the URL (or in a </a:t>
            </a:r>
            <a:r>
              <a:rPr lang="en-US" dirty="0" err="1"/>
              <a:t>POSTed</a:t>
            </a:r>
            <a:r>
              <a:rPr lang="en-US" dirty="0"/>
              <a:t> JSON object).</a:t>
            </a:r>
          </a:p>
          <a:p>
            <a:pPr lvl="1"/>
            <a:r>
              <a:rPr lang="en-US" dirty="0"/>
              <a:t>Return value is usually a JSON object.</a:t>
            </a:r>
          </a:p>
          <a:p>
            <a:pPr lvl="1"/>
            <a:r>
              <a:rPr lang="en-US" dirty="0"/>
              <a:t>The data provider must provide a specification for the API, to tell users how to construct requests and how to interpret responses.</a:t>
            </a:r>
          </a:p>
        </p:txBody>
      </p:sp>
    </p:spTree>
    <p:extLst>
      <p:ext uri="{BB962C8B-B14F-4D97-AF65-F5344CB8AC3E}">
        <p14:creationId xmlns:p14="http://schemas.microsoft.com/office/powerpoint/2010/main" val="1782385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9AAEC33-7087-A344-991B-575021ED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MTurk</a:t>
            </a:r>
            <a:r>
              <a:rPr lang="en-US" dirty="0"/>
              <a:t> use cases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05378A-A5C9-2948-A85A-A4BA9A36C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>
            <a:normAutofit/>
          </a:bodyPr>
          <a:lstStyle/>
          <a:p>
            <a:r>
              <a:rPr lang="en-US" dirty="0"/>
              <a:t>Parsing data in unstructured forms</a:t>
            </a:r>
          </a:p>
          <a:p>
            <a:r>
              <a:rPr lang="en-US" dirty="0"/>
              <a:t>Poorly-scanned documents</a:t>
            </a:r>
          </a:p>
          <a:p>
            <a:r>
              <a:rPr lang="en-US" dirty="0"/>
              <a:t>Transcribing audio</a:t>
            </a:r>
          </a:p>
          <a:p>
            <a:r>
              <a:rPr lang="en-US" dirty="0"/>
              <a:t>Photo identification.</a:t>
            </a:r>
          </a:p>
          <a:p>
            <a:r>
              <a:rPr lang="en-US" dirty="0"/>
              <a:t>Generating </a:t>
            </a:r>
            <a:r>
              <a:rPr lang="en-US" i="1" dirty="0"/>
              <a:t>training data </a:t>
            </a:r>
            <a:r>
              <a:rPr lang="en-US" dirty="0"/>
              <a:t>for Machine Learning.</a:t>
            </a:r>
          </a:p>
          <a:p>
            <a:endParaRPr lang="en-US" dirty="0"/>
          </a:p>
          <a:p>
            <a:r>
              <a:rPr lang="en-US" dirty="0" err="1"/>
              <a:t>MTurk</a:t>
            </a:r>
            <a:r>
              <a:rPr lang="en-US" dirty="0"/>
              <a:t> tasks can be created by non-programmers,</a:t>
            </a:r>
            <a:br>
              <a:rPr lang="en-US" dirty="0"/>
            </a:br>
            <a:r>
              <a:rPr lang="en-US" dirty="0"/>
              <a:t>but there is also an advanced API to setup complex tasks.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7476F7-AFFF-2243-8FBB-729AF8D1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286" y="0"/>
            <a:ext cx="3722714" cy="32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48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0DE3-D3CA-D544-A243-99CF26F6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588936"/>
          </a:xfrm>
        </p:spPr>
        <p:txBody>
          <a:bodyPr>
            <a:normAutofit fontScale="90000"/>
          </a:bodyPr>
          <a:lstStyle/>
          <a:p>
            <a:r>
              <a:rPr lang="en-US" dirty="0"/>
              <a:t>Named after a fake chess-playing </a:t>
            </a:r>
            <a:r>
              <a:rPr lang="en-US" b="1" dirty="0"/>
              <a:t>automaton </a:t>
            </a:r>
            <a:r>
              <a:rPr lang="en-US" dirty="0"/>
              <a:t>(1770)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9169D6-DCED-1F41-AC52-E0CEBDFD6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77" y="929898"/>
            <a:ext cx="10546391" cy="59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4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F91A-349C-C44A-9B19-E5825E69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trust human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5ACB-782D-434B-90C8-3045898B2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Humans are </a:t>
            </a:r>
            <a:r>
              <a:rPr lang="en-US" dirty="0" err="1"/>
              <a:t>unrealiable</a:t>
            </a:r>
            <a:r>
              <a:rPr lang="en-US" dirty="0"/>
              <a:t>, so how can we make </a:t>
            </a:r>
            <a:r>
              <a:rPr lang="en-US" dirty="0" err="1"/>
              <a:t>MTurk</a:t>
            </a:r>
            <a:r>
              <a:rPr lang="en-US" dirty="0"/>
              <a:t> results more trustworthy?</a:t>
            </a:r>
          </a:p>
          <a:p>
            <a:r>
              <a:rPr lang="en-US" dirty="0"/>
              <a:t>Use only experienced and highly-rated </a:t>
            </a:r>
            <a:r>
              <a:rPr lang="en-US" dirty="0" err="1"/>
              <a:t>MTurk</a:t>
            </a:r>
            <a:r>
              <a:rPr lang="en-US" dirty="0"/>
              <a:t> workers.</a:t>
            </a:r>
          </a:p>
          <a:p>
            <a:r>
              <a:rPr lang="en-US" dirty="0"/>
              <a:t>Use majority voting:</a:t>
            </a:r>
          </a:p>
          <a:p>
            <a:pPr lvl="1"/>
            <a:r>
              <a:rPr lang="en-US" dirty="0"/>
              <a:t>Give the same task to three different workers</a:t>
            </a:r>
          </a:p>
          <a:p>
            <a:pPr lvl="1"/>
            <a:r>
              <a:rPr lang="en-US" dirty="0"/>
              <a:t>If at least two of the three give the same answer, then trust it.</a:t>
            </a:r>
          </a:p>
          <a:p>
            <a:r>
              <a:rPr lang="en-US" dirty="0"/>
              <a:t>Manually or programmatically check the results, if possible</a:t>
            </a:r>
          </a:p>
          <a:p>
            <a:pPr lvl="1"/>
            <a:r>
              <a:rPr lang="en-US" dirty="0"/>
              <a:t>Sometimes it’s easier to check the answer than to generate it.</a:t>
            </a:r>
          </a:p>
        </p:txBody>
      </p:sp>
    </p:spTree>
    <p:extLst>
      <p:ext uri="{BB962C8B-B14F-4D97-AF65-F5344CB8AC3E}">
        <p14:creationId xmlns:p14="http://schemas.microsoft.com/office/powerpoint/2010/main" val="3051061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FC39-938B-7845-9789-33097B6C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Crowdsourced data gathering &amp;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57AF-FF72-A546-8B22-C91B21B3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Crowdsourcing</a:t>
            </a:r>
            <a:r>
              <a:rPr lang="en-US" dirty="0"/>
              <a:t> is using the power of online crowds to do some work.</a:t>
            </a:r>
          </a:p>
          <a:p>
            <a:r>
              <a:rPr lang="en-US" dirty="0" err="1"/>
              <a:t>MTurk</a:t>
            </a:r>
            <a:r>
              <a:rPr lang="en-US" dirty="0"/>
              <a:t> is kind of an example, but usually “crowdsourcing” refers to unpaid work.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ProPublica: </a:t>
            </a:r>
            <a:r>
              <a:rPr lang="en-US" dirty="0">
                <a:hlinkClick r:id="rId3"/>
              </a:rPr>
              <a:t>Free the Files</a:t>
            </a:r>
            <a:r>
              <a:rPr lang="en-US" dirty="0"/>
              <a:t> (2012) </a:t>
            </a:r>
            <a:r>
              <a:rPr lang="en-US" dirty="0">
                <a:hlinkClick r:id="rId4"/>
              </a:rPr>
              <a:t>https://youtu.be/tTlA_TJHq5o?t=198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iNaturalist</a:t>
            </a:r>
            <a:endParaRPr lang="en-US" dirty="0"/>
          </a:p>
          <a:p>
            <a:r>
              <a:rPr lang="en-US" dirty="0">
                <a:hlinkClick r:id="rId6"/>
              </a:rPr>
              <a:t>National Gun Violence Memorial</a:t>
            </a:r>
            <a:r>
              <a:rPr lang="en-US" dirty="0"/>
              <a:t>   </a:t>
            </a:r>
            <a:r>
              <a:rPr lang="en-US" dirty="0">
                <a:hlinkClick r:id="rId7"/>
              </a:rPr>
              <a:t>https://youtu.be/UWzWwT546EY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28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BE6CF-2017-6240-831B-7C50561F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 on Data 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DDA4-F8A4-B04C-98C2-52EE98829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https://github.com/Quartz/bad-data-guide</a:t>
            </a:r>
            <a:r>
              <a:rPr lang="en-US" dirty="0"/>
              <a:t>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https://www.coursera.org/learn/data-cleaning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9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F988-16BD-6D45-BED4-9D8E4885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(part 2): Messy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69BBE-2CEB-D247-A23B-9F3B6149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have missing, incorrect, or inconsistent values for many reasons:</a:t>
            </a:r>
          </a:p>
          <a:p>
            <a:pPr lvl="1"/>
            <a:r>
              <a:rPr lang="en-US" dirty="0"/>
              <a:t>Pulled from different sources with different naming or unit conventions</a:t>
            </a:r>
          </a:p>
          <a:p>
            <a:pPr lvl="1"/>
            <a:r>
              <a:rPr lang="en-US" dirty="0"/>
              <a:t>Paper scanning (OCR) errors</a:t>
            </a:r>
          </a:p>
          <a:p>
            <a:pPr lvl="1"/>
            <a:r>
              <a:rPr lang="en-US" dirty="0"/>
              <a:t>Human input errors</a:t>
            </a:r>
          </a:p>
          <a:p>
            <a:r>
              <a:rPr lang="en-US" dirty="0"/>
              <a:t>Variety of tools are needed to deal with messy data:</a:t>
            </a:r>
          </a:p>
          <a:p>
            <a:pPr lvl="1"/>
            <a:r>
              <a:rPr lang="en-US" dirty="0"/>
              <a:t>Review summary statistics</a:t>
            </a:r>
          </a:p>
          <a:p>
            <a:pPr lvl="1"/>
            <a:r>
              <a:rPr lang="en-US" dirty="0"/>
              <a:t>Synonym tables</a:t>
            </a:r>
          </a:p>
          <a:p>
            <a:pPr lvl="1"/>
            <a:r>
              <a:rPr lang="en-US" dirty="0"/>
              <a:t>Named entity matching with ML (</a:t>
            </a:r>
            <a:r>
              <a:rPr lang="en-US" dirty="0" err="1"/>
              <a:t>dedupe.io</a:t>
            </a:r>
            <a:r>
              <a:rPr lang="en-US" dirty="0"/>
              <a:t> and Open Refine)</a:t>
            </a:r>
          </a:p>
          <a:p>
            <a:pPr lvl="1"/>
            <a:r>
              <a:rPr lang="en-US" dirty="0"/>
              <a:t>Crowdsourcing: </a:t>
            </a:r>
            <a:r>
              <a:rPr lang="en-US" dirty="0" err="1"/>
              <a:t>MTurk</a:t>
            </a:r>
            <a:r>
              <a:rPr lang="en-US" dirty="0"/>
              <a:t>, home-grown solutions</a:t>
            </a:r>
          </a:p>
          <a:p>
            <a:r>
              <a:rPr lang="en-US" dirty="0"/>
              <a:t>Above all, don’t blindly trust data you are given!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6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6084-B400-CB47-B612-6B472FC6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Scraping/Crawling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A0393-F9F1-B34D-94B4-753CE9F62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data hosts have websites for humans to browse their data, but no clean way to programmatically access the data (no Data API).</a:t>
            </a:r>
          </a:p>
          <a:p>
            <a:r>
              <a:rPr lang="en-US" dirty="0"/>
              <a:t>You could manually </a:t>
            </a:r>
            <a:r>
              <a:rPr lang="en-US" i="1" dirty="0"/>
              <a:t>click through </a:t>
            </a:r>
            <a:r>
              <a:rPr lang="en-US" dirty="0"/>
              <a:t>all the pages and copy the data, but this would be tedious. </a:t>
            </a:r>
          </a:p>
          <a:p>
            <a:r>
              <a:rPr lang="en-US" b="1" dirty="0">
                <a:solidFill>
                  <a:schemeClr val="accent6"/>
                </a:solidFill>
              </a:rPr>
              <a:t>Web scraping </a:t>
            </a:r>
            <a:r>
              <a:rPr lang="en-US" dirty="0"/>
              <a:t>is writing a computer program to “crawl” through a website and get all the data you need.</a:t>
            </a:r>
          </a:p>
          <a:p>
            <a:r>
              <a:rPr lang="en-US" b="1" dirty="0">
                <a:solidFill>
                  <a:srgbClr val="FF0000"/>
                </a:solidFill>
              </a:rPr>
              <a:t>Warning</a:t>
            </a:r>
            <a:r>
              <a:rPr lang="en-US" dirty="0"/>
              <a:t>: don’t violate a site’s terms of service (</a:t>
            </a:r>
            <a:r>
              <a:rPr lang="en-US" dirty="0">
                <a:hlinkClick r:id="rId2"/>
              </a:rPr>
              <a:t>more details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example, Facebook will cancel your account if they think you are scraping content from their site.  LinkedIn </a:t>
            </a:r>
            <a:r>
              <a:rPr lang="en-US" b="1" dirty="0"/>
              <a:t>sued</a:t>
            </a:r>
            <a:r>
              <a:rPr lang="en-US" dirty="0"/>
              <a:t> ~100 individuals for scraping.</a:t>
            </a:r>
          </a:p>
          <a:p>
            <a:pPr lvl="1"/>
            <a:r>
              <a:rPr lang="en-US" dirty="0"/>
              <a:t>Don’t steal data from a subscription service.</a:t>
            </a:r>
          </a:p>
          <a:p>
            <a:pPr lvl="1"/>
            <a:r>
              <a:rPr lang="en-US" dirty="0"/>
              <a:t>Computer Fraud and Abuse Act (CFAA) may apply even for “public” pages!</a:t>
            </a:r>
          </a:p>
        </p:txBody>
      </p:sp>
    </p:spTree>
    <p:extLst>
      <p:ext uri="{BB962C8B-B14F-4D97-AF65-F5344CB8AC3E}">
        <p14:creationId xmlns:p14="http://schemas.microsoft.com/office/powerpoint/2010/main" val="165147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4C5A-C544-294C-A501-16FDAA27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scrape </a:t>
            </a:r>
            <a:r>
              <a:rPr lang="en-US" dirty="0">
                <a:hlinkClick r:id="rId3"/>
              </a:rPr>
              <a:t>CS course info</a:t>
            </a:r>
            <a:r>
              <a:rPr lang="en-US" dirty="0"/>
              <a:t>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FF2A1C-5367-F547-98E8-7DE7316B6D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51511" y="827666"/>
            <a:ext cx="5162614" cy="662469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0009AD-9C81-7245-A1AA-202C32F061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47486" y="827666"/>
            <a:ext cx="5168264" cy="6631945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DD8759-6DE2-B344-A484-BF9279DDEBCE}"/>
              </a:ext>
            </a:extLst>
          </p:cNvPr>
          <p:cNvCxnSpPr/>
          <p:nvPr/>
        </p:nvCxnSpPr>
        <p:spPr>
          <a:xfrm flipV="1">
            <a:off x="5647562" y="4718507"/>
            <a:ext cx="1033153" cy="65314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1D6343-0187-A449-9144-ED39847E8664}"/>
              </a:ext>
            </a:extLst>
          </p:cNvPr>
          <p:cNvCxnSpPr>
            <a:cxnSpLocks/>
          </p:cNvCxnSpPr>
          <p:nvPr/>
        </p:nvCxnSpPr>
        <p:spPr>
          <a:xfrm flipV="1">
            <a:off x="5657770" y="5174716"/>
            <a:ext cx="1033153" cy="65314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94A0D0-ECF5-1749-B87E-8CB26053196F}"/>
              </a:ext>
            </a:extLst>
          </p:cNvPr>
          <p:cNvCxnSpPr>
            <a:cxnSpLocks/>
          </p:cNvCxnSpPr>
          <p:nvPr/>
        </p:nvCxnSpPr>
        <p:spPr>
          <a:xfrm flipV="1">
            <a:off x="5657769" y="5630925"/>
            <a:ext cx="1033153" cy="65314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59BC75-7C64-0846-AD19-DDE7E3E1D568}"/>
              </a:ext>
            </a:extLst>
          </p:cNvPr>
          <p:cNvCxnSpPr>
            <a:cxnSpLocks/>
          </p:cNvCxnSpPr>
          <p:nvPr/>
        </p:nvCxnSpPr>
        <p:spPr>
          <a:xfrm flipV="1">
            <a:off x="5677262" y="6019838"/>
            <a:ext cx="1033153" cy="65314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DA292A9-08A8-9447-8763-AD956CE08C9B}"/>
              </a:ext>
            </a:extLst>
          </p:cNvPr>
          <p:cNvSpPr txBox="1"/>
          <p:nvPr/>
        </p:nvSpPr>
        <p:spPr>
          <a:xfrm rot="16200000">
            <a:off x="-604074" y="2164076"/>
            <a:ext cx="245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One index page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78C1D-7993-0446-A8D0-33154A846B48}"/>
              </a:ext>
            </a:extLst>
          </p:cNvPr>
          <p:cNvSpPr txBox="1"/>
          <p:nvPr/>
        </p:nvSpPr>
        <p:spPr>
          <a:xfrm rot="16200000">
            <a:off x="5292516" y="2164076"/>
            <a:ext cx="245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Many detail pages</a:t>
            </a:r>
          </a:p>
        </p:txBody>
      </p:sp>
    </p:spTree>
    <p:extLst>
      <p:ext uri="{BB962C8B-B14F-4D97-AF65-F5344CB8AC3E}">
        <p14:creationId xmlns:p14="http://schemas.microsoft.com/office/powerpoint/2010/main" val="191155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2BE1832-20A7-3A41-8F4B-4B601EA7CA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6865" y="814520"/>
            <a:ext cx="5342906" cy="68560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24C5A-C544-294C-A501-16FDAA27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267A7-D9F5-9A41-8F6A-AE0FCB6566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the index page, we must scrape each course’s:</a:t>
            </a:r>
          </a:p>
          <a:p>
            <a:r>
              <a:rPr lang="en-US" dirty="0"/>
              <a:t>Course numbers</a:t>
            </a:r>
          </a:p>
          <a:p>
            <a:r>
              <a:rPr lang="en-US" dirty="0"/>
              <a:t>Course title</a:t>
            </a:r>
          </a:p>
          <a:p>
            <a:r>
              <a:rPr lang="en-US" dirty="0"/>
              <a:t>URL for course details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Then we’ll scrape each course’s detail page for further info.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540A9-437B-8442-9943-BB99259D4FE8}"/>
              </a:ext>
            </a:extLst>
          </p:cNvPr>
          <p:cNvSpPr/>
          <p:nvPr/>
        </p:nvSpPr>
        <p:spPr>
          <a:xfrm>
            <a:off x="1202675" y="5300848"/>
            <a:ext cx="3769375" cy="47130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0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205F-F782-6E44-95A9-8AF5CEA3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945D7-EA16-6949-811C-67D1CC0DD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detail page, we wish to scrape:</a:t>
            </a:r>
          </a:p>
          <a:p>
            <a:r>
              <a:rPr lang="en-US" dirty="0"/>
              <a:t>Quarter offered, time, instructor</a:t>
            </a:r>
          </a:p>
          <a:p>
            <a:r>
              <a:rPr lang="en-US" dirty="0"/>
              <a:t>Prerequisites</a:t>
            </a:r>
          </a:p>
          <a:p>
            <a:r>
              <a:rPr lang="en-US" dirty="0"/>
              <a:t>Description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729C180-4F6A-2D41-B025-4FD04A56AB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856797"/>
            <a:ext cx="5882898" cy="7548966"/>
          </a:xfrm>
        </p:spPr>
      </p:pic>
    </p:spTree>
    <p:extLst>
      <p:ext uri="{BB962C8B-B14F-4D97-AF65-F5344CB8AC3E}">
        <p14:creationId xmlns:p14="http://schemas.microsoft.com/office/powerpoint/2010/main" val="317389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0A1D-D0C3-7A4A-AB16-5E700EB7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scraping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FA21-5DDF-9E4A-9410-DBAD0B0DF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  <a:p>
            <a:r>
              <a:rPr lang="en-US" b="1" dirty="0">
                <a:hlinkClick r:id="rId2"/>
              </a:rPr>
              <a:t>requests</a:t>
            </a:r>
            <a:r>
              <a:rPr lang="en-US" dirty="0"/>
              <a:t> Python package to fetch web pages using HTTP</a:t>
            </a:r>
          </a:p>
          <a:p>
            <a:pPr lvl="1"/>
            <a:r>
              <a:rPr lang="en-US" dirty="0"/>
              <a:t>Recall that we also can use this library to get data from REST data APIs.</a:t>
            </a:r>
          </a:p>
          <a:p>
            <a:r>
              <a:rPr lang="en-US" b="1" dirty="0">
                <a:hlinkClick r:id="rId3"/>
              </a:rPr>
              <a:t>beautifulsoup4</a:t>
            </a:r>
            <a:r>
              <a:rPr lang="en-US" b="1" dirty="0"/>
              <a:t> </a:t>
            </a:r>
            <a:r>
              <a:rPr lang="en-US" dirty="0"/>
              <a:t>Python package to parse HTML pages</a:t>
            </a:r>
          </a:p>
          <a:p>
            <a:pPr lvl="1"/>
            <a:r>
              <a:rPr lang="en-US" dirty="0"/>
              <a:t>Will be able to pick out elements of the page using </a:t>
            </a:r>
            <a:r>
              <a:rPr lang="en-US" i="1" dirty="0"/>
              <a:t>CSS selectors.</a:t>
            </a:r>
          </a:p>
          <a:p>
            <a:pPr lvl="1"/>
            <a:endParaRPr lang="en-US" i="1" dirty="0"/>
          </a:p>
          <a:p>
            <a:r>
              <a:rPr lang="en-US" dirty="0"/>
              <a:t>Code for the McCormick course scraping example is at:</a:t>
            </a:r>
          </a:p>
          <a:p>
            <a:pPr lvl="1"/>
            <a:r>
              <a:rPr lang="en-US" dirty="0">
                <a:hlinkClick r:id="rId4"/>
              </a:rPr>
              <a:t>https://github.com/starzia/webscraping-examples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51 lines of Python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0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23A2-EE0A-6047-9D22-3E98B848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scraping example: USMS Swim team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8154-0437-ED43-B87E-5E33212E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0" y="1084881"/>
            <a:ext cx="6244207" cy="56258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slightly more complex example requiring 146 lines of Python code.</a:t>
            </a:r>
          </a:p>
          <a:p>
            <a:r>
              <a:rPr lang="en-US" dirty="0">
                <a:hlinkClick r:id="rId2"/>
              </a:rPr>
              <a:t>https://github.com/starzia/usms-scrape</a:t>
            </a:r>
            <a:r>
              <a:rPr lang="en-US" dirty="0"/>
              <a:t> </a:t>
            </a:r>
          </a:p>
          <a:p>
            <a:r>
              <a:rPr lang="en-US" dirty="0"/>
              <a:t>Downloads a </a:t>
            </a:r>
            <a:r>
              <a:rPr lang="en-US" dirty="0">
                <a:hlinkClick r:id="rId3"/>
              </a:rPr>
              <a:t>CSV swim team roster</a:t>
            </a:r>
            <a:r>
              <a:rPr lang="en-US" dirty="0"/>
              <a:t>.</a:t>
            </a:r>
          </a:p>
          <a:p>
            <a:r>
              <a:rPr lang="en-US" dirty="0"/>
              <a:t>Then scrapes </a:t>
            </a:r>
            <a:r>
              <a:rPr lang="en-US" dirty="0">
                <a:hlinkClick r:id="rId4"/>
              </a:rPr>
              <a:t>swim meet results</a:t>
            </a:r>
            <a:r>
              <a:rPr lang="en-US" dirty="0"/>
              <a:t> for each swimmer.</a:t>
            </a:r>
          </a:p>
          <a:p>
            <a:pPr lvl="1"/>
            <a:r>
              <a:rPr lang="en-US" dirty="0"/>
              <a:t>Uses </a:t>
            </a:r>
            <a:r>
              <a:rPr lang="en-US" b="1" dirty="0" err="1"/>
              <a:t>lxml</a:t>
            </a:r>
            <a:r>
              <a:rPr lang="en-US" dirty="0"/>
              <a:t> package and </a:t>
            </a:r>
            <a:r>
              <a:rPr lang="en-US" b="1" dirty="0"/>
              <a:t>XPath</a:t>
            </a:r>
            <a:r>
              <a:rPr lang="en-US" dirty="0"/>
              <a:t> syntax to pick out HTML nodes with relevant data.</a:t>
            </a:r>
          </a:p>
          <a:p>
            <a:r>
              <a:rPr lang="en-US" dirty="0"/>
              <a:t>Reorganizes and prints the data as shown →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E89A3-FE99-E940-9299-22546D68D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200 IM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2:09.03 (39) Patrick Lahey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2:14.23 (23) Daniel Melnick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2:23.51 (41) David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2:25.49 (24) William Harris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2:26.64 (64) Phil Dodson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2:34.82 (29) Ruby Krueger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2:41.78 (56) Bill Avery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2:43.67 (41) Nichelle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Pajeau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2:46.75 (33) Stephen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Tarzia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2:46.94 (57) James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Bychowski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3:02.71 (66) Joe Carroll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3:15.06 (42) Elizabeth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Gjerde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3:26.16 (61) Kathleen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Roderer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3:27.75 (60) Holly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Seguine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3:31.13 (58) Dana Deane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3:50.97 (65) Robert Hertel</a:t>
            </a: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4:36.68 (59) Sarah Fodor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038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23138</TotalTime>
  <Words>2476</Words>
  <Application>Microsoft Macintosh PowerPoint</Application>
  <PresentationFormat>Widescreen</PresentationFormat>
  <Paragraphs>307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Andale Mono</vt:lpstr>
      <vt:lpstr>Arial</vt:lpstr>
      <vt:lpstr>Calibri</vt:lpstr>
      <vt:lpstr>Courier New</vt:lpstr>
      <vt:lpstr>Garamond</vt:lpstr>
      <vt:lpstr>Theme1</vt:lpstr>
      <vt:lpstr>EECS-317 Data Management and Information Processing  Lecture 14 – Web Scraping &amp; Messy Data</vt:lpstr>
      <vt:lpstr>Announcements</vt:lpstr>
      <vt:lpstr>Last Lecture: A Data Safari</vt:lpstr>
      <vt:lpstr>Web Scraping/Crawling</vt:lpstr>
      <vt:lpstr>Let’s scrape CS course info:</vt:lpstr>
      <vt:lpstr>Index page</vt:lpstr>
      <vt:lpstr>Detail page</vt:lpstr>
      <vt:lpstr>Recommended scraping tools</vt:lpstr>
      <vt:lpstr>Web scraping example: USMS Swim team stats</vt:lpstr>
      <vt:lpstr>A very complex web scraping example</vt:lpstr>
      <vt:lpstr>Web scraping overview</vt:lpstr>
      <vt:lpstr>CSS selectors pick out a set of HTML elements</vt:lpstr>
      <vt:lpstr>Combining CSS Selectors</vt:lpstr>
      <vt:lpstr>Recap (part 1): Web Scraping</vt:lpstr>
      <vt:lpstr>Intermission</vt:lpstr>
      <vt:lpstr>Real world data is often messy</vt:lpstr>
      <vt:lpstr>Optical Character Recognition (OCR)</vt:lpstr>
      <vt:lpstr>Handwriting OCR</vt:lpstr>
      <vt:lpstr>Extract Transform Load (ETL)</vt:lpstr>
      <vt:lpstr>How to recognize bad data?</vt:lpstr>
      <vt:lpstr>Debugging a data import</vt:lpstr>
      <vt:lpstr>Named Entity Matching</vt:lpstr>
      <vt:lpstr>SQL synonym table</vt:lpstr>
      <vt:lpstr>Shortcomings of synonym table</vt:lpstr>
      <vt:lpstr>Data cleaning tools</vt:lpstr>
      <vt:lpstr>Text similarity metrics</vt:lpstr>
      <vt:lpstr>Amazon Mechanical Turk</vt:lpstr>
      <vt:lpstr>PowerPoint Presentation</vt:lpstr>
      <vt:lpstr>PowerPoint Presentation</vt:lpstr>
      <vt:lpstr>MTurk use cases</vt:lpstr>
      <vt:lpstr>Named after a fake chess-playing automaton (1770)</vt:lpstr>
      <vt:lpstr>When to trust human input</vt:lpstr>
      <vt:lpstr>Crowdsourced data gathering &amp; processing</vt:lpstr>
      <vt:lpstr>Additional resources on Data Cleaning</vt:lpstr>
      <vt:lpstr>Recap (part 2): Messy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1047</cp:revision>
  <cp:lastPrinted>2019-05-21T16:35:32Z</cp:lastPrinted>
  <dcterms:created xsi:type="dcterms:W3CDTF">2017-09-19T21:33:23Z</dcterms:created>
  <dcterms:modified xsi:type="dcterms:W3CDTF">2019-05-24T20:52:40Z</dcterms:modified>
</cp:coreProperties>
</file>