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5" r:id="rId3"/>
    <p:sldId id="365" r:id="rId4"/>
    <p:sldId id="364" r:id="rId5"/>
    <p:sldId id="366" r:id="rId6"/>
    <p:sldId id="367" r:id="rId7"/>
    <p:sldId id="368" r:id="rId8"/>
    <p:sldId id="369" r:id="rId9"/>
    <p:sldId id="370" r:id="rId10"/>
    <p:sldId id="374" r:id="rId11"/>
    <p:sldId id="375" r:id="rId12"/>
    <p:sldId id="371" r:id="rId13"/>
    <p:sldId id="372" r:id="rId14"/>
    <p:sldId id="373" r:id="rId15"/>
    <p:sldId id="37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305"/>
            <p14:sldId id="365"/>
            <p14:sldId id="364"/>
            <p14:sldId id="366"/>
            <p14:sldId id="367"/>
            <p14:sldId id="368"/>
            <p14:sldId id="369"/>
            <p14:sldId id="370"/>
            <p14:sldId id="374"/>
            <p14:sldId id="375"/>
            <p14:sldId id="371"/>
            <p14:sldId id="372"/>
            <p14:sldId id="373"/>
            <p14:sldId id="37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32092"/>
    <a:srgbClr val="DC5CDA"/>
    <a:srgbClr val="942092"/>
    <a:srgbClr val="FF9300"/>
    <a:srgbClr val="FFC000"/>
    <a:srgbClr val="70AD4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18"/>
    <p:restoredTop sz="88413"/>
  </p:normalViewPr>
  <p:slideViewPr>
    <p:cSldViewPr snapToGrid="0" snapToObjects="1">
      <p:cViewPr varScale="1">
        <p:scale>
          <a:sx n="92" d="100"/>
          <a:sy n="92" d="100"/>
        </p:scale>
        <p:origin x="408" y="184"/>
      </p:cViewPr>
      <p:guideLst/>
    </p:cSldViewPr>
  </p:slid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5/15/19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5/15/19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38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43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23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7337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5/15/19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8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5/15/19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1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3828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4464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94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6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99255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6890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5/15/19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95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5/15/19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2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4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anlahman.com/baseball-archive/statistics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s.google.com/ngrams" TargetMode="External"/><Relationship Id="rId2" Type="http://schemas.openxmlformats.org/officeDocument/2006/relationships/hyperlink" Target="http://storage.googleapis.com/books/ngrams/books/datasetsv2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kgsearch.googleapis.com/v1/entities:search?query=taylor+swift&amp;key=AIzaSyB9oolh0Sk_toyI6tVWzmlPKbEof1JwE8g&amp;limit=10&amp;indent=True" TargetMode="External"/><Relationship Id="rId2" Type="http://schemas.openxmlformats.org/officeDocument/2006/relationships/hyperlink" Target="https://developers.google.com/knowledge-graph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s.google.com/maps/documentation/geocodi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ps.googleapis.com/maps/api/geocode/json?address=Mudd+Library,+Northwetsern+University&amp;key=AIzaSyB9oolh0Sk_toyI6tVWzmlPKbEof1JwE8g" TargetMode="External"/><Relationship Id="rId5" Type="http://schemas.openxmlformats.org/officeDocument/2006/relationships/hyperlink" Target="https://maps.googleapis.com/maps/api/geocode/json?address=2145+Sheridan+Rd,+Evanston&amp;key=AIzaSyB9oolh0Sk_toyI6tVWzmlPKbEof1JwE8g" TargetMode="External"/><Relationship Id="rId4" Type="http://schemas.openxmlformats.org/officeDocument/2006/relationships/hyperlink" Target="https://maps.googleapis.com/maps/api/geocode/json?address=2145+Sheridan+Road,+60208&amp;key=AIzaSyB9oolh0Sk_toyI6tVWzmlPKbEof1JwE8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ion.googleapis.com/language/translate/v2?target=es&amp;key=AIzaSyB9oolh0Sk_toyI6tVWzmlPKbEof1JwE8g&amp;q=my+name+is+Steve" TargetMode="External"/><Relationship Id="rId2" Type="http://schemas.openxmlformats.org/officeDocument/2006/relationships/hyperlink" Target="https://cloud.google.com/translate/docs/reference/rest/v2/translat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loud.google.com/translate/docs/reference/rest/v3beta1/projects.locations/translateText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cityofchicago.org/resource/pk66-w54g.json" TargetMode="External"/><Relationship Id="rId2" Type="http://schemas.openxmlformats.org/officeDocument/2006/relationships/hyperlink" Target="https://data.cityofchicago.org/Events/Chicago-Park-District-Event-Permits/pk66-w54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cityofchicago.org/Facilities-Geographic-Boundaries/Boundaries-Neighborhoods/9wp7-iasj" TargetMode="External"/><Relationship Id="rId2" Type="http://schemas.openxmlformats.org/officeDocument/2006/relationships/hyperlink" Target="https://data.cityofchicago.org/Health-Human-Services/Cook-County-Hospitals/mkjv-t4k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cityofchicago.org/Public-Safety/Crimes-2001-to-present/ijzp-q8t2" TargetMode="External"/><Relationship Id="rId2" Type="http://schemas.openxmlformats.org/officeDocument/2006/relationships/hyperlink" Target="https://data.cityofchicago.org/Public-Safety/Crimes-2001-to-present-Dashboard/5cd6-ry5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ata.cityofchicago.org/resource/crimes.json?Primary+Type=THEFT" TargetMode="External"/><Relationship Id="rId4" Type="http://schemas.openxmlformats.org/officeDocument/2006/relationships/hyperlink" Target="https://data.cityofchicago.org/resource/crimes.json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vision.stanford.edu/aditya86/ImageNetDog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ggle.com/Madgrades/uw-madison-cours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83403"/>
            <a:ext cx="9144000" cy="3433436"/>
          </a:xfrm>
        </p:spPr>
        <p:txBody>
          <a:bodyPr anchor="ctr">
            <a:normAutofit fontScale="90000"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EECS-317 Data Management and Information Processing</a:t>
            </a:r>
            <a:br>
              <a:rPr lang="en-US" sz="5400" dirty="0">
                <a:solidFill>
                  <a:schemeClr val="tx1"/>
                </a:solidFill>
              </a:rPr>
            </a:br>
            <a:br>
              <a:rPr lang="en-US" sz="1800" dirty="0"/>
            </a:br>
            <a:r>
              <a:rPr lang="en-US" dirty="0"/>
              <a:t>Lecture 13 </a:t>
            </a:r>
            <a:r>
              <a:rPr lang="mr-IN" dirty="0"/>
              <a:t>–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 </a:t>
            </a:r>
            <a:r>
              <a:rPr lang="en-US"/>
              <a:t>Data Safari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02995"/>
            <a:ext cx="9144000" cy="1135251"/>
          </a:xfrm>
        </p:spPr>
        <p:txBody>
          <a:bodyPr>
            <a:normAutofit/>
          </a:bodyPr>
          <a:lstStyle/>
          <a:p>
            <a:r>
              <a:rPr lang="en-US" sz="2800" dirty="0"/>
              <a:t>Steve </a:t>
            </a:r>
            <a:r>
              <a:rPr lang="en-US" sz="2800" dirty="0" err="1"/>
              <a:t>Tarzia</a:t>
            </a:r>
            <a:endParaRPr lang="en-US" sz="2800" dirty="0"/>
          </a:p>
          <a:p>
            <a:r>
              <a:rPr lang="en-US" sz="2800" dirty="0"/>
              <a:t>Spring 2019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D14F1E-E483-3641-A572-DF44F38909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30" y="6024402"/>
            <a:ext cx="2895814" cy="3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879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5A34B-877A-A54F-B789-F9B6F4B80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Lahman’s</a:t>
            </a:r>
            <a:r>
              <a:rPr lang="en-US" dirty="0"/>
              <a:t> Baseball Stats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4B103-57B7-2741-AF37-2F05F290A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http://www.seanlahman.com/baseball-archive/statistics/</a:t>
            </a:r>
            <a:r>
              <a:rPr lang="en-US" dirty="0"/>
              <a:t> </a:t>
            </a:r>
          </a:p>
          <a:p>
            <a:r>
              <a:rPr lang="en-US" dirty="0"/>
              <a:t>Provides MS Access and MS SQL Server files</a:t>
            </a:r>
          </a:p>
          <a:p>
            <a:r>
              <a:rPr lang="en-US" dirty="0"/>
              <a:t>Also provides 27 CSV files for other tools.</a:t>
            </a:r>
          </a:p>
        </p:txBody>
      </p:sp>
    </p:spTree>
    <p:extLst>
      <p:ext uri="{BB962C8B-B14F-4D97-AF65-F5344CB8AC3E}">
        <p14:creationId xmlns:p14="http://schemas.microsoft.com/office/powerpoint/2010/main" val="134421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33BAC-5726-8E4E-B171-137719DF1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Books N-grams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55E9E-27FC-9D4F-AEEF-38ECB65FE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http://storage.googleapis.com/books/ngrams/books/datasetsv2.html</a:t>
            </a:r>
            <a:r>
              <a:rPr lang="en-US" dirty="0"/>
              <a:t> </a:t>
            </a:r>
          </a:p>
          <a:p>
            <a:r>
              <a:rPr lang="en-US" dirty="0"/>
              <a:t>They scanned through lots of books and web pages to count the frequency with which words appeared in sequence.</a:t>
            </a:r>
          </a:p>
          <a:p>
            <a:r>
              <a:rPr lang="en-US" dirty="0"/>
              <a:t>2.2TB of tab-separated text data.</a:t>
            </a:r>
          </a:p>
          <a:p>
            <a:endParaRPr lang="en-US" dirty="0"/>
          </a:p>
          <a:p>
            <a:r>
              <a:rPr lang="en-US" dirty="0"/>
              <a:t>You can play with the data here:</a:t>
            </a:r>
          </a:p>
          <a:p>
            <a:pPr lvl="1"/>
            <a:r>
              <a:rPr lang="en-US" dirty="0">
                <a:hlinkClick r:id="rId3"/>
              </a:rPr>
              <a:t>https://books.google.com/ngrams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33311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D7B3D-A984-B24C-920C-050D2B362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Knowledge Graph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EB247-0E25-5440-9EB2-2AFC9A2D4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https://developers.google.com/knowledge-graph/</a:t>
            </a:r>
            <a:r>
              <a:rPr lang="en-US" dirty="0"/>
              <a:t> </a:t>
            </a:r>
          </a:p>
          <a:p>
            <a:r>
              <a:rPr lang="en-US" dirty="0"/>
              <a:t>Here’s a sample request that asks for entities related to “</a:t>
            </a:r>
            <a:r>
              <a:rPr lang="en-US" dirty="0" err="1"/>
              <a:t>taylor</a:t>
            </a:r>
            <a:r>
              <a:rPr lang="en-US" dirty="0"/>
              <a:t> swift”</a:t>
            </a:r>
          </a:p>
          <a:p>
            <a:pPr lvl="1"/>
            <a:r>
              <a:rPr lang="en-US" dirty="0">
                <a:hlinkClick r:id="rId3"/>
              </a:rPr>
              <a:t>https://kgsearch.googleapis.com/v1/entities:search?query=taylor+swift&amp;key=AIzaSyB9oolh0Sk_toyI6tVWzmlPKbEof1JwE8g&amp;limit=10&amp;indent=True</a:t>
            </a:r>
            <a:r>
              <a:rPr lang="en-US" dirty="0"/>
              <a:t> </a:t>
            </a:r>
          </a:p>
          <a:p>
            <a:r>
              <a:rPr lang="en-US" dirty="0"/>
              <a:t>Notice that spaces are converted to “+” characters in URLs</a:t>
            </a:r>
          </a:p>
          <a:p>
            <a:r>
              <a:rPr lang="en-US" dirty="0"/>
              <a:t>Also, I had to register with Google and provide my secret key.  So, I really should not be sharing this URL with you.</a:t>
            </a:r>
          </a:p>
        </p:txBody>
      </p:sp>
    </p:spTree>
    <p:extLst>
      <p:ext uri="{BB962C8B-B14F-4D97-AF65-F5344CB8AC3E}">
        <p14:creationId xmlns:p14="http://schemas.microsoft.com/office/powerpoint/2010/main" val="2207059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57552-03D3-7D40-B623-6A4B958D6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Geocoding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08C92-794C-4D46-8BB9-203780DA1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https://developers.google.com/maps/documentation/geocoding</a:t>
            </a:r>
            <a:endParaRPr lang="en-US" dirty="0"/>
          </a:p>
          <a:p>
            <a:r>
              <a:rPr lang="en-US" dirty="0"/>
              <a:t>You provide an address in any format, like “2145 Sheridan Road, 60208” and it gives you the latitude and longitude coordinates:</a:t>
            </a:r>
          </a:p>
          <a:p>
            <a:pPr lvl="1"/>
            <a:r>
              <a:rPr lang="en-US" dirty="0">
                <a:hlinkClick r:id="rId4"/>
              </a:rPr>
              <a:t>https://maps.googleapis.com/maps/api/geocode/json?address=2145+Sheridan+Road,+60208&amp;key=AIzaSyB9oolh0Sk_toyI6tVWzmlPKbEof1JwE8g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Again, I’m providing my secret API key in the URL above.</a:t>
            </a:r>
          </a:p>
          <a:p>
            <a:r>
              <a:rPr lang="en-US" dirty="0"/>
              <a:t>This Data API is not just looking up an answer in a database.</a:t>
            </a:r>
          </a:p>
          <a:p>
            <a:r>
              <a:rPr lang="en-US" dirty="0"/>
              <a:t>The request is processed in a complex way because it accepts addresses in many different formats, </a:t>
            </a:r>
            <a:r>
              <a:rPr lang="en-US" dirty="0" err="1"/>
              <a:t>eg</a:t>
            </a:r>
            <a:r>
              <a:rPr lang="en-US" dirty="0"/>
              <a:t>:</a:t>
            </a:r>
          </a:p>
          <a:p>
            <a:pPr lvl="1"/>
            <a:r>
              <a:rPr lang="en-US" dirty="0">
                <a:hlinkClick r:id="rId5"/>
              </a:rPr>
              <a:t>2145 Sheridan Rd, Evanston</a:t>
            </a:r>
            <a:endParaRPr lang="en-US" dirty="0"/>
          </a:p>
          <a:p>
            <a:pPr lvl="1"/>
            <a:r>
              <a:rPr lang="en-US" dirty="0">
                <a:hlinkClick r:id="rId6"/>
              </a:rPr>
              <a:t>Mudd Library, Northwetsern University </a:t>
            </a:r>
            <a:r>
              <a:rPr lang="en-US" dirty="0"/>
              <a:t>(Google tolerates the misspelling!)</a:t>
            </a:r>
          </a:p>
        </p:txBody>
      </p:sp>
    </p:spTree>
    <p:extLst>
      <p:ext uri="{BB962C8B-B14F-4D97-AF65-F5344CB8AC3E}">
        <p14:creationId xmlns:p14="http://schemas.microsoft.com/office/powerpoint/2010/main" val="77488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E9F9D-B9E7-3E42-B444-9AFE48055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Translate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63C60-8EB6-DA41-84FD-5A8890CE2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https://cloud.google.com/translate/docs/reference/rest/v2/translate</a:t>
            </a:r>
            <a:endParaRPr lang="en-US" dirty="0"/>
          </a:p>
          <a:p>
            <a:r>
              <a:rPr lang="en-US" dirty="0"/>
              <a:t>Provide text in one language and Google returns a translation:</a:t>
            </a:r>
          </a:p>
          <a:p>
            <a:pPr lvl="1"/>
            <a:r>
              <a:rPr lang="en-US" dirty="0"/>
              <a:t>“my name is Steve” translated to Spanish (“</a:t>
            </a:r>
            <a:r>
              <a:rPr lang="en-US" dirty="0" err="1"/>
              <a:t>es</a:t>
            </a:r>
            <a:r>
              <a:rPr lang="en-US" dirty="0"/>
              <a:t>” for </a:t>
            </a:r>
            <a:r>
              <a:rPr lang="en-US" dirty="0" err="1"/>
              <a:t>español</a:t>
            </a:r>
            <a:r>
              <a:rPr lang="en-US" dirty="0"/>
              <a:t>):</a:t>
            </a:r>
          </a:p>
          <a:p>
            <a:pPr lvl="1"/>
            <a:r>
              <a:rPr lang="en-US" dirty="0">
                <a:hlinkClick r:id="rId3"/>
              </a:rPr>
              <a:t>https://translation.googleapis.com/language/translate/v2?target=es&amp;key=AIzaSyB9oolh0Sk_toyI6tVWzmlPKbEof1JwE8g&amp;q=my+name+is+Steve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Again, I’m providing my secret API key in the URL above.</a:t>
            </a:r>
          </a:p>
          <a:p>
            <a:pPr lvl="1"/>
            <a:r>
              <a:rPr lang="en-US" dirty="0"/>
              <a:t>This is an HTTP GET request.</a:t>
            </a:r>
          </a:p>
          <a:p>
            <a:r>
              <a:rPr lang="en-US" dirty="0">
                <a:hlinkClick r:id="rId4"/>
              </a:rPr>
              <a:t>Version 3 of the API </a:t>
            </a:r>
            <a:r>
              <a:rPr lang="en-US" dirty="0"/>
              <a:t>accepts requests in a JSON object using POST.</a:t>
            </a:r>
          </a:p>
          <a:p>
            <a:pPr lvl="1"/>
            <a:r>
              <a:rPr lang="en-US" dirty="0"/>
              <a:t>This allows longer texts and non-ASCII characters.</a:t>
            </a:r>
          </a:p>
        </p:txBody>
      </p:sp>
    </p:spTree>
    <p:extLst>
      <p:ext uri="{BB962C8B-B14F-4D97-AF65-F5344CB8AC3E}">
        <p14:creationId xmlns:p14="http://schemas.microsoft.com/office/powerpoint/2010/main" val="1468591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3149C-E591-4646-A37E-8798CF790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is provided in many different formats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5AE1D-460E-0549-AA70-5EB53D5DF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CSV files are common</a:t>
            </a:r>
          </a:p>
          <a:p>
            <a:r>
              <a:rPr lang="en-US" dirty="0"/>
              <a:t>Geographic data uses special file formats (“shape files”)</a:t>
            </a:r>
          </a:p>
          <a:p>
            <a:r>
              <a:rPr lang="en-US" dirty="0"/>
              <a:t>A data set might include many files (</a:t>
            </a:r>
            <a:r>
              <a:rPr lang="en-US" dirty="0" err="1"/>
              <a:t>eg.</a:t>
            </a:r>
            <a:r>
              <a:rPr lang="en-US" dirty="0"/>
              <a:t>, Stanford dogs)</a:t>
            </a:r>
          </a:p>
          <a:p>
            <a:r>
              <a:rPr lang="en-US" dirty="0"/>
              <a:t>Multiple tables can be distributed as a single SQLite database file</a:t>
            </a:r>
          </a:p>
          <a:p>
            <a:r>
              <a:rPr lang="en-US" dirty="0"/>
              <a:t>REST APIs allow fetching of data by providing query information in the URL (or in a </a:t>
            </a:r>
            <a:r>
              <a:rPr lang="en-US" dirty="0" err="1"/>
              <a:t>POSTed</a:t>
            </a:r>
            <a:r>
              <a:rPr lang="en-US" dirty="0"/>
              <a:t> JSON object).</a:t>
            </a:r>
          </a:p>
          <a:p>
            <a:pPr lvl="1"/>
            <a:r>
              <a:rPr lang="en-US" dirty="0"/>
              <a:t>Return value is usually a JSON object.</a:t>
            </a:r>
          </a:p>
          <a:p>
            <a:pPr lvl="1"/>
            <a:r>
              <a:rPr lang="en-US" dirty="0"/>
              <a:t>The data provider must provide a specification for the API, to tell users how to construct requests and how to interpret responses.</a:t>
            </a:r>
          </a:p>
        </p:txBody>
      </p:sp>
    </p:spTree>
    <p:extLst>
      <p:ext uri="{BB962C8B-B14F-4D97-AF65-F5344CB8AC3E}">
        <p14:creationId xmlns:p14="http://schemas.microsoft.com/office/powerpoint/2010/main" val="3391871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5594888"/>
          </a:xfrm>
        </p:spPr>
        <p:txBody>
          <a:bodyPr/>
          <a:lstStyle/>
          <a:p>
            <a:r>
              <a:rPr lang="en-US" dirty="0"/>
              <a:t>Final project</a:t>
            </a:r>
          </a:p>
          <a:p>
            <a:pPr lvl="1"/>
            <a:r>
              <a:rPr lang="en-US" dirty="0"/>
              <a:t>Part 1 due May 22</a:t>
            </a:r>
            <a:r>
              <a:rPr lang="en-US" baseline="30000" dirty="0"/>
              <a:t>nd</a:t>
            </a:r>
            <a:r>
              <a:rPr lang="en-US" dirty="0"/>
              <a:t> (next Wednesday)</a:t>
            </a:r>
          </a:p>
          <a:p>
            <a:pPr lvl="1"/>
            <a:r>
              <a:rPr lang="en-US" dirty="0"/>
              <a:t>Part 2 due June 12</a:t>
            </a:r>
            <a:r>
              <a:rPr lang="en-US" baseline="30000" dirty="0"/>
              <a:t>th</a:t>
            </a:r>
            <a:r>
              <a:rPr lang="en-US" dirty="0"/>
              <a:t> (Wednesday of finals week)</a:t>
            </a:r>
          </a:p>
          <a:p>
            <a:r>
              <a:rPr lang="en-US" dirty="0"/>
              <a:t>HW5 using MySQL due next Friday.</a:t>
            </a:r>
          </a:p>
          <a:p>
            <a:pPr lvl="1"/>
            <a:r>
              <a:rPr lang="en-US" dirty="0"/>
              <a:t>Please check that your login credentials work ASAP.</a:t>
            </a:r>
          </a:p>
        </p:txBody>
      </p:sp>
    </p:spTree>
    <p:extLst>
      <p:ext uri="{BB962C8B-B14F-4D97-AF65-F5344CB8AC3E}">
        <p14:creationId xmlns:p14="http://schemas.microsoft.com/office/powerpoint/2010/main" val="921482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DEE9A-8931-824F-B616-5B375081F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 (1): Data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ED2F-A62C-BA4F-A5ED-ECA7CF360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Data is exchanged by data files (arrays of bits, zeros and ones).</a:t>
            </a:r>
          </a:p>
          <a:p>
            <a:r>
              <a:rPr lang="en-US" dirty="0"/>
              <a:t>Several file formats are common:</a:t>
            </a:r>
          </a:p>
          <a:p>
            <a:pPr lvl="1"/>
            <a:r>
              <a:rPr lang="en-US" dirty="0"/>
              <a:t>CSV, XML, JSON, and less commonly SQL and proprietary formats.</a:t>
            </a:r>
          </a:p>
          <a:p>
            <a:r>
              <a:rPr lang="en-US" dirty="0"/>
              <a:t>Many of these formats are text files with special syntax.</a:t>
            </a:r>
          </a:p>
          <a:p>
            <a:r>
              <a:rPr lang="en-US" dirty="0"/>
              <a:t>Text files represent each character with a certain bit sequence.</a:t>
            </a:r>
          </a:p>
          <a:p>
            <a:pPr lvl="1"/>
            <a:r>
              <a:rPr lang="en-US" dirty="0"/>
              <a:t>ASCII uses 8 bits (one byte) for each character</a:t>
            </a:r>
          </a:p>
          <a:p>
            <a:pPr lvl="1"/>
            <a:r>
              <a:rPr lang="en-US" dirty="0"/>
              <a:t>UTF-8 uses 1-4 bytes for each character, is backward-compatible with ASCII</a:t>
            </a:r>
          </a:p>
          <a:p>
            <a:r>
              <a:rPr lang="en-US" dirty="0"/>
              <a:t>CSV files store just one table &amp; can be imported into SQL easily.</a:t>
            </a:r>
          </a:p>
          <a:p>
            <a:r>
              <a:rPr lang="en-US" dirty="0"/>
              <a:t>JSON and XML files represent data with complex, nested relationships</a:t>
            </a:r>
          </a:p>
          <a:p>
            <a:pPr lvl="1"/>
            <a:r>
              <a:rPr lang="en-US" dirty="0"/>
              <a:t>However, no schema is defined ahead of time. </a:t>
            </a:r>
          </a:p>
          <a:p>
            <a:pPr lvl="1"/>
            <a:r>
              <a:rPr lang="en-US" dirty="0"/>
              <a:t>Data itself gives the structured (hence, we call it </a:t>
            </a:r>
            <a:r>
              <a:rPr lang="en-US" b="1" dirty="0"/>
              <a:t>semi-structured</a:t>
            </a:r>
            <a:r>
              <a:rPr lang="en-US" dirty="0"/>
              <a:t> data).</a:t>
            </a:r>
          </a:p>
          <a:p>
            <a:pPr lvl="1"/>
            <a:r>
              <a:rPr lang="en-US" dirty="0"/>
              <a:t>Python and R scripts can easily load these files.</a:t>
            </a:r>
          </a:p>
        </p:txBody>
      </p:sp>
    </p:spTree>
    <p:extLst>
      <p:ext uri="{BB962C8B-B14F-4D97-AF65-F5344CB8AC3E}">
        <p14:creationId xmlns:p14="http://schemas.microsoft.com/office/powerpoint/2010/main" val="192465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0B34A-66AD-FB48-9A25-799DAE3AA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 (2): Data APIs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2E91A-5BD3-3548-AE28-FAF307BDC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Bulk access to data is simple, not always possible</a:t>
            </a:r>
          </a:p>
          <a:p>
            <a:pPr lvl="1"/>
            <a:r>
              <a:rPr lang="en-US" dirty="0"/>
              <a:t>Data may be too big, dynamic, or guarded by the owner</a:t>
            </a:r>
          </a:p>
          <a:p>
            <a:r>
              <a:rPr lang="en-US" dirty="0"/>
              <a:t>Data is often exposed to users through </a:t>
            </a:r>
            <a:r>
              <a:rPr lang="en-US" b="1" dirty="0">
                <a:solidFill>
                  <a:schemeClr val="accent6"/>
                </a:solidFill>
              </a:rPr>
              <a:t>data APIs</a:t>
            </a:r>
            <a:r>
              <a:rPr lang="en-US" dirty="0"/>
              <a:t>, which allow users to request pieces of the data.  </a:t>
            </a:r>
            <a:r>
              <a:rPr lang="en-US"/>
              <a:t>In </a:t>
            </a:r>
            <a:r>
              <a:rPr lang="en-US" dirty="0"/>
              <a:t>particular:</a:t>
            </a:r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REST APIs </a:t>
            </a:r>
            <a:r>
              <a:rPr lang="en-US" dirty="0"/>
              <a:t>use HTTP requests to get data from remote servers.</a:t>
            </a:r>
          </a:p>
          <a:p>
            <a:pPr lvl="1"/>
            <a:r>
              <a:rPr lang="en-US" dirty="0"/>
              <a:t>This involves web requests that return JSON data instead of HTML pages.</a:t>
            </a:r>
          </a:p>
        </p:txBody>
      </p:sp>
    </p:spTree>
    <p:extLst>
      <p:ext uri="{BB962C8B-B14F-4D97-AF65-F5344CB8AC3E}">
        <p14:creationId xmlns:p14="http://schemas.microsoft.com/office/powerpoint/2010/main" val="3608066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5869F-C4B3-3541-979C-CC2D6366E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Chicago Park District – Event Permits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F5AD2-06DF-4241-8EE8-E69220025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hlinkClick r:id="rId2"/>
              </a:rPr>
              <a:t>https://data.cityofchicago.org/Events/Chicago-Park-District-Event-Permits/pk66-w54g</a:t>
            </a:r>
            <a:endParaRPr lang="en-US" sz="2400" dirty="0"/>
          </a:p>
          <a:p>
            <a:r>
              <a:rPr lang="en-US" dirty="0"/>
              <a:t>Data is just one big table of 78k rows.</a:t>
            </a:r>
          </a:p>
          <a:p>
            <a:r>
              <a:rPr lang="en-US" dirty="0"/>
              <a:t>Can be downloaded as a CSV file.</a:t>
            </a:r>
          </a:p>
          <a:p>
            <a:r>
              <a:rPr lang="en-US" dirty="0"/>
              <a:t>Also provides a “Data API,” but it’s really just a single </a:t>
            </a:r>
            <a:r>
              <a:rPr lang="en-US" dirty="0" err="1"/>
              <a:t>url</a:t>
            </a:r>
            <a:r>
              <a:rPr lang="en-US" dirty="0"/>
              <a:t> to fetch all the data in JSON format:</a:t>
            </a:r>
          </a:p>
          <a:p>
            <a:pPr lvl="1"/>
            <a:r>
              <a:rPr lang="en-US" dirty="0">
                <a:hlinkClick r:id="rId3"/>
              </a:rPr>
              <a:t>https://data.cityofchicago.org/resource/pk66-w54g.json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7995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1A7EC-94EB-EC41-821E-AE9420AEE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Cook County Hospitals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AA3AF-C9D3-C644-AE8D-8214F165E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hlinkClick r:id="rId2"/>
              </a:rPr>
              <a:t>https://data.cityofchicago.org/Health-Human-Services/Cook-County-Hospitals/mkjv-t4kt</a:t>
            </a:r>
            <a:endParaRPr lang="en-US" sz="2400" dirty="0"/>
          </a:p>
          <a:p>
            <a:r>
              <a:rPr lang="en-US" dirty="0"/>
              <a:t>Provides a zip file with several ArcGIS files: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These provide geographic data (about the location and shape of hospital properties), and they require a GIS program to view.</a:t>
            </a:r>
          </a:p>
          <a:p>
            <a:r>
              <a:rPr lang="en-US" dirty="0"/>
              <a:t>See also: Boundaries of Chicago Neighborhoods: </a:t>
            </a:r>
            <a:r>
              <a:rPr lang="en-US" sz="2000" dirty="0">
                <a:hlinkClick r:id="rId3"/>
              </a:rPr>
              <a:t>https://data.cityofchicago.org/Facilities-Geographic-Boundaries/Boundaries-Neighborhoods/9wp7-iasj</a:t>
            </a:r>
            <a:r>
              <a:rPr lang="en-US" sz="2000" dirty="0"/>
              <a:t> 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8F1AEC-BDD7-4B43-B393-F889BA6ADB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15693" y="1737360"/>
            <a:ext cx="2754163" cy="2795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147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D69A2-C85C-3B44-8988-4EF35AB42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Chicago Crimes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E6263-3797-9245-87CB-D0F5BF13A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Dashboard: </a:t>
            </a:r>
            <a:r>
              <a:rPr lang="en-US" sz="2000" dirty="0">
                <a:hlinkClick r:id="rId2"/>
              </a:rPr>
              <a:t>https://data.cityofchicago.org/Public-Safety/Crimes-2001-to-present-Dashboard/5cd6-ry5g</a:t>
            </a:r>
            <a:r>
              <a:rPr lang="en-US" sz="2000" dirty="0"/>
              <a:t> </a:t>
            </a:r>
          </a:p>
          <a:p>
            <a:r>
              <a:rPr lang="en-US" dirty="0"/>
              <a:t>Data: </a:t>
            </a:r>
            <a:r>
              <a:rPr lang="en-US" sz="2000" dirty="0">
                <a:hlinkClick r:id="rId3"/>
              </a:rPr>
              <a:t>https://data.cityofchicago.org/Public-Safety/Crimes-2001-to-present/ijzp-q8t2</a:t>
            </a:r>
            <a:r>
              <a:rPr lang="en-US" sz="2000" dirty="0"/>
              <a:t> </a:t>
            </a:r>
          </a:p>
          <a:p>
            <a:r>
              <a:rPr lang="en-US" dirty="0"/>
              <a:t>Can be exported as one big CSV file with 6.8M rows.</a:t>
            </a:r>
          </a:p>
          <a:p>
            <a:r>
              <a:rPr lang="en-US" dirty="0"/>
              <a:t>Or fetch with API:</a:t>
            </a:r>
          </a:p>
          <a:p>
            <a:pPr lvl="1"/>
            <a:r>
              <a:rPr lang="en-US" dirty="0"/>
              <a:t>All data:</a:t>
            </a:r>
          </a:p>
          <a:p>
            <a:pPr lvl="2"/>
            <a:r>
              <a:rPr lang="en-US" dirty="0">
                <a:hlinkClick r:id="rId4"/>
              </a:rPr>
              <a:t>https://data.cityofchicago.org/resource/crimes.json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Filtered data:</a:t>
            </a:r>
          </a:p>
          <a:p>
            <a:pPr lvl="2"/>
            <a:r>
              <a:rPr lang="en-US" dirty="0">
                <a:hlinkClick r:id="rId5"/>
              </a:rPr>
              <a:t>https://data.cityofchicago.org/resource/crimes.json?Primary+Type=THEFT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4489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3B467-BB2A-CF4F-A4C9-49E204ADF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Stanford Dogs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F9598-2ED0-5D4D-8A15-DE926455B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4788589" cy="5594888"/>
          </a:xfrm>
        </p:spPr>
        <p:txBody>
          <a:bodyPr/>
          <a:lstStyle/>
          <a:p>
            <a:r>
              <a:rPr lang="en-US" dirty="0">
                <a:hlinkClick r:id="rId3"/>
              </a:rPr>
              <a:t>http://vision.stanford.edu/aditya86/ImageNetDogs/</a:t>
            </a:r>
            <a:r>
              <a:rPr lang="en-US" dirty="0"/>
              <a:t> </a:t>
            </a:r>
          </a:p>
          <a:p>
            <a:r>
              <a:rPr lang="en-US" dirty="0"/>
              <a:t>20,850 images of 120 different dog breeds.</a:t>
            </a:r>
          </a:p>
          <a:p>
            <a:r>
              <a:rPr lang="en-US" dirty="0"/>
              <a:t>Used for computer vision and machine learning research.</a:t>
            </a:r>
          </a:p>
          <a:p>
            <a:r>
              <a:rPr lang="en-US" dirty="0"/>
              <a:t>Each image is accompanied by an XML file with annotations: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2F0F7D-54E7-9C48-B5C7-24096B454E0E}"/>
              </a:ext>
            </a:extLst>
          </p:cNvPr>
          <p:cNvSpPr txBox="1"/>
          <p:nvPr/>
        </p:nvSpPr>
        <p:spPr>
          <a:xfrm>
            <a:off x="6096000" y="158667"/>
            <a:ext cx="69342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&lt;annotation&gt;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&lt;folder&gt;02085620&lt;/folder&gt;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&lt;filename&gt;n02085620_7&lt;/filename&gt;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&lt;source&gt;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&lt;database&gt;ImageNet database&lt;/database&gt;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&lt;/source&gt;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&lt;size&gt;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&lt;width&gt;250&lt;/width&gt;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&lt;height&gt;188&lt;/height&gt;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&lt;depth&gt;3&lt;/depth&gt;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&lt;/size&gt;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&lt;segment&gt;0&lt;/segment&gt;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&lt;object&gt;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&lt;name&gt;Chihuahua&lt;/name&gt;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&lt;pose&gt;Unspecified&lt;/pose&gt;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&lt;truncated&gt;0&lt;/truncated&gt;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&lt;difficult&gt;0&lt;/difficult&gt;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&lt;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bndbox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	&lt;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&gt;71&lt;/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	&lt;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&gt;1&lt;/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	&lt;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xmax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&gt;192&lt;/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xmax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	&lt;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ymax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&gt;180&lt;/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ymax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&lt;/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bndbox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&lt;/object&gt;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&lt;/annotation&gt;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EB0B4EB2-3BCB-5340-BCB8-798489473DF8}"/>
              </a:ext>
            </a:extLst>
          </p:cNvPr>
          <p:cNvSpPr/>
          <p:nvPr/>
        </p:nvSpPr>
        <p:spPr>
          <a:xfrm>
            <a:off x="5600700" y="154983"/>
            <a:ext cx="435179" cy="6451557"/>
          </a:xfrm>
          <a:prstGeom prst="leftBrace">
            <a:avLst>
              <a:gd name="adj1" fmla="val 39851"/>
              <a:gd name="adj2" fmla="val 74449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49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ABB80-8EBB-394F-932A-471E7B974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UW Madison Courses and grades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2F838-7A9D-0641-9A87-B34092852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https://www.kaggle.com/Madgrades/uw-madison-courses</a:t>
            </a:r>
            <a:r>
              <a:rPr lang="en-US" dirty="0"/>
              <a:t> </a:t>
            </a:r>
          </a:p>
          <a:p>
            <a:r>
              <a:rPr lang="en-US" dirty="0"/>
              <a:t>10 tables (10 CSV files)</a:t>
            </a:r>
          </a:p>
          <a:p>
            <a:r>
              <a:rPr lang="en-US" dirty="0"/>
              <a:t>A </a:t>
            </a:r>
            <a:r>
              <a:rPr lang="en-US" dirty="0" err="1"/>
              <a:t>sqlite</a:t>
            </a:r>
            <a:r>
              <a:rPr lang="en-US" dirty="0"/>
              <a:t> file is provided</a:t>
            </a:r>
          </a:p>
        </p:txBody>
      </p:sp>
    </p:spTree>
    <p:extLst>
      <p:ext uri="{BB962C8B-B14F-4D97-AF65-F5344CB8AC3E}">
        <p14:creationId xmlns:p14="http://schemas.microsoft.com/office/powerpoint/2010/main" val="250541833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CAB00"/>
      </a:accent1>
      <a:accent2>
        <a:srgbClr val="ED4B1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50B7070-F291-BD48-BD16-063ABE220FC2}" vid="{A4957333-41A6-3442-98BC-DB1C2ACD67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21503</TotalTime>
  <Words>1130</Words>
  <Application>Microsoft Macintosh PowerPoint</Application>
  <PresentationFormat>Widescreen</PresentationFormat>
  <Paragraphs>133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Garamond</vt:lpstr>
      <vt:lpstr>Theme1</vt:lpstr>
      <vt:lpstr>EECS-317 Data Management and Information Processing  Lecture 13 –  A Data Safari</vt:lpstr>
      <vt:lpstr>Announcements</vt:lpstr>
      <vt:lpstr>Last Lecture (1): Data Files</vt:lpstr>
      <vt:lpstr>Last Lecture (2): Data APIs</vt:lpstr>
      <vt:lpstr>Chicago Park District – Event Permits</vt:lpstr>
      <vt:lpstr>Cook County Hospitals</vt:lpstr>
      <vt:lpstr>Chicago Crimes</vt:lpstr>
      <vt:lpstr>Stanford Dogs Dataset</vt:lpstr>
      <vt:lpstr>UW Madison Courses and grades</vt:lpstr>
      <vt:lpstr>Lahman’s Baseball Stats Database</vt:lpstr>
      <vt:lpstr>Google Books N-grams</vt:lpstr>
      <vt:lpstr>Google Knowledge Graph API</vt:lpstr>
      <vt:lpstr>Google Geocoding API</vt:lpstr>
      <vt:lpstr>Google Translate API</vt:lpstr>
      <vt:lpstr>Data is provided in many different formats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990</cp:revision>
  <cp:lastPrinted>2019-05-16T17:20:11Z</cp:lastPrinted>
  <dcterms:created xsi:type="dcterms:W3CDTF">2017-09-19T21:33:23Z</dcterms:created>
  <dcterms:modified xsi:type="dcterms:W3CDTF">2019-05-16T18:58:29Z</dcterms:modified>
</cp:coreProperties>
</file>