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5" r:id="rId3"/>
    <p:sldId id="313" r:id="rId4"/>
    <p:sldId id="320" r:id="rId5"/>
    <p:sldId id="321" r:id="rId6"/>
    <p:sldId id="282" r:id="rId7"/>
    <p:sldId id="283" r:id="rId8"/>
    <p:sldId id="334" r:id="rId9"/>
    <p:sldId id="288" r:id="rId10"/>
    <p:sldId id="322" r:id="rId11"/>
    <p:sldId id="291" r:id="rId12"/>
    <p:sldId id="292" r:id="rId13"/>
    <p:sldId id="293" r:id="rId14"/>
    <p:sldId id="323" r:id="rId15"/>
    <p:sldId id="324" r:id="rId16"/>
    <p:sldId id="325" r:id="rId17"/>
    <p:sldId id="326" r:id="rId18"/>
    <p:sldId id="330" r:id="rId19"/>
    <p:sldId id="327" r:id="rId20"/>
    <p:sldId id="328" r:id="rId21"/>
    <p:sldId id="331" r:id="rId22"/>
    <p:sldId id="329" r:id="rId23"/>
    <p:sldId id="332" r:id="rId24"/>
    <p:sldId id="333" r:id="rId25"/>
    <p:sldId id="335" r:id="rId26"/>
    <p:sldId id="352" r:id="rId27"/>
    <p:sldId id="355" r:id="rId28"/>
    <p:sldId id="356" r:id="rId29"/>
    <p:sldId id="354" r:id="rId30"/>
    <p:sldId id="259" r:id="rId31"/>
    <p:sldId id="265" r:id="rId32"/>
    <p:sldId id="260" r:id="rId33"/>
    <p:sldId id="269" r:id="rId34"/>
    <p:sldId id="276" r:id="rId35"/>
    <p:sldId id="277" r:id="rId36"/>
    <p:sldId id="357" r:id="rId37"/>
    <p:sldId id="3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313"/>
            <p14:sldId id="320"/>
            <p14:sldId id="321"/>
            <p14:sldId id="282"/>
            <p14:sldId id="283"/>
            <p14:sldId id="334"/>
            <p14:sldId id="288"/>
            <p14:sldId id="322"/>
            <p14:sldId id="291"/>
            <p14:sldId id="292"/>
            <p14:sldId id="293"/>
            <p14:sldId id="323"/>
            <p14:sldId id="324"/>
            <p14:sldId id="325"/>
            <p14:sldId id="326"/>
            <p14:sldId id="330"/>
            <p14:sldId id="327"/>
            <p14:sldId id="328"/>
            <p14:sldId id="331"/>
            <p14:sldId id="329"/>
            <p14:sldId id="332"/>
            <p14:sldId id="333"/>
            <p14:sldId id="335"/>
            <p14:sldId id="352"/>
            <p14:sldId id="355"/>
            <p14:sldId id="356"/>
            <p14:sldId id="354"/>
            <p14:sldId id="259"/>
            <p14:sldId id="265"/>
            <p14:sldId id="260"/>
            <p14:sldId id="269"/>
            <p14:sldId id="276"/>
            <p14:sldId id="277"/>
            <p14:sldId id="357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2092"/>
    <a:srgbClr val="DC5CDA"/>
    <a:srgbClr val="942092"/>
    <a:srgbClr val="FF9300"/>
    <a:srgbClr val="FFC0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88435"/>
  </p:normalViewPr>
  <p:slideViewPr>
    <p:cSldViewPr snapToGrid="0" snapToObjects="1">
      <p:cViewPr varScale="1">
        <p:scale>
          <a:sx n="112" d="100"/>
          <a:sy n="112" d="100"/>
        </p:scale>
        <p:origin x="944" y="20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5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1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tu.edu.sg/home/ehchua/programming/webprogramming/HTTP_Bas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iscourse.org/" TargetMode="External"/><Relationship Id="rId2" Type="http://schemas.openxmlformats.org/officeDocument/2006/relationships/hyperlink" Target="https://developer.twitter.com/en/docs/tweets/post-and-engage/api-reference/post-statuses-upd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.discourse.org/t/3423.json" TargetMode="External"/><Relationship Id="rId5" Type="http://schemas.openxmlformats.org/officeDocument/2006/relationships/hyperlink" Target="https://meta.discourse.org/latest.json?category=7" TargetMode="External"/><Relationship Id="rId4" Type="http://schemas.openxmlformats.org/officeDocument/2006/relationships/hyperlink" Target="https://meta.discourse.org/categories.json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cs.python-requests.org/en/maste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12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Data files and Data APIs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14F1E-E483-3641-A572-DF44F3890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66" y="365130"/>
            <a:ext cx="11209372" cy="622007"/>
          </a:xfrm>
        </p:spPr>
        <p:txBody>
          <a:bodyPr>
            <a:normAutofit fontScale="90000"/>
          </a:bodyPr>
          <a:lstStyle/>
          <a:p>
            <a:r>
              <a:rPr lang="en-US" dirty="0"/>
              <a:t>Encoding a text file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1319646"/>
            <a:ext cx="7281230" cy="3824575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C:\Users\Steve\My Documents\tale of two </a:t>
            </a:r>
            <a:r>
              <a:rPr lang="en-US" sz="1400" dirty="0" err="1">
                <a:latin typeface="Consolas" charset="0"/>
                <a:ea typeface="Consolas" charset="0"/>
                <a:cs typeface="Consolas" charset="0"/>
              </a:rPr>
              <a:t>cities.txt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42 6f 6f 6b 20 74 68 65  20 46 69 72 73 74 2d 2d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|Book the First--|</a:t>
            </a:r>
            <a:b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52 65 63 61 6c 6c 65 64  20 74 6f 20 4c 69 66 65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|Recalled to Life|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0d 0a 0d 0a 0d 0a 0d 0a  0d 0a 49 2e 20 54 68 65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|..........I. The|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20 50 65 72 69 6f 64 0d  0a 0d 0a 0d 0a 49 74 20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 Period......It 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77 61 73 20 74 68 65 20  62 65 73 74 20 6f 66 20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|was the best of 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74 69 6d 65 73 2c 0d 0a  69 74 20 77 61 73 20 74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times,..it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was t|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68 65 20 77 6f 72 73 74  20 6f 66 20 74 69 6d 65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|he worst of time|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73 2c 0d 0a 69 74 20 77  61 73 20 74 68 65 20 61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s,..it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was the a|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67 65 20 6f 66 20 77 69  73 64 6f 6d 2c 0d 0a 69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ge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of wisdom,..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74 20 77 61 73 20 74 68  65 20 61 67 65 20 6f 66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|t was the age of|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20 66 6f 6f 6c 69 73 68  6e 65 73 73 2c 0d 0a 69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 foolishness,..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74 20 77 61 73 20 74 68  65 20 65 70 6f 63 68 20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|t was the epoch 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6f 66 20 62 65 6c 69 65  66 2c 0d 0a 69 74 20 77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|of 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belief,..it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w|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61 73 20 74 68 65 20 65  70 6f 63 68 20 6f 66 20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|as the epoch of |</a:t>
            </a:r>
            <a:b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69 6e 63 72 65 64 75 6c  69 74 79 2c 0d 0a 69 74  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  <a:r>
              <a:rPr lang="en-US" sz="14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incredulity,..it</a:t>
            </a:r>
            <a:r>
              <a:rPr lang="en-US" sz="14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|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09966" y="5144221"/>
            <a:ext cx="389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Data bits in the the file,</a:t>
            </a:r>
            <a:br>
              <a:rPr lang="en-US" sz="2000" dirty="0"/>
            </a:br>
            <a:r>
              <a:rPr lang="en-US" sz="2000" dirty="0"/>
              <a:t>shown in hex notation for brevity.</a:t>
            </a:r>
          </a:p>
          <a:p>
            <a:r>
              <a:rPr lang="en-US" sz="1600" dirty="0"/>
              <a:t>  (from “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hexdump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-C</a:t>
            </a:r>
            <a:r>
              <a:rPr lang="en-US" sz="1600" dirty="0"/>
              <a:t>” command)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572529" y="5226055"/>
            <a:ext cx="269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Appearance in text editor</a:t>
            </a:r>
          </a:p>
        </p:txBody>
      </p:sp>
      <p:sp>
        <p:nvSpPr>
          <p:cNvPr id="10" name="Freeform 9"/>
          <p:cNvSpPr/>
          <p:nvPr/>
        </p:nvSpPr>
        <p:spPr>
          <a:xfrm>
            <a:off x="6416297" y="5144221"/>
            <a:ext cx="84947" cy="590229"/>
          </a:xfrm>
          <a:custGeom>
            <a:avLst/>
            <a:gdLst>
              <a:gd name="connsiteX0" fmla="*/ 394854 w 395408"/>
              <a:gd name="connsiteY0" fmla="*/ 1916408 h 1916408"/>
              <a:gd name="connsiteX1" fmla="*/ 332509 w 395408"/>
              <a:gd name="connsiteY1" fmla="*/ 513635 h 1916408"/>
              <a:gd name="connsiteX2" fmla="*/ 0 w 395408"/>
              <a:gd name="connsiteY2" fmla="*/ 4480 h 1916408"/>
              <a:gd name="connsiteX0" fmla="*/ 394854 w 417128"/>
              <a:gd name="connsiteY0" fmla="*/ 1914045 h 1914045"/>
              <a:gd name="connsiteX1" fmla="*/ 384463 w 417128"/>
              <a:gd name="connsiteY1" fmla="*/ 812609 h 1914045"/>
              <a:gd name="connsiteX2" fmla="*/ 0 w 417128"/>
              <a:gd name="connsiteY2" fmla="*/ 2117 h 1914045"/>
              <a:gd name="connsiteX0" fmla="*/ 238991 w 390118"/>
              <a:gd name="connsiteY0" fmla="*/ 1248683 h 1248683"/>
              <a:gd name="connsiteX1" fmla="*/ 384463 w 390118"/>
              <a:gd name="connsiteY1" fmla="*/ 812265 h 1248683"/>
              <a:gd name="connsiteX2" fmla="*/ 0 w 390118"/>
              <a:gd name="connsiteY2" fmla="*/ 1773 h 1248683"/>
              <a:gd name="connsiteX0" fmla="*/ 238991 w 392856"/>
              <a:gd name="connsiteY0" fmla="*/ 1248683 h 1248683"/>
              <a:gd name="connsiteX1" fmla="*/ 384463 w 392856"/>
              <a:gd name="connsiteY1" fmla="*/ 812265 h 1248683"/>
              <a:gd name="connsiteX2" fmla="*/ 0 w 392856"/>
              <a:gd name="connsiteY2" fmla="*/ 1773 h 1248683"/>
              <a:gd name="connsiteX0" fmla="*/ 238991 w 327772"/>
              <a:gd name="connsiteY0" fmla="*/ 1250297 h 1250297"/>
              <a:gd name="connsiteX1" fmla="*/ 311727 w 327772"/>
              <a:gd name="connsiteY1" fmla="*/ 491760 h 1250297"/>
              <a:gd name="connsiteX2" fmla="*/ 0 w 327772"/>
              <a:gd name="connsiteY2" fmla="*/ 3387 h 1250297"/>
              <a:gd name="connsiteX0" fmla="*/ 124691 w 205301"/>
              <a:gd name="connsiteY0" fmla="*/ 1025547 h 1025547"/>
              <a:gd name="connsiteX1" fmla="*/ 197427 w 205301"/>
              <a:gd name="connsiteY1" fmla="*/ 267010 h 1025547"/>
              <a:gd name="connsiteX2" fmla="*/ 0 w 205301"/>
              <a:gd name="connsiteY2" fmla="*/ 7237 h 1025547"/>
              <a:gd name="connsiteX0" fmla="*/ 124691 w 205301"/>
              <a:gd name="connsiteY0" fmla="*/ 1018310 h 1018310"/>
              <a:gd name="connsiteX1" fmla="*/ 197427 w 205301"/>
              <a:gd name="connsiteY1" fmla="*/ 259773 h 1018310"/>
              <a:gd name="connsiteX2" fmla="*/ 0 w 205301"/>
              <a:gd name="connsiteY2" fmla="*/ 0 h 1018310"/>
              <a:gd name="connsiteX0" fmla="*/ 124691 w 263067"/>
              <a:gd name="connsiteY0" fmla="*/ 1018310 h 1018310"/>
              <a:gd name="connsiteX1" fmla="*/ 259772 w 263067"/>
              <a:gd name="connsiteY1" fmla="*/ 415637 h 1018310"/>
              <a:gd name="connsiteX2" fmla="*/ 0 w 263067"/>
              <a:gd name="connsiteY2" fmla="*/ 0 h 10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067" h="1018310">
                <a:moveTo>
                  <a:pt x="124691" y="1018310"/>
                </a:moveTo>
                <a:cubicBezTo>
                  <a:pt x="199159" y="829542"/>
                  <a:pt x="280554" y="585355"/>
                  <a:pt x="259772" y="415637"/>
                </a:cubicBezTo>
                <a:cubicBezTo>
                  <a:pt x="238990" y="245919"/>
                  <a:pt x="188768" y="136814"/>
                  <a:pt x="0" y="0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68525" y="5734450"/>
            <a:ext cx="394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ASCII or UTF-8 encoding translates each byte (or up to 4 bytes) to a character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31" y="1638"/>
            <a:ext cx="4177859" cy="51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other characters we might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¿</a:t>
            </a:r>
            <a:r>
              <a:rPr lang="en-US" altLang="zh-CN" dirty="0" err="1"/>
              <a:t>Español</a:t>
            </a:r>
            <a:r>
              <a:rPr lang="en-US" altLang="zh-CN" dirty="0"/>
              <a:t>?, </a:t>
            </a:r>
            <a:r>
              <a:rPr lang="zh-CN" altLang="en-US" dirty="0"/>
              <a:t>中文</a:t>
            </a:r>
            <a:r>
              <a:rPr lang="en-US" altLang="zh-CN" dirty="0"/>
              <a:t>, </a:t>
            </a:r>
            <a:r>
              <a:rPr lang="el-GR" altLang="zh-CN" dirty="0"/>
              <a:t>Ελληνικά</a:t>
            </a:r>
            <a:endParaRPr lang="en-US" altLang="zh-CN" dirty="0"/>
          </a:p>
          <a:p>
            <a:r>
              <a:rPr lang="en-US" dirty="0">
                <a:latin typeface="Apple Color Emoji" charset="0"/>
              </a:rPr>
              <a:t>😀📟🍟⚽️</a:t>
            </a:r>
          </a:p>
          <a:p>
            <a:r>
              <a:rPr lang="en-US" dirty="0"/>
              <a:t>Different currency symbols</a:t>
            </a:r>
          </a:p>
          <a:p>
            <a:r>
              <a:rPr lang="en-US" dirty="0"/>
              <a:t>Even American English uses “weird punctuation” sometimes.</a:t>
            </a:r>
            <a:endParaRPr lang="en-US" dirty="0">
              <a:latin typeface="Apple Color Emoji" charset="0"/>
            </a:endParaRPr>
          </a:p>
          <a:p>
            <a:r>
              <a:rPr lang="en-US" dirty="0"/>
              <a:t>A single 8-bit byte will not be enough to store all the possible characters.</a:t>
            </a:r>
          </a:p>
        </p:txBody>
      </p:sp>
    </p:spTree>
    <p:extLst>
      <p:ext uri="{BB962C8B-B14F-4D97-AF65-F5344CB8AC3E}">
        <p14:creationId xmlns:p14="http://schemas.microsoft.com/office/powerpoint/2010/main" val="111249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UTF-8 is now the most common text encoding.</a:t>
            </a:r>
          </a:p>
          <a:p>
            <a:r>
              <a:rPr lang="en-US" dirty="0"/>
              <a:t>The latest version includes </a:t>
            </a:r>
            <a:r>
              <a:rPr lang="cs-CZ" dirty="0"/>
              <a:t>136,690 </a:t>
            </a:r>
            <a:r>
              <a:rPr lang="cs-CZ" dirty="0" err="1"/>
              <a:t>symbols</a:t>
            </a:r>
            <a:r>
              <a:rPr lang="cs-CZ" dirty="0"/>
              <a:t>, and more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added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eventually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expanded</a:t>
            </a:r>
            <a:r>
              <a:rPr lang="cs-CZ" dirty="0"/>
              <a:t> to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million</a:t>
            </a:r>
            <a:r>
              <a:rPr lang="cs-CZ" dirty="0"/>
              <a:t> </a:t>
            </a:r>
            <a:r>
              <a:rPr lang="cs-CZ" dirty="0" err="1"/>
              <a:t>characters</a:t>
            </a:r>
            <a:endParaRPr lang="cs-CZ" dirty="0"/>
          </a:p>
          <a:p>
            <a:r>
              <a:rPr lang="en-US" dirty="0"/>
              <a:t>It’s a </a:t>
            </a:r>
            <a:r>
              <a:rPr lang="en-US" b="1" dirty="0"/>
              <a:t>variable-length </a:t>
            </a:r>
            <a:r>
              <a:rPr lang="en-US" dirty="0"/>
              <a:t>encoding</a:t>
            </a:r>
          </a:p>
          <a:p>
            <a:pPr lvl="1"/>
            <a:r>
              <a:rPr lang="en-US" dirty="0"/>
              <a:t>Characters are represented with one, two, three, or four bytes.</a:t>
            </a:r>
          </a:p>
          <a:p>
            <a:r>
              <a:rPr lang="en-US" dirty="0"/>
              <a:t>Backward-compatible with ASCII</a:t>
            </a:r>
          </a:p>
          <a:p>
            <a:pPr lvl="1"/>
            <a:r>
              <a:rPr lang="en-US" dirty="0"/>
              <a:t>ASCII text is also valid UTF-8</a:t>
            </a:r>
          </a:p>
          <a:p>
            <a:pPr lvl="1"/>
            <a:r>
              <a:rPr lang="en-US" dirty="0"/>
              <a:t>Previous version of Unicode (such as UTF-16) were not widely adopted due to incompatibility with ASCII.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69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length character encoding with UTF-8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46072"/>
              </p:ext>
            </p:extLst>
          </p:nvPr>
        </p:nvGraphicFramePr>
        <p:xfrm>
          <a:off x="838200" y="1825625"/>
          <a:ext cx="105156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byte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# of free bits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0... ....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7 (ASCII)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110. ....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1110 ....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ea typeface="Consolas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1111 0...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10.. ....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Consolas" charset="0"/>
                          <a:cs typeface="Consolas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337825"/>
            <a:ext cx="10368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Single-byte characters are identical to ASCII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First byte tells you how many total bytes to expect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Every “extra” byte starts with “10”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If you start reading in the middle of a character you’ll know it.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It’s very easy to know where each new character starts.</a:t>
            </a:r>
          </a:p>
        </p:txBody>
      </p:sp>
    </p:spTree>
    <p:extLst>
      <p:ext uri="{BB962C8B-B14F-4D97-AF65-F5344CB8AC3E}">
        <p14:creationId xmlns:p14="http://schemas.microsoft.com/office/powerpoint/2010/main" val="275942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 Separated Values (CSV)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CSV is a simple text format for storing tabular data (spreadsheets)</a:t>
            </a:r>
          </a:p>
          <a:p>
            <a:r>
              <a:rPr lang="en-US" sz="2800" dirty="0"/>
              <a:t>Each row is represented on one line of text</a:t>
            </a:r>
          </a:p>
          <a:p>
            <a:r>
              <a:rPr lang="en-US" sz="2800" dirty="0"/>
              <a:t>Columns are separated by commas</a:t>
            </a:r>
          </a:p>
          <a:p>
            <a:r>
              <a:rPr lang="en-US" sz="2800" dirty="0"/>
              <a:t>Values can be enclosed in double quotes ("...") if necessary</a:t>
            </a:r>
          </a:p>
          <a:p>
            <a:pPr lvl="1"/>
            <a:r>
              <a:rPr lang="en-US" sz="2400" dirty="0"/>
              <a:t>For example, if value includes comma or newline characters</a:t>
            </a:r>
          </a:p>
          <a:p>
            <a:pPr lvl="1"/>
            <a:r>
              <a:rPr lang="en-US" sz="2400" dirty="0"/>
              <a:t>Double quotes within a text value must be “escaped” by using two double quotes</a:t>
            </a:r>
          </a:p>
          <a:p>
            <a:r>
              <a:rPr lang="en-US" sz="2800" dirty="0"/>
              <a:t>Values can be empty by having nothing between the commas</a:t>
            </a:r>
          </a:p>
        </p:txBody>
      </p:sp>
    </p:spTree>
    <p:extLst>
      <p:ext uri="{BB962C8B-B14F-4D97-AF65-F5344CB8AC3E}">
        <p14:creationId xmlns:p14="http://schemas.microsoft.com/office/powerpoint/2010/main" val="75857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0" y="157312"/>
            <a:ext cx="11546237" cy="622007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NBA_player_of_the_week.csv</a:t>
            </a:r>
            <a:r>
              <a:rPr lang="en-US" sz="3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/>
              <a:t>viewed in Excel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335257-14DF-3941-97DE-9E8B45DA2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279" y="1062990"/>
            <a:ext cx="8910323" cy="5795010"/>
          </a:xfrm>
        </p:spPr>
      </p:pic>
    </p:spTree>
    <p:extLst>
      <p:ext uri="{BB962C8B-B14F-4D97-AF65-F5344CB8AC3E}">
        <p14:creationId xmlns:p14="http://schemas.microsoft.com/office/powerpoint/2010/main" val="369512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0"/>
            <a:ext cx="11639227" cy="635431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NBA_player_of_the_week.csv</a:t>
            </a:r>
            <a:r>
              <a:rPr lang="en-US" sz="3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/>
              <a:t>viewed as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774915"/>
            <a:ext cx="11639227" cy="59668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PlayerID,TeamID,PositionID,First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Name,Last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Name,Seasons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in 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League,Height</a:t>
            </a: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,</a:t>
            </a:r>
            <a:r>
              <a:rPr lang="en-US" sz="1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Weight,Age</a:t>
            </a:r>
            <a:endParaRPr lang="en-US" sz="1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1,20,7,Micheal,Richardson,6,77,189,29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2,14,9,Derek,Smith,2,78,205,23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3,9,2,Calvin,Natt,5,79,220,28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4,15,1,Kareem,Abdul-Jabbar,15,80,225,37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5,2,8,Larry,Bird,5,81,220,28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6,32,9,Darrell,Griffith,4,82,190,26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7,11,7,Sleepy,Floyd,2,83,170,24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8,8,8,Mark,Aguirre,3,84,232,25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9,15,7,Magic,Johnson,5,85,255,25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10,1,8,Dominique,Wilkins,2,86,200,25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11,33,6,Tom,McMillen,9,87,215,32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12,6,9,Michael,Jordan,0,88,215,22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13,7,4,World,Free,9,89,185,31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14,10,7,Isiah,Thomas,3,90,180,23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15,18,6,Terry,Cummings,2,92,220,23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16,6,6,Orlando,Woolridge,3,94,215,25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17,30,1,Jack,Sikma,7,95,230,29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18,22,8,Bernard,King,7,96,205,28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19,25,1,Moses,Malone,8,97,215,29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20,9,8,Alex,English,8,98,190,31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21,26,6,Larry,Nance,3,99,205,26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22,13,1,Herb,Williams,4,101,242,28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23,25,6,Charles,Barkley,1,102,252,23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24,32,8,Adrian,Dantley,9,85,208,30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25,18,9,Sidney,Moncrief,6,89,180,28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26,27,9,Clyde,Drexler,2,95,210,23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27,29,9,Alvin,Robertson,1,98,185,23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28,33,1,Jeff,Ruland,4,99,240,27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29,22,1,Patrick,Ewing,0,102,240,23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6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 represent a single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Relational (SQL) models for complex data involve several tables, so you need several CSV files to represent complex data.</a:t>
            </a:r>
          </a:p>
          <a:p>
            <a:r>
              <a:rPr lang="en-US" dirty="0"/>
              <a:t>Groups of CSV files are often used for data exchange</a:t>
            </a:r>
          </a:p>
          <a:p>
            <a:r>
              <a:rPr lang="en-US" dirty="0"/>
              <a:t>The CSV file can have </a:t>
            </a:r>
            <a:r>
              <a:rPr lang="en-US" i="1" dirty="0"/>
              <a:t>column names </a:t>
            </a:r>
            <a:r>
              <a:rPr lang="en-US" dirty="0"/>
              <a:t>in the first row</a:t>
            </a:r>
          </a:p>
          <a:p>
            <a:r>
              <a:rPr lang="en-US" dirty="0"/>
              <a:t>However, other important schema information is not stored in CSV:</a:t>
            </a:r>
          </a:p>
          <a:p>
            <a:pPr lvl="1"/>
            <a:r>
              <a:rPr lang="en-US" dirty="0"/>
              <a:t>Data types</a:t>
            </a:r>
          </a:p>
          <a:p>
            <a:pPr lvl="1"/>
            <a:r>
              <a:rPr lang="en-US" dirty="0"/>
              <a:t>Primary keys</a:t>
            </a:r>
          </a:p>
          <a:p>
            <a:pPr lvl="1"/>
            <a:r>
              <a:rPr lang="en-US" dirty="0"/>
              <a:t>Unique key constraints</a:t>
            </a:r>
          </a:p>
          <a:p>
            <a:pPr lvl="1"/>
            <a:r>
              <a:rPr lang="en-US" dirty="0"/>
              <a:t>Foreign key relationships</a:t>
            </a:r>
          </a:p>
          <a:p>
            <a:pPr lvl="1"/>
            <a:r>
              <a:rPr lang="en-US" dirty="0"/>
              <a:t>Indexes</a:t>
            </a:r>
          </a:p>
          <a:p>
            <a:r>
              <a:rPr lang="en-US" dirty="0"/>
              <a:t>The above </a:t>
            </a:r>
            <a:r>
              <a:rPr lang="en-US" i="1" dirty="0"/>
              <a:t>metadata </a:t>
            </a:r>
            <a:r>
              <a:rPr lang="en-US" dirty="0"/>
              <a:t>can be included in an SQL script that accompanies the CSV files, or in a human-readable document.</a:t>
            </a:r>
          </a:p>
          <a:p>
            <a:r>
              <a:rPr lang="en-US" dirty="0"/>
              <a:t>Each DBMS also has its own proprietary format for exchanging databases, including both the data and metadata.</a:t>
            </a:r>
          </a:p>
          <a:p>
            <a:r>
              <a:rPr lang="en-US" dirty="0"/>
              <a:t>SQLite is the simplest.  Its just the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*.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sqlite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/>
              <a:t>file.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3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D0C1-8DAC-A541-B78F-058FA629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files for data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1594-1696-E045-ACD4-58C9E19D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SQL </a:t>
            </a:r>
            <a:r>
              <a:rPr lang="en-US" b="1" dirty="0"/>
              <a:t>database dumps </a:t>
            </a:r>
            <a:r>
              <a:rPr lang="en-US" dirty="0"/>
              <a:t>are also sometimes used to exchange data.</a:t>
            </a:r>
          </a:p>
          <a:p>
            <a:r>
              <a:rPr lang="en-US" dirty="0"/>
              <a:t>These are text files with a listing of all the SQL commands needed to re-generate the database.</a:t>
            </a:r>
          </a:p>
          <a:p>
            <a:pPr lvl="1"/>
            <a:r>
              <a:rPr lang="en-US" dirty="0"/>
              <a:t>Includes CREATE TABLE commands and INSERT commands.</a:t>
            </a:r>
          </a:p>
          <a:p>
            <a:pPr lvl="1"/>
            <a:r>
              <a:rPr lang="en-US" dirty="0"/>
              <a:t>Running these commands on a fresh/empty database will create a copy of the database that was originally dumped.</a:t>
            </a:r>
          </a:p>
          <a:p>
            <a:r>
              <a:rPr lang="en-US" dirty="0"/>
              <a:t>For example:</a:t>
            </a:r>
          </a:p>
          <a:p>
            <a:pPr lvl="1"/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mysqldump</a:t>
            </a:r>
            <a:r>
              <a:rPr lang="en-US" dirty="0"/>
              <a:t> </a:t>
            </a:r>
            <a:r>
              <a:rPr lang="en-US" dirty="0" err="1"/>
              <a:t>commandline</a:t>
            </a:r>
            <a:r>
              <a:rPr lang="en-US" dirty="0"/>
              <a:t> tool for MySQL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.dump</a:t>
            </a:r>
            <a:r>
              <a:rPr lang="en-US" b="1" dirty="0"/>
              <a:t> </a:t>
            </a:r>
            <a:r>
              <a:rPr lang="en-US" dirty="0"/>
              <a:t>command in SQLite</a:t>
            </a:r>
          </a:p>
          <a:p>
            <a:pPr lvl="1"/>
            <a:r>
              <a:rPr lang="en-US" dirty="0"/>
              <a:t>See the .SQL files in Canvas in the “</a:t>
            </a:r>
            <a:r>
              <a:rPr lang="en-US" dirty="0" err="1"/>
              <a:t>sqlite</a:t>
            </a:r>
            <a:r>
              <a:rPr lang="en-US" dirty="0"/>
              <a:t> databases” folder.</a:t>
            </a:r>
          </a:p>
          <a:p>
            <a:r>
              <a:rPr lang="en-US" dirty="0"/>
              <a:t>Disadvantages of SQL as a data exchange format:</a:t>
            </a:r>
          </a:p>
          <a:p>
            <a:pPr lvl="1"/>
            <a:r>
              <a:rPr lang="en-US" dirty="0"/>
              <a:t>SQL language dialects differ, so it may not be compatible with all DBMSs</a:t>
            </a:r>
          </a:p>
          <a:p>
            <a:pPr lvl="1"/>
            <a:r>
              <a:rPr lang="en-US" dirty="0"/>
              <a:t>It’s not very space efficient (lots of SQL syntax is included).</a:t>
            </a:r>
          </a:p>
        </p:txBody>
      </p:sp>
    </p:spTree>
    <p:extLst>
      <p:ext uri="{BB962C8B-B14F-4D97-AF65-F5344CB8AC3E}">
        <p14:creationId xmlns:p14="http://schemas.microsoft.com/office/powerpoint/2010/main" val="289600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Semi-structured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often must represent complex data in a single file and in a standard way.</a:t>
            </a:r>
          </a:p>
          <a:p>
            <a:r>
              <a:rPr lang="en-US" dirty="0"/>
              <a:t>JSON and XML files store semi-structured data</a:t>
            </a:r>
          </a:p>
          <a:p>
            <a:r>
              <a:rPr lang="en-US" dirty="0"/>
              <a:t>Not limited to two dimensions like CSV files</a:t>
            </a:r>
          </a:p>
          <a:p>
            <a:r>
              <a:rPr lang="en-US" dirty="0"/>
              <a:t>Data is organized in a tree-like/hierarchical way, where any item can have more details below it.</a:t>
            </a:r>
          </a:p>
          <a:p>
            <a:r>
              <a:rPr lang="en-US" dirty="0"/>
              <a:t>However, unlike a relational database, there is no clear pre-defined structure or schema for the data.</a:t>
            </a:r>
          </a:p>
          <a:p>
            <a:r>
              <a:rPr lang="en-US" b="1" dirty="0"/>
              <a:t>The data defines its own structure.</a:t>
            </a:r>
          </a:p>
          <a:p>
            <a:endParaRPr lang="en-US" dirty="0"/>
          </a:p>
          <a:p>
            <a:r>
              <a:rPr lang="en-US" dirty="0"/>
              <a:t>Compared to CSV, it’s more difficult to read and is more prone to errors because data elements can be missing.</a:t>
            </a:r>
          </a:p>
        </p:txBody>
      </p:sp>
    </p:spTree>
    <p:extLst>
      <p:ext uri="{BB962C8B-B14F-4D97-AF65-F5344CB8AC3E}">
        <p14:creationId xmlns:p14="http://schemas.microsoft.com/office/powerpoint/2010/main" val="19938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/>
          <a:lstStyle/>
          <a:p>
            <a:r>
              <a:rPr lang="en-US" dirty="0"/>
              <a:t>Final project was posted.</a:t>
            </a:r>
          </a:p>
          <a:p>
            <a:pPr lvl="1"/>
            <a:r>
              <a:rPr lang="en-US" dirty="0"/>
              <a:t>Part 1 due May 22</a:t>
            </a:r>
            <a:r>
              <a:rPr lang="en-US" baseline="30000" dirty="0"/>
              <a:t>nd</a:t>
            </a:r>
            <a:r>
              <a:rPr lang="en-US" dirty="0"/>
              <a:t> (next Wednesday)</a:t>
            </a:r>
          </a:p>
          <a:p>
            <a:pPr lvl="1"/>
            <a:r>
              <a:rPr lang="en-US" dirty="0"/>
              <a:t>Part 2 due June 12</a:t>
            </a:r>
            <a:r>
              <a:rPr lang="en-US" baseline="30000" dirty="0"/>
              <a:t>th</a:t>
            </a:r>
            <a:r>
              <a:rPr lang="en-US" dirty="0"/>
              <a:t> (Wednesday of finals week)</a:t>
            </a:r>
          </a:p>
          <a:p>
            <a:r>
              <a:rPr lang="en-US" dirty="0"/>
              <a:t>Another small homework will also be posted, covering MySQL and indexes.</a:t>
            </a:r>
          </a:p>
        </p:txBody>
      </p:sp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278969"/>
            <a:ext cx="11639227" cy="805912"/>
          </a:xfrm>
        </p:spPr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JavaScript Object Notation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Used in many web applications and data APIs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Allows an arbitrary amount of </a:t>
            </a:r>
            <a:r>
              <a:rPr lang="en-US" sz="2000" b="1" dirty="0">
                <a:solidFill>
                  <a:schemeClr val="accent6"/>
                </a:solidFill>
              </a:rPr>
              <a:t>nesting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Spaces are ignored, except within quotes.</a:t>
            </a:r>
          </a:p>
          <a:p>
            <a:pPr>
              <a:lnSpc>
                <a:spcPct val="100000"/>
              </a:lnSpc>
            </a:pPr>
            <a:endParaRPr lang="en-US" sz="9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Basic components are: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[]</a:t>
            </a:r>
            <a:r>
              <a:rPr lang="en-US" sz="2400" dirty="0"/>
              <a:t> for ordered lists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Items are separated by commas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Items can be any JSON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{}</a:t>
            </a:r>
            <a:r>
              <a:rPr lang="en-US" sz="2400" dirty="0">
                <a:ea typeface="Andale Mono" charset="0"/>
                <a:cs typeface="Andale Mono" charset="0"/>
              </a:rPr>
              <a:t> for unordered dictionaries/objects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Key: value pairs are separated by commas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Keys must be strings (text)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ea typeface="Andale Mono" charset="0"/>
                <a:cs typeface="Andale Mono" charset="0"/>
              </a:rPr>
              <a:t>Values can be any JSON</a:t>
            </a:r>
            <a:endParaRPr lang="en-US" sz="3200" dirty="0">
              <a:ea typeface="Andale Mono" charset="0"/>
              <a:cs typeface="Andale Mono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ea typeface="Andale Mono" charset="0"/>
                <a:cs typeface="Andale Mono" charset="0"/>
              </a:rPr>
              <a:t>Numbers,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true, false, null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ea typeface="Andale Mono" charset="0"/>
                <a:cs typeface="Andale Mono" charset="0"/>
              </a:rPr>
              <a:t>Strings (text) in double quotes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"..."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30,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Alicia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32,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hometown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Seattle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194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EE208-1A49-2E4A-89FD-49DE72E9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data graph 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94D7A2-FB9B-2E42-8F1A-161DE2B6E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694" y="2378640"/>
            <a:ext cx="7849306" cy="4479360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F823E60-EEDC-A74D-A006-20996D595412}"/>
              </a:ext>
            </a:extLst>
          </p:cNvPr>
          <p:cNvSpPr txBox="1">
            <a:spLocks/>
          </p:cNvSpPr>
          <p:nvPr/>
        </p:nvSpPr>
        <p:spPr>
          <a:xfrm>
            <a:off x="151108" y="1201120"/>
            <a:ext cx="4761855" cy="43627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30,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BMW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 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Fiat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Alicia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32,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hometown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Seattle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8411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0" y="1084881"/>
            <a:ext cx="6416299" cy="562588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e</a:t>
            </a:r>
            <a:r>
              <a:rPr lang="en-US" sz="2000" b="1" dirty="0" err="1"/>
              <a:t>X</a:t>
            </a:r>
            <a:r>
              <a:rPr lang="en-US" sz="2000" dirty="0" err="1"/>
              <a:t>tensible</a:t>
            </a:r>
            <a:r>
              <a:rPr lang="en-US" sz="2000" dirty="0"/>
              <a:t> </a:t>
            </a:r>
            <a:r>
              <a:rPr lang="en-US" sz="2000" b="1" dirty="0"/>
              <a:t>M</a:t>
            </a:r>
            <a:r>
              <a:rPr lang="en-US" sz="2000" dirty="0"/>
              <a:t>arkup </a:t>
            </a:r>
            <a:r>
              <a:rPr lang="en-US" sz="2000" b="1" dirty="0"/>
              <a:t>L</a:t>
            </a:r>
            <a:r>
              <a:rPr lang="en-US" sz="2000" dirty="0"/>
              <a:t>anguage</a:t>
            </a:r>
          </a:p>
          <a:p>
            <a:r>
              <a:rPr lang="en-US" sz="2000" dirty="0"/>
              <a:t>Older than JSON, and now is less common than JSON because many people think XML is unnecessarily complicated.</a:t>
            </a:r>
          </a:p>
          <a:p>
            <a:r>
              <a:rPr lang="en-US" sz="2000" dirty="0"/>
              <a:t>HTML is an XML document that defines a web page.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000" dirty="0"/>
              <a:t>Basic components are:</a:t>
            </a:r>
          </a:p>
          <a:p>
            <a:r>
              <a:rPr lang="en-US" sz="2400" dirty="0">
                <a:ea typeface="Andale Mono" charset="0"/>
                <a:cs typeface="Andale Mono" charset="0"/>
              </a:rPr>
              <a:t>Text</a:t>
            </a:r>
          </a:p>
          <a:p>
            <a:r>
              <a:rPr lang="en-US" sz="2400" dirty="0">
                <a:ea typeface="Andale Mono" charset="0"/>
                <a:cs typeface="Andale Mono" charset="0"/>
              </a:rPr>
              <a:t>Tags</a:t>
            </a:r>
          </a:p>
          <a:p>
            <a:pPr lvl="1"/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mr-IN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cs typeface="Courier New" panose="02070309020205020404" pitchFamily="49" charset="0"/>
              </a:rPr>
              <a:t>or just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tagname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z="1800" dirty="0"/>
              <a:t>Have a name, and have XML inside</a:t>
            </a:r>
          </a:p>
          <a:p>
            <a:pPr lvl="1"/>
            <a:r>
              <a:rPr lang="en-US" sz="1800" dirty="0"/>
              <a:t>Each start tag has a corresponding end tag, but only if it has data inside.</a:t>
            </a:r>
          </a:p>
          <a:p>
            <a:r>
              <a:rPr lang="en-US" sz="2400" dirty="0"/>
              <a:t>Attributes</a:t>
            </a:r>
            <a:endParaRPr lang="en-US" sz="2400" dirty="0">
              <a:solidFill>
                <a:srgbClr val="FFFFFF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lvl="1"/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&lt;tag 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attr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="value" </a:t>
            </a: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Appear within tags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Attribute name and value must be text</a:t>
            </a:r>
          </a:p>
          <a:p>
            <a:pPr lvl="1"/>
            <a:r>
              <a:rPr lang="en-US" sz="1800" dirty="0">
                <a:ea typeface="Andale Mono" charset="0"/>
                <a:cs typeface="Andale Mono" charset="0"/>
              </a:rPr>
              <a:t>Tag can have multiple attributes, but each must have a unique name</a:t>
            </a:r>
            <a:endParaRPr lang="en-US" sz="3200" dirty="0">
              <a:ea typeface="Andale Mono" charset="0"/>
              <a:cs typeface="Andale Mono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714" y="1084882"/>
            <a:ext cx="4726983" cy="56258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="John"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="30"&gt;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Ford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BMW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Fiat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="Alicia"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="32"&gt;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hometown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city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="Seattle"&gt;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264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CEE208-1A49-2E4A-89FD-49DE72E9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data graph example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8F473D0-C0DA-7D45-849B-E227B8C1B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6950" y="2107768"/>
            <a:ext cx="7855050" cy="4750231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609DDBD-5AEF-3247-87CF-1EEA3A43F31F}"/>
              </a:ext>
            </a:extLst>
          </p:cNvPr>
          <p:cNvSpPr txBox="1">
            <a:spLocks/>
          </p:cNvSpPr>
          <p:nvPr/>
        </p:nvSpPr>
        <p:spPr>
          <a:xfrm>
            <a:off x="263471" y="1038386"/>
            <a:ext cx="4726983" cy="56258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="John"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="30"&gt;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Ford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BMW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  <a:r>
              <a:rPr lang="en-US" sz="1800" dirty="0">
                <a:solidFill>
                  <a:schemeClr val="accent1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Fiat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cars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name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="Alicia" 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age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="32"&gt;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&lt;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hometown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b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</a:t>
            </a:r>
            <a:r>
              <a:rPr lang="en-US" sz="1800" b="1" i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city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="Seattle"&gt;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person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 typeface="Arial"/>
              <a:buNone/>
            </a:pP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&lt;/</a:t>
            </a:r>
            <a:r>
              <a:rPr lang="en-US" sz="18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people</a:t>
            </a:r>
            <a:r>
              <a:rPr lang="en-US" sz="18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00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55AE-3202-A545-ACAB-589801A0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 exchange formats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8AA03F-9F34-3E42-8CC9-3D6FB61DF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727924"/>
              </p:ext>
            </p:extLst>
          </p:nvPr>
        </p:nvGraphicFramePr>
        <p:xfrm>
          <a:off x="263148" y="1038386"/>
          <a:ext cx="11639550" cy="357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9925">
                  <a:extLst>
                    <a:ext uri="{9D8B030D-6E8A-4147-A177-3AD203B41FA5}">
                      <a16:colId xmlns:a16="http://schemas.microsoft.com/office/drawing/2014/main" val="3436225145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464596470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3765242358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315364155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487825254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584296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Proprietary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8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Space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Compact binary representation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Bloated text with SQL syntax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little extra syntax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little extra syntax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with verbose tag names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09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Compatibility</a:t>
                      </a:r>
                    </a:p>
                    <a:p>
                      <a:pPr algn="r"/>
                      <a:r>
                        <a:rPr lang="en-US" b="0" i="1" dirty="0"/>
                        <a:t>(readable by many)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use specific program/DB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Each DBMS has its own SQL dialect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Standardized format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7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 err="1"/>
                        <a:t>Expressibility</a:t>
                      </a:r>
                      <a:br>
                        <a:rPr lang="en-US" b="0" i="1" dirty="0"/>
                      </a:br>
                      <a:r>
                        <a:rPr lang="en-US" b="0" i="1" dirty="0"/>
                        <a:t>(data complexity)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Represents a single table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Complex relationships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8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Popularity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common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6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i="1" dirty="0"/>
                        <a:t>Flexibility/rigidity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SQL DBs are have a clearly defined schema that must be obeyed.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Rows all have same columns.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and schema are defined together.  Different elements can have different attributes.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4727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995631E-9564-1943-A3AF-20FC18C41C39}"/>
              </a:ext>
            </a:extLst>
          </p:cNvPr>
          <p:cNvSpPr txBox="1"/>
          <p:nvPr/>
        </p:nvSpPr>
        <p:spPr>
          <a:xfrm>
            <a:off x="263148" y="5935851"/>
            <a:ext cx="1163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Text-based file formats (SQL, CSV, JSON, XML) are not space efficient, but text files can be compressed using general-purpose file compression utilities like </a:t>
            </a:r>
            <a:r>
              <a:rPr lang="en-US" sz="2000" dirty="0" err="1"/>
              <a:t>gzip</a:t>
            </a:r>
            <a:r>
              <a:rPr lang="en-US" sz="2000" dirty="0"/>
              <a:t> to alleviate the problem (</a:t>
            </a:r>
            <a:r>
              <a:rPr lang="en-US" sz="2000" dirty="0" err="1"/>
              <a:t>eg.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my_data.json.gz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833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EE9A-8931-824F-B616-5B375081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half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5ED2F-A62C-BA4F-A5ED-ECA7CF360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is exchanged by data files (arrays of bits, zeros and ones).</a:t>
            </a:r>
          </a:p>
          <a:p>
            <a:r>
              <a:rPr lang="en-US" dirty="0"/>
              <a:t>Several file formats are common:</a:t>
            </a:r>
          </a:p>
          <a:p>
            <a:pPr lvl="1"/>
            <a:r>
              <a:rPr lang="en-US" dirty="0"/>
              <a:t>CSV, XML, JSON, and less commonly SQL and proprietary formats.</a:t>
            </a:r>
          </a:p>
          <a:p>
            <a:r>
              <a:rPr lang="en-US" dirty="0"/>
              <a:t>Many of these formats are text files with special syntax.</a:t>
            </a:r>
          </a:p>
          <a:p>
            <a:r>
              <a:rPr lang="en-US" dirty="0"/>
              <a:t>Text files represent each character with a certain bit sequence.</a:t>
            </a:r>
          </a:p>
          <a:p>
            <a:pPr lvl="1"/>
            <a:r>
              <a:rPr lang="en-US" dirty="0"/>
              <a:t>ASCII uses 8 bits (one byte) for each character</a:t>
            </a:r>
          </a:p>
          <a:p>
            <a:pPr lvl="1"/>
            <a:r>
              <a:rPr lang="en-US" dirty="0"/>
              <a:t>UTF-8 uses 1-4 bytes for each character, is backward-compatible with ASCII</a:t>
            </a:r>
          </a:p>
          <a:p>
            <a:r>
              <a:rPr lang="en-US" dirty="0"/>
              <a:t>CSV files store just one table &amp; can be imported into SQL easily.</a:t>
            </a:r>
          </a:p>
          <a:p>
            <a:r>
              <a:rPr lang="en-US" dirty="0"/>
              <a:t>JSON and XML files represent data with complex, nested relationships</a:t>
            </a:r>
          </a:p>
          <a:p>
            <a:pPr lvl="1"/>
            <a:r>
              <a:rPr lang="en-US" dirty="0"/>
              <a:t>However, no schema is defined ahead of time. </a:t>
            </a:r>
          </a:p>
          <a:p>
            <a:pPr lvl="1"/>
            <a:r>
              <a:rPr lang="en-US" dirty="0"/>
              <a:t>Data itself gives the structured (hence, we call it </a:t>
            </a:r>
            <a:r>
              <a:rPr lang="en-US" b="1" dirty="0"/>
              <a:t>semi-structured</a:t>
            </a:r>
            <a:r>
              <a:rPr lang="en-US" dirty="0"/>
              <a:t> data).</a:t>
            </a:r>
          </a:p>
          <a:p>
            <a:pPr lvl="1"/>
            <a:r>
              <a:rPr lang="en-US" dirty="0"/>
              <a:t>Python and R scripts can easily load these files.</a:t>
            </a:r>
          </a:p>
        </p:txBody>
      </p:sp>
    </p:spTree>
    <p:extLst>
      <p:ext uri="{BB962C8B-B14F-4D97-AF65-F5344CB8AC3E}">
        <p14:creationId xmlns:p14="http://schemas.microsoft.com/office/powerpoint/2010/main" val="2902949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DAFA-604F-794D-BEE7-D2F3EE2C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vs. online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B9D51-1A51-F148-A2D5-63D9EEE7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 have assumed that we can </a:t>
            </a:r>
            <a:r>
              <a:rPr lang="en-US" b="1" dirty="0"/>
              <a:t>bulk export </a:t>
            </a:r>
            <a:r>
              <a:rPr lang="en-US" dirty="0"/>
              <a:t>and </a:t>
            </a:r>
            <a:r>
              <a:rPr lang="en-US" b="1" dirty="0"/>
              <a:t>import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In other words, we can get easily get all the data in one download.</a:t>
            </a:r>
          </a:p>
          <a:p>
            <a:pPr lvl="1"/>
            <a:r>
              <a:rPr lang="en-US" dirty="0"/>
              <a:t>Data is exchanged as CSV, JSON, XML, or SQL files:</a:t>
            </a:r>
          </a:p>
          <a:p>
            <a:pPr lvl="2"/>
            <a:r>
              <a:rPr lang="en-US" sz="2800" b="1" dirty="0"/>
              <a:t>Dump</a:t>
            </a:r>
            <a:r>
              <a:rPr lang="en-US" sz="2800" dirty="0"/>
              <a:t> file(s) from origin database</a:t>
            </a:r>
          </a:p>
          <a:p>
            <a:pPr lvl="2"/>
            <a:r>
              <a:rPr lang="en-US" sz="2800" b="1" dirty="0"/>
              <a:t>Load</a:t>
            </a:r>
            <a:r>
              <a:rPr lang="en-US" sz="2800" dirty="0"/>
              <a:t> file(s) into the destination database</a:t>
            </a:r>
          </a:p>
          <a:p>
            <a:r>
              <a:rPr lang="en-US" dirty="0"/>
              <a:t>However, some data sources do not allow bulk access, and instead provide some kind of web-based access to the data: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data API </a:t>
            </a:r>
            <a:r>
              <a:rPr lang="en-US" dirty="0"/>
              <a:t>may be provided for users to query the data programmatically.</a:t>
            </a:r>
          </a:p>
          <a:p>
            <a:pPr lvl="1"/>
            <a:r>
              <a:rPr lang="en-US" dirty="0"/>
              <a:t>Data may be presented in web page for human reading, not intended for programmatic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86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17B5-E78D-4542-A62B-F66F720E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bulk access sometimes not an option?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3D217-674F-BF4E-B6C4-2D2BA99E5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data set is huge, user many not want to download the entire set.</a:t>
            </a:r>
          </a:p>
          <a:p>
            <a:pPr lvl="1"/>
            <a:r>
              <a:rPr lang="en-US" dirty="0"/>
              <a:t>Instead, let the data remain in the </a:t>
            </a:r>
            <a:r>
              <a:rPr lang="en-US" b="1" dirty="0">
                <a:solidFill>
                  <a:schemeClr val="accent6"/>
                </a:solidFill>
              </a:rPr>
              <a:t>cloud</a:t>
            </a:r>
            <a:r>
              <a:rPr lang="en-US" dirty="0"/>
              <a:t> (on some servers on the Internet), and let users query for their desired data as needed.</a:t>
            </a:r>
          </a:p>
          <a:p>
            <a:r>
              <a:rPr lang="en-US" dirty="0"/>
              <a:t>Data may be constantly changing</a:t>
            </a:r>
          </a:p>
          <a:p>
            <a:pPr lvl="1"/>
            <a:r>
              <a:rPr lang="en-US" dirty="0"/>
              <a:t>Bulk data files would quickly get “out of date”</a:t>
            </a:r>
          </a:p>
          <a:p>
            <a:pPr lvl="1"/>
            <a:r>
              <a:rPr lang="en-US" dirty="0"/>
              <a:t>Instead, provide users some kind of access to a live database.</a:t>
            </a:r>
          </a:p>
          <a:p>
            <a:r>
              <a:rPr lang="en-US" dirty="0"/>
              <a:t>Provider may not want general public to have the full data set.</a:t>
            </a:r>
          </a:p>
          <a:p>
            <a:pPr lvl="1"/>
            <a:r>
              <a:rPr lang="en-US" dirty="0"/>
              <a:t>For example, Weather Underground lets users get some data, but does not want competing websites to copy all their weather forecasts.</a:t>
            </a:r>
          </a:p>
        </p:txBody>
      </p:sp>
    </p:spTree>
    <p:extLst>
      <p:ext uri="{BB962C8B-B14F-4D97-AF65-F5344CB8AC3E}">
        <p14:creationId xmlns:p14="http://schemas.microsoft.com/office/powerpoint/2010/main" val="380713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C994-3CDF-A643-A5A1-1D6B5A86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isn’t SQL used to access cloud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3F60B-3193-1F4D-AA30-6E3D9C8C2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Actually, relational (SQL) databases can be data-sharing platforms.</a:t>
            </a:r>
          </a:p>
          <a:p>
            <a:pPr lvl="1"/>
            <a:r>
              <a:rPr lang="en-US" dirty="0"/>
              <a:t>Remember that many users can connect to one SQL database and run queries.</a:t>
            </a:r>
          </a:p>
          <a:p>
            <a:r>
              <a:rPr lang="en-US" dirty="0"/>
              <a:t>For example, students in this class accessed a shared MySQL server to access the large Yelp and Stack Overflow databases.</a:t>
            </a:r>
          </a:p>
          <a:p>
            <a:pPr lvl="1"/>
            <a:r>
              <a:rPr lang="en-US" i="1" dirty="0"/>
              <a:t>murphy</a:t>
            </a:r>
            <a:r>
              <a:rPr lang="en-US" dirty="0"/>
              <a:t> DB server is on campus, not “in the cloud,” but it could have been.</a:t>
            </a:r>
          </a:p>
          <a:p>
            <a:r>
              <a:rPr lang="en-US" dirty="0"/>
              <a:t>A data provider </a:t>
            </a:r>
            <a:r>
              <a:rPr lang="en-US" i="1" dirty="0"/>
              <a:t>could</a:t>
            </a:r>
            <a:r>
              <a:rPr lang="en-US" dirty="0"/>
              <a:t> open up its DB servers for public access</a:t>
            </a:r>
            <a:br>
              <a:rPr lang="en-US" dirty="0"/>
            </a:br>
            <a:r>
              <a:rPr lang="en-US" dirty="0"/>
              <a:t>(without any secret username and password required).</a:t>
            </a:r>
          </a:p>
          <a:p>
            <a:pPr lvl="1"/>
            <a:r>
              <a:rPr lang="en-US" sz="3200" dirty="0"/>
              <a:t>In practice, I have </a:t>
            </a:r>
            <a:r>
              <a:rPr lang="en-US" sz="3200" b="1" dirty="0"/>
              <a:t>never</a:t>
            </a:r>
            <a:r>
              <a:rPr lang="en-US" sz="3200" dirty="0"/>
              <a:t> seen this done.  Why not?</a:t>
            </a:r>
          </a:p>
          <a:p>
            <a:pPr lvl="2"/>
            <a:r>
              <a:rPr lang="en-US" sz="3000" dirty="0"/>
              <a:t>DB servers may not be </a:t>
            </a:r>
            <a:r>
              <a:rPr lang="en-US" sz="3000" i="1" dirty="0"/>
              <a:t>robust</a:t>
            </a:r>
            <a:r>
              <a:rPr lang="en-US" sz="3000" dirty="0"/>
              <a:t> enough for public access.</a:t>
            </a:r>
            <a:br>
              <a:rPr lang="en-US" sz="3000" dirty="0"/>
            </a:br>
            <a:r>
              <a:rPr lang="en-US" sz="3000" dirty="0"/>
              <a:t>One poorly written query can slow down the system for everyone.</a:t>
            </a:r>
          </a:p>
          <a:p>
            <a:pPr lvl="2"/>
            <a:r>
              <a:rPr lang="en-US" sz="3000" dirty="0"/>
              <a:t>Data users may not know SQL.</a:t>
            </a:r>
          </a:p>
          <a:p>
            <a:pPr lvl="2"/>
            <a:r>
              <a:rPr lang="en-US" sz="3000" dirty="0"/>
              <a:t>Database may not support SQL, like MongoDB, DynamoDB, etc.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7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74EE-40D7-814A-821D-B0FF38EE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62F0D-C05F-CF4C-B830-E507DD2ED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API</a:t>
            </a:r>
            <a:r>
              <a:rPr lang="en-US" dirty="0"/>
              <a:t> means </a:t>
            </a:r>
            <a:r>
              <a:rPr lang="en-US" b="1" dirty="0"/>
              <a:t>A</a:t>
            </a:r>
            <a:r>
              <a:rPr lang="en-US" dirty="0"/>
              <a:t>pplication </a:t>
            </a:r>
            <a:r>
              <a:rPr lang="en-US" b="1" dirty="0"/>
              <a:t>P</a:t>
            </a:r>
            <a:r>
              <a:rPr lang="en-US" dirty="0"/>
              <a:t>rogramming </a:t>
            </a:r>
            <a:r>
              <a:rPr lang="en-US" b="1" dirty="0"/>
              <a:t>I</a:t>
            </a:r>
            <a:r>
              <a:rPr lang="en-US" dirty="0"/>
              <a:t>nterface</a:t>
            </a:r>
          </a:p>
          <a:p>
            <a:pPr lvl="1"/>
            <a:r>
              <a:rPr lang="en-US" dirty="0"/>
              <a:t>It’s a very generic term that is applied to different types of </a:t>
            </a:r>
            <a:r>
              <a:rPr lang="en-US" i="1" dirty="0"/>
              <a:t>interfaces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software library’s API </a:t>
            </a:r>
            <a:r>
              <a:rPr lang="en-US" dirty="0"/>
              <a:t>is the list of </a:t>
            </a:r>
            <a:r>
              <a:rPr lang="en-US" i="1" dirty="0"/>
              <a:t>public</a:t>
            </a:r>
            <a:r>
              <a:rPr lang="en-US" dirty="0"/>
              <a:t> functions provided to operate it.</a:t>
            </a:r>
            <a:br>
              <a:rPr lang="en-US" dirty="0"/>
            </a:br>
            <a:r>
              <a:rPr lang="en-US" dirty="0"/>
              <a:t>In other words, the API defines how your software can use the library.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web service’s API </a:t>
            </a:r>
            <a:r>
              <a:rPr lang="en-US" dirty="0"/>
              <a:t>defines how your software can interact with a remote server to perform various tasks.  The API defines what network messages should be passed between the client and server machines.</a:t>
            </a:r>
          </a:p>
          <a:p>
            <a:r>
              <a:rPr lang="en-US" b="1" dirty="0"/>
              <a:t>REST APIs </a:t>
            </a:r>
            <a:r>
              <a:rPr lang="en-US" dirty="0"/>
              <a:t>are a type of web service API.</a:t>
            </a:r>
          </a:p>
          <a:p>
            <a:pPr lvl="1"/>
            <a:r>
              <a:rPr lang="en-US" dirty="0"/>
              <a:t>REST = </a:t>
            </a:r>
            <a:r>
              <a:rPr lang="en-US" dirty="0" err="1"/>
              <a:t>REpresentational</a:t>
            </a:r>
            <a:r>
              <a:rPr lang="en-US" dirty="0"/>
              <a:t> State Transfer </a:t>
            </a:r>
            <a:r>
              <a:rPr lang="en-US" i="1" dirty="0"/>
              <a:t>(bad name!)</a:t>
            </a:r>
          </a:p>
          <a:p>
            <a:pPr lvl="1"/>
            <a:r>
              <a:rPr lang="en-US" dirty="0"/>
              <a:t>A REST API’s requests for data look very much like a web browser’s requests for html pages and images, so it’s familiar and attractive to software engineers.</a:t>
            </a:r>
          </a:p>
          <a:p>
            <a:r>
              <a:rPr lang="en-US" dirty="0"/>
              <a:t>REST APIs are now standard way to provide data access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284013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8717-C170-6341-ADC1-94786C0D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Defining databases and adding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8CA6-4766-D84A-93CA-EE8E010D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how introducing a single identifier column can make foreign keys simpler.</a:t>
            </a:r>
          </a:p>
          <a:p>
            <a:r>
              <a:rPr lang="en-US" dirty="0"/>
              <a:t>Looked in detail at an example needing two unique composite keys.</a:t>
            </a:r>
          </a:p>
          <a:p>
            <a:r>
              <a:rPr lang="en-US" dirty="0"/>
              <a:t>Gave SQL syntax for creating and altering tables, and modifying data: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 FROM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ALTER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/>
              <a:t>Showed how SQL can be used inside of another language (like Python) to build a database programmatically.</a:t>
            </a:r>
          </a:p>
        </p:txBody>
      </p:sp>
    </p:spTree>
    <p:extLst>
      <p:ext uri="{BB962C8B-B14F-4D97-AF65-F5344CB8AC3E}">
        <p14:creationId xmlns:p14="http://schemas.microsoft.com/office/powerpoint/2010/main" val="382789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Text Transport Protocol (HTTP)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HTTP is a client-server data exchange protocol</a:t>
            </a:r>
          </a:p>
          <a:p>
            <a:r>
              <a:rPr lang="en-US" dirty="0"/>
              <a:t>It was invented for web browsers to fetch pages from webservers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Request</a:t>
            </a:r>
            <a:r>
              <a:rPr lang="en-US" dirty="0"/>
              <a:t> specifies:</a:t>
            </a:r>
          </a:p>
          <a:p>
            <a:pPr lvl="1"/>
            <a:r>
              <a:rPr lang="en-US" dirty="0"/>
              <a:t>A human-readable header with: </a:t>
            </a:r>
            <a:r>
              <a:rPr lang="en-US" i="1" dirty="0">
                <a:solidFill>
                  <a:schemeClr val="accent6"/>
                </a:solidFill>
              </a:rPr>
              <a:t>URL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/>
                </a:solidFill>
              </a:rPr>
              <a:t>method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  <a:r>
              <a:rPr lang="en-US" dirty="0"/>
              <a:t>, storing raw data (bytes).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6"/>
                </a:solidFill>
              </a:rPr>
              <a:t>Response</a:t>
            </a:r>
            <a:r>
              <a:rPr lang="en-US" dirty="0"/>
              <a:t> includes:</a:t>
            </a:r>
          </a:p>
          <a:p>
            <a:pPr lvl="1"/>
            <a:r>
              <a:rPr lang="en-US" dirty="0"/>
              <a:t>A human-readable header with </a:t>
            </a:r>
            <a:r>
              <a:rPr lang="en-US" i="1" dirty="0">
                <a:solidFill>
                  <a:schemeClr val="accent6"/>
                </a:solidFill>
              </a:rPr>
              <a:t>response code</a:t>
            </a:r>
            <a:r>
              <a:rPr lang="en-US" dirty="0"/>
              <a:t>, (plus some optional headers)</a:t>
            </a:r>
          </a:p>
          <a:p>
            <a:pPr lvl="1"/>
            <a:r>
              <a:rPr lang="en-US" dirty="0"/>
              <a:t>An optional </a:t>
            </a:r>
            <a:r>
              <a:rPr lang="en-US" i="1" dirty="0">
                <a:solidFill>
                  <a:schemeClr val="accent6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4000508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2251129" cy="883403"/>
          </a:xfrm>
        </p:spPr>
        <p:txBody>
          <a:bodyPr/>
          <a:lstStyle/>
          <a:p>
            <a:r>
              <a:rPr lang="en-US"/>
              <a:t>Request: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6172200"/>
            <a:ext cx="2409755" cy="549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>
                <a:hlinkClick r:id="rId2"/>
              </a:rPr>
              <a:t>https://www.ntu.edu.sg/home/ehchua/programming/webprogramming/HTTP_Basics.html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6" y="33959"/>
            <a:ext cx="9518774" cy="320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7" y="3247898"/>
            <a:ext cx="9518774" cy="3610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6156" y="2716306"/>
            <a:ext cx="258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(optional for GET)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3470" y="3381366"/>
            <a:ext cx="2251129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Response:</a:t>
            </a:r>
          </a:p>
        </p:txBody>
      </p:sp>
    </p:spTree>
    <p:extLst>
      <p:ext uri="{BB962C8B-B14F-4D97-AF65-F5344CB8AC3E}">
        <p14:creationId xmlns:p14="http://schemas.microsoft.com/office/powerpoint/2010/main" val="22208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methods and responses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GET</a:t>
            </a:r>
            <a:r>
              <a:rPr lang="en-US" dirty="0"/>
              <a:t>: to request a data</a:t>
            </a:r>
          </a:p>
          <a:p>
            <a:r>
              <a:rPr lang="en-US" b="1" dirty="0">
                <a:solidFill>
                  <a:schemeClr val="accent6"/>
                </a:solidFill>
              </a:rPr>
              <a:t>POST</a:t>
            </a:r>
            <a:r>
              <a:rPr lang="en-US" dirty="0"/>
              <a:t>: to post data to the server, and perhaps get data back, too.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/>
              <a:t>And less commonly: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PUT</a:t>
            </a:r>
            <a:r>
              <a:rPr lang="en-US" sz="2000" dirty="0"/>
              <a:t>: to create a new document on the server.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DELETE</a:t>
            </a:r>
            <a:r>
              <a:rPr lang="en-US" sz="2000" dirty="0"/>
              <a:t>: to delete a document.</a:t>
            </a:r>
          </a:p>
          <a:p>
            <a:r>
              <a:rPr lang="en-US" sz="2000" b="1" dirty="0">
                <a:solidFill>
                  <a:schemeClr val="accent6"/>
                </a:solidFill>
              </a:rPr>
              <a:t>HEAD</a:t>
            </a:r>
            <a:r>
              <a:rPr lang="en-US" sz="2000" dirty="0"/>
              <a:t>: like GET, but just return headers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790266" y="1143794"/>
            <a:ext cx="5189923" cy="530023"/>
          </a:xfrm>
        </p:spPr>
        <p:txBody>
          <a:bodyPr/>
          <a:lstStyle/>
          <a:p>
            <a:r>
              <a:rPr lang="en-US" dirty="0"/>
              <a:t>Response codes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790267" y="1794723"/>
            <a:ext cx="5189922" cy="493154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200 OK</a:t>
            </a:r>
            <a:r>
              <a:rPr lang="en-US" dirty="0"/>
              <a:t>: success</a:t>
            </a:r>
          </a:p>
          <a:p>
            <a:r>
              <a:rPr lang="en-US" b="1" dirty="0">
                <a:solidFill>
                  <a:schemeClr val="accent6"/>
                </a:solidFill>
              </a:rPr>
              <a:t>301 Moved Permanently</a:t>
            </a:r>
            <a:r>
              <a:rPr lang="en-US" dirty="0"/>
              <a:t>: redirects to another URL</a:t>
            </a:r>
          </a:p>
          <a:p>
            <a:r>
              <a:rPr lang="en-US" b="1" dirty="0">
                <a:solidFill>
                  <a:schemeClr val="accent6"/>
                </a:solidFill>
              </a:rPr>
              <a:t>403 Forbidden</a:t>
            </a:r>
            <a:r>
              <a:rPr lang="en-US" dirty="0"/>
              <a:t>: lack permission</a:t>
            </a:r>
          </a:p>
          <a:p>
            <a:r>
              <a:rPr lang="en-US" b="1" dirty="0">
                <a:solidFill>
                  <a:schemeClr val="accent6"/>
                </a:solidFill>
              </a:rPr>
              <a:t>404 Not Found</a:t>
            </a:r>
            <a:r>
              <a:rPr lang="en-US" dirty="0"/>
              <a:t>: URL is bad</a:t>
            </a:r>
          </a:p>
          <a:p>
            <a:r>
              <a:rPr lang="en-US" b="1" dirty="0">
                <a:solidFill>
                  <a:schemeClr val="accent6"/>
                </a:solidFill>
              </a:rPr>
              <a:t>500 Internal Server Error</a:t>
            </a:r>
          </a:p>
          <a:p>
            <a:pPr marL="0" indent="0">
              <a:buNone/>
            </a:pPr>
            <a:r>
              <a:rPr lang="mr-IN" dirty="0"/>
              <a:t>…</a:t>
            </a:r>
            <a:r>
              <a:rPr lang="en-US" dirty="0"/>
              <a:t> and many more</a:t>
            </a:r>
          </a:p>
        </p:txBody>
      </p:sp>
    </p:spTree>
    <p:extLst>
      <p:ext uri="{BB962C8B-B14F-4D97-AF65-F5344CB8AC3E}">
        <p14:creationId xmlns:p14="http://schemas.microsoft.com/office/powerpoint/2010/main" val="213771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weather information service (REST API)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GET http://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api.wthr.com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/[key]/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forecast?location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San+Francisco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HTTP/1.1</a:t>
            </a: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Accept-Encoding: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gzip</a:t>
            </a:r>
            <a:endParaRPr lang="en-US" sz="24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Cache-Control: no-cache</a:t>
            </a:r>
          </a:p>
          <a:p>
            <a:pPr marL="0" indent="0">
              <a:buNone/>
            </a:pP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Connection: keep-alive</a:t>
            </a:r>
          </a:p>
          <a:p>
            <a:endParaRPr lang="en-US" sz="2800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HTTP Response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HTTP/1.1 200 OK</a:t>
            </a:r>
          </a:p>
          <a:p>
            <a:pPr marL="0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Content-Length: 2102</a:t>
            </a:r>
          </a:p>
          <a:p>
            <a:pPr marL="0" indent="0">
              <a:buNone/>
            </a:pPr>
            <a:r>
              <a:rPr lang="en-US" b="1" dirty="0">
                <a:latin typeface="Andale Mono" charset="0"/>
                <a:ea typeface="Andale Mono" charset="0"/>
                <a:cs typeface="Andale Mono" charset="0"/>
              </a:rPr>
              <a:t>Content-Type: application/</a:t>
            </a:r>
            <a:r>
              <a:rPr lang="en-US" b="1" dirty="0" err="1">
                <a:latin typeface="Andale Mono" charset="0"/>
                <a:ea typeface="Andale Mono" charset="0"/>
                <a:cs typeface="Andale Mono" charset="0"/>
              </a:rPr>
              <a:t>json</a:t>
            </a:r>
            <a:endParaRPr lang="en-US" b="1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{ 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wind_dir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"NNW",</a:t>
            </a:r>
          </a:p>
          <a:p>
            <a:pPr marL="0" indent="0">
              <a:buNone/>
            </a:pP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wind_degrees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346,</a:t>
            </a:r>
          </a:p>
          <a:p>
            <a:pPr marL="0" indent="0">
              <a:buNone/>
            </a:pP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wind_mph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22.0,</a:t>
            </a:r>
          </a:p>
          <a:p>
            <a:pPr marL="0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feelslike_f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"66.3",</a:t>
            </a:r>
          </a:p>
          <a:p>
            <a:pPr marL="0" indent="0">
              <a:buNone/>
            </a:pP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feelslike_c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"19.1",</a:t>
            </a:r>
          </a:p>
          <a:p>
            <a:pPr marL="0" indent="0">
              <a:buNone/>
            </a:pP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  "</a:t>
            </a:r>
            <a:r>
              <a:rPr lang="mr-IN" dirty="0" err="1">
                <a:latin typeface="Andale Mono" charset="0"/>
                <a:ea typeface="Andale Mono" charset="0"/>
                <a:cs typeface="Andale Mono" charset="0"/>
              </a:rPr>
              <a:t>visibility_mi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": "10.0",</a:t>
            </a:r>
          </a:p>
          <a:p>
            <a:pPr marL="0" indent="0">
              <a:buNone/>
            </a:pP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  "UV": "5",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mr-IN" dirty="0">
                <a:latin typeface="Andale Mono" charset="0"/>
                <a:ea typeface="Andale Mono" charset="0"/>
                <a:cs typeface="Andale Mono" charset="0"/>
              </a:rPr>
              <a:t>…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300448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API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Twitter REST API documentation</a:t>
            </a:r>
          </a:p>
          <a:p>
            <a:r>
              <a:rPr lang="en-US" dirty="0">
                <a:hlinkClick r:id="rId2"/>
              </a:rPr>
              <a:t>https://developer.twitter.com/en/docs/tweets/post-and-engage/api-reference/post-statuses-update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Discourse web forum public API documentation: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https://docs.discourse.org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Output examples:</a:t>
            </a:r>
          </a:p>
          <a:p>
            <a:r>
              <a:rPr lang="en-US" dirty="0">
                <a:hlinkClick r:id="rId4"/>
              </a:rPr>
              <a:t>https://meta.discourse.org/categories.json</a:t>
            </a:r>
            <a:endParaRPr lang="en-US" dirty="0"/>
          </a:p>
          <a:p>
            <a:r>
              <a:rPr lang="en-US" dirty="0">
                <a:hlinkClick r:id="rId5"/>
              </a:rPr>
              <a:t>https://meta.discourse.org/latest.json?category=7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https://meta.discourse.org/t/3423.json</a:t>
            </a:r>
            <a:r>
              <a:rPr lang="en-US" dirty="0"/>
              <a:t> (requires authentication)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58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and outputs of REST APIs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Inputs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6393956" cy="49315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Choice of Method:</a:t>
            </a:r>
          </a:p>
          <a:p>
            <a:pPr lvl="1"/>
            <a:r>
              <a:rPr lang="en-US" dirty="0"/>
              <a:t>GET for reading data</a:t>
            </a:r>
          </a:p>
          <a:p>
            <a:pPr lvl="1"/>
            <a:r>
              <a:rPr lang="en-US" dirty="0"/>
              <a:t>POST/PUT/DELETE for editing</a:t>
            </a:r>
          </a:p>
          <a:p>
            <a:r>
              <a:rPr lang="en-US" dirty="0"/>
              <a:t>URL</a:t>
            </a:r>
          </a:p>
          <a:p>
            <a:pPr lvl="1"/>
            <a:r>
              <a:rPr lang="en-US" dirty="0"/>
              <a:t>Usually identifies the type of request, but may also supply parameters:</a:t>
            </a:r>
          </a:p>
          <a:p>
            <a:pPr marL="914400" lvl="2" indent="0">
              <a:buNone/>
            </a:pPr>
            <a:r>
              <a:rPr lang="en-US" dirty="0"/>
              <a:t>GET /tweets/</a:t>
            </a:r>
            <a:r>
              <a:rPr lang="en-US" b="1" dirty="0">
                <a:solidFill>
                  <a:schemeClr val="accent6"/>
                </a:solidFill>
              </a:rPr>
              <a:t>connor4real</a:t>
            </a:r>
          </a:p>
          <a:p>
            <a:r>
              <a:rPr lang="en-US" dirty="0"/>
              <a:t>Query parameters after the main URL</a:t>
            </a:r>
          </a:p>
          <a:p>
            <a:pPr lvl="1"/>
            <a:r>
              <a:rPr lang="en-US" dirty="0"/>
              <a:t>Written after a “?” character.</a:t>
            </a:r>
          </a:p>
          <a:p>
            <a:pPr marL="914400" lvl="2" indent="0">
              <a:buNone/>
            </a:pPr>
            <a:r>
              <a:rPr lang="en-US" dirty="0"/>
              <a:t>GET /</a:t>
            </a:r>
            <a:r>
              <a:rPr lang="en-US" dirty="0" err="1"/>
              <a:t>search?</a:t>
            </a:r>
            <a:r>
              <a:rPr lang="en-US" b="1" dirty="0" err="1">
                <a:solidFill>
                  <a:schemeClr val="accent6"/>
                </a:solidFill>
              </a:rPr>
              <a:t>startDate</a:t>
            </a:r>
            <a:r>
              <a:rPr lang="en-US" b="1" dirty="0">
                <a:solidFill>
                  <a:schemeClr val="accent6"/>
                </a:solidFill>
              </a:rPr>
              <a:t>=2018-10-10&amp;search=</a:t>
            </a:r>
            <a:r>
              <a:rPr lang="en-US" b="1" dirty="0" err="1">
                <a:solidFill>
                  <a:schemeClr val="accent6"/>
                </a:solidFill>
              </a:rPr>
              <a:t>best+restaurant&amp;api_key</a:t>
            </a:r>
            <a:r>
              <a:rPr lang="en-US" b="1" dirty="0">
                <a:solidFill>
                  <a:schemeClr val="accent6"/>
                </a:solidFill>
              </a:rPr>
              <a:t>=3iur20du9302o3i0d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Usually form-encoded or JSON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053943" y="1143794"/>
            <a:ext cx="4926246" cy="530023"/>
          </a:xfrm>
        </p:spPr>
        <p:txBody>
          <a:bodyPr/>
          <a:lstStyle/>
          <a:p>
            <a:r>
              <a:rPr lang="en-US" dirty="0"/>
              <a:t>Response Outputs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7053943" y="1794723"/>
            <a:ext cx="4926246" cy="49315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Status code</a:t>
            </a:r>
          </a:p>
          <a:p>
            <a:pPr lvl="1"/>
            <a:r>
              <a:rPr lang="en-US" dirty="0"/>
              <a:t>200, 404, 403, etc.</a:t>
            </a:r>
          </a:p>
          <a:p>
            <a:r>
              <a:rPr lang="en-US" dirty="0"/>
              <a:t>Body</a:t>
            </a:r>
          </a:p>
          <a:p>
            <a:pPr lvl="1"/>
            <a:r>
              <a:rPr lang="en-US" dirty="0"/>
              <a:t>Usually JSON encoded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Many APIs require that you provide an </a:t>
            </a:r>
            <a:r>
              <a:rPr lang="en-US" b="1" dirty="0"/>
              <a:t>API key </a:t>
            </a:r>
            <a:r>
              <a:rPr lang="en-US" dirty="0"/>
              <a:t>or </a:t>
            </a:r>
            <a:r>
              <a:rPr lang="en-US" b="1" dirty="0"/>
              <a:t>access token</a:t>
            </a:r>
            <a:r>
              <a:rPr lang="en-US" i="1" dirty="0"/>
              <a:t> </a:t>
            </a:r>
            <a:r>
              <a:rPr lang="en-US" dirty="0"/>
              <a:t>somewhere your request.</a:t>
            </a:r>
          </a:p>
          <a:p>
            <a:pPr lvl="1"/>
            <a:r>
              <a:rPr lang="en-US" dirty="0"/>
              <a:t>This is like a password that identifies you to the service.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71076-280A-C14C-8107-D39EAE08CE85}"/>
              </a:ext>
            </a:extLst>
          </p:cNvPr>
          <p:cNvSpPr/>
          <p:nvPr/>
        </p:nvSpPr>
        <p:spPr>
          <a:xfrm>
            <a:off x="6887688" y="1022888"/>
            <a:ext cx="4595751" cy="2646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79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82A8-85A0-6B47-B4C3-4A4CFACB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APIs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1D51-6FBC-F44F-8FA7-D1028E95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1146874"/>
            <a:ext cx="11639227" cy="9906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Simplest option is to use </a:t>
            </a:r>
            <a:r>
              <a:rPr lang="en-US" dirty="0">
                <a:hlinkClick r:id="rId2"/>
              </a:rPr>
              <a:t>requests</a:t>
            </a:r>
            <a:r>
              <a:rPr lang="en-US" dirty="0"/>
              <a:t> library:</a:t>
            </a:r>
          </a:p>
          <a:p>
            <a:r>
              <a:rPr lang="en-US" dirty="0"/>
              <a:t>First, “pip install requests”, then: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13BD9-6913-1244-A872-E1A2F7262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1" y="2670876"/>
            <a:ext cx="10319939" cy="43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43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B34A-66AD-FB48-9A25-799DAE3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E91A-5BD3-3548-AE28-FAF307BDC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access to data is simple, not always possible</a:t>
            </a:r>
          </a:p>
          <a:p>
            <a:pPr lvl="1"/>
            <a:r>
              <a:rPr lang="en-US" dirty="0"/>
              <a:t>Data may be too big, dynamic, or guarded by the owner</a:t>
            </a:r>
          </a:p>
          <a:p>
            <a:r>
              <a:rPr lang="en-US" dirty="0"/>
              <a:t>Data is often exposed to users through </a:t>
            </a:r>
            <a:r>
              <a:rPr lang="en-US" b="1" dirty="0">
                <a:solidFill>
                  <a:schemeClr val="accent6"/>
                </a:solidFill>
              </a:rPr>
              <a:t>data APIs</a:t>
            </a:r>
            <a:r>
              <a:rPr lang="en-US" dirty="0"/>
              <a:t>, which allow users to request pieces of the data.  </a:t>
            </a:r>
            <a:r>
              <a:rPr lang="en-US"/>
              <a:t>In </a:t>
            </a:r>
            <a:r>
              <a:rPr lang="en-US" dirty="0"/>
              <a:t>particular: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REST APIs </a:t>
            </a:r>
            <a:r>
              <a:rPr lang="en-US" dirty="0"/>
              <a:t>use HTTP requests to get data from remote servers.</a:t>
            </a:r>
          </a:p>
          <a:p>
            <a:pPr lvl="1"/>
            <a:r>
              <a:rPr lang="en-US" dirty="0"/>
              <a:t>This involves web requests that return JSON data instead of HTML pages.</a:t>
            </a:r>
          </a:p>
        </p:txBody>
      </p:sp>
    </p:spTree>
    <p:extLst>
      <p:ext uri="{BB962C8B-B14F-4D97-AF65-F5344CB8AC3E}">
        <p14:creationId xmlns:p14="http://schemas.microsoft.com/office/powerpoint/2010/main" val="46373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computer </a:t>
            </a:r>
            <a:r>
              <a:rPr lang="en-US" b="1" dirty="0">
                <a:solidFill>
                  <a:schemeClr val="accent6"/>
                </a:solidFill>
              </a:rPr>
              <a:t>file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is a container for data, and files have:</a:t>
            </a:r>
          </a:p>
          <a:p>
            <a:pPr lvl="1"/>
            <a:r>
              <a:rPr lang="en-US" dirty="0"/>
              <a:t>A </a:t>
            </a:r>
            <a:r>
              <a:rPr lang="en-US" b="1" i="1" dirty="0"/>
              <a:t>path</a:t>
            </a:r>
            <a:r>
              <a:rPr lang="en-US" dirty="0"/>
              <a:t> (sequence of folders and a filename)</a:t>
            </a:r>
            <a:r>
              <a:rPr lang="en-US" i="1" dirty="0"/>
              <a:t>:</a:t>
            </a:r>
            <a:endParaRPr lang="en-US" dirty="0"/>
          </a:p>
          <a:p>
            <a:pPr marL="685782" lvl="2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C:/Users/Steve/My Documents/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my_data.csv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 sequence of data bytes “in” the file (8 bits = 1 byte):</a:t>
            </a:r>
          </a:p>
          <a:p>
            <a:pPr marL="685782" lvl="2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00010101 10110101 11010101 11010010 10100011 01010101 1111011 …</a:t>
            </a:r>
          </a:p>
          <a:p>
            <a:pPr lvl="1"/>
            <a:r>
              <a:rPr lang="en-US" dirty="0">
                <a:ea typeface="Andale Mono" charset="0"/>
                <a:cs typeface="Andale Mono" charset="0"/>
              </a:rPr>
              <a:t>Other metadata like </a:t>
            </a:r>
            <a:r>
              <a:rPr lang="en-US" i="1" dirty="0">
                <a:ea typeface="Andale Mono" charset="0"/>
                <a:cs typeface="Andale Mono" charset="0"/>
              </a:rPr>
              <a:t>permissions</a:t>
            </a:r>
            <a:r>
              <a:rPr lang="en-US" dirty="0">
                <a:ea typeface="Andale Mono" charset="0"/>
                <a:cs typeface="Andale Mono" charset="0"/>
              </a:rPr>
              <a:t>, depending on the filesystem type.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Files are: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Persistent</a:t>
            </a:r>
            <a:r>
              <a:rPr lang="en-US" dirty="0">
                <a:ea typeface="Andale Mono" charset="0"/>
                <a:cs typeface="Andale Mono" charset="0"/>
              </a:rPr>
              <a:t>, meaning that they remain in the computer after it is rebooted</a:t>
            </a:r>
          </a:p>
          <a:p>
            <a:pPr lvl="1"/>
            <a:r>
              <a:rPr lang="en-US" b="1" dirty="0">
                <a:solidFill>
                  <a:schemeClr val="accent6"/>
                </a:solidFill>
                <a:ea typeface="Andale Mono" charset="0"/>
                <a:cs typeface="Andale Mono" charset="0"/>
              </a:rPr>
              <a:t>Sharable</a:t>
            </a:r>
            <a:r>
              <a:rPr lang="en-US" dirty="0">
                <a:ea typeface="Andale Mono" charset="0"/>
                <a:cs typeface="Andale Mono" charset="0"/>
              </a:rPr>
              <a:t> by other programs running on the computer</a:t>
            </a:r>
            <a:endParaRPr lang="en-US" sz="1600" dirty="0">
              <a:ea typeface="Andale Mono" charset="0"/>
              <a:cs typeface="Andale Mono" charset="0"/>
            </a:endParaRPr>
          </a:p>
          <a:p>
            <a:r>
              <a:rPr lang="en-US" dirty="0"/>
              <a:t>Thus, files allow programs to</a:t>
            </a:r>
          </a:p>
          <a:p>
            <a:pPr lvl="1"/>
            <a:r>
              <a:rPr lang="en-US" dirty="0"/>
              <a:t>Save their own data</a:t>
            </a:r>
          </a:p>
          <a:p>
            <a:pPr lvl="1"/>
            <a:r>
              <a:rPr lang="en-US" dirty="0"/>
              <a:t>Share data with other programs on the same computer</a:t>
            </a:r>
          </a:p>
          <a:p>
            <a:pPr lvl="1"/>
            <a:r>
              <a:rPr lang="en-US" dirty="0"/>
              <a:t>Transfer data between computers</a:t>
            </a:r>
          </a:p>
          <a:p>
            <a:r>
              <a:rPr lang="en-US" dirty="0"/>
              <a:t>Databases are a more powerful alternative to plain files (“flat files”),</a:t>
            </a:r>
            <a:br>
              <a:rPr lang="en-US" dirty="0"/>
            </a:br>
            <a:r>
              <a:rPr lang="en-US" dirty="0"/>
              <a:t>but they are not as </a:t>
            </a:r>
            <a:r>
              <a:rPr lang="en-US" i="1" dirty="0"/>
              <a:t>portable.</a:t>
            </a:r>
          </a:p>
          <a:p>
            <a:pPr lvl="1"/>
            <a:r>
              <a:rPr lang="en-US" dirty="0"/>
              <a:t>we still use flat files to exchange bulk data.</a:t>
            </a:r>
          </a:p>
        </p:txBody>
      </p:sp>
    </p:spTree>
    <p:extLst>
      <p:ext uri="{BB962C8B-B14F-4D97-AF65-F5344CB8AC3E}">
        <p14:creationId xmlns:p14="http://schemas.microsoft.com/office/powerpoint/2010/main" val="92922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data file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filename </a:t>
            </a:r>
            <a:r>
              <a:rPr lang="en-US" sz="2800" i="1" dirty="0"/>
              <a:t>extension</a:t>
            </a:r>
            <a:r>
              <a:rPr lang="en-US" sz="2800" dirty="0"/>
              <a:t> conventionally determines the </a:t>
            </a:r>
            <a:r>
              <a:rPr lang="en-US" sz="2800" b="1" i="1" dirty="0">
                <a:solidFill>
                  <a:schemeClr val="accent6"/>
                </a:solidFill>
              </a:rPr>
              <a:t>file format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Tells us how to interpret the sequence of bits in the file</a:t>
            </a:r>
          </a:p>
          <a:p>
            <a:r>
              <a:rPr lang="en-US" sz="2800" dirty="0"/>
              <a:t>Some file formats use </a:t>
            </a:r>
            <a:r>
              <a:rPr lang="en-US" sz="2800" b="1" dirty="0">
                <a:solidFill>
                  <a:schemeClr val="accent6"/>
                </a:solidFill>
              </a:rPr>
              <a:t>human-readable</a:t>
            </a:r>
            <a:r>
              <a:rPr lang="en-US" sz="2800" dirty="0"/>
              <a:t> ASCII or UTF-8 </a:t>
            </a:r>
            <a:r>
              <a:rPr lang="en-US" sz="2800" b="1" dirty="0">
                <a:solidFill>
                  <a:schemeClr val="accent6"/>
                </a:solidFill>
              </a:rPr>
              <a:t>text</a:t>
            </a:r>
            <a:r>
              <a:rPr lang="en-US" sz="2800" dirty="0"/>
              <a:t>.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txt, csv,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json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xml</a:t>
            </a:r>
          </a:p>
          <a:p>
            <a:r>
              <a:rPr lang="en-US" sz="2800" dirty="0"/>
              <a:t>More efficient file formats represent data directly in </a:t>
            </a:r>
            <a:r>
              <a:rPr lang="en-US" sz="2800" b="1" dirty="0">
                <a:solidFill>
                  <a:schemeClr val="accent6"/>
                </a:solidFill>
              </a:rPr>
              <a:t>binary</a:t>
            </a:r>
            <a:r>
              <a:rPr lang="en-US" sz="2800" i="1" dirty="0">
                <a:solidFill>
                  <a:srgbClr val="FFFFFF"/>
                </a:solidFill>
              </a:rPr>
              <a:t> </a:t>
            </a:r>
            <a:r>
              <a:rPr lang="en-US" sz="2800" dirty="0"/>
              <a:t>form.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ea typeface="Andale Mono" charset="0"/>
                <a:cs typeface="Courier New" panose="02070309020205020404" pitchFamily="49" charset="0"/>
              </a:rPr>
              <a:t>matlab</a:t>
            </a:r>
            <a:r>
              <a:rPr lang="en-US" sz="2400" dirty="0">
                <a:ea typeface="Andale Mono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RData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sqlite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jpg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zip</a:t>
            </a:r>
          </a:p>
          <a:p>
            <a:r>
              <a:rPr lang="en-US" sz="2800" dirty="0"/>
              <a:t>Some files use both formats in two stages:</a:t>
            </a:r>
          </a:p>
          <a:p>
            <a:pPr lvl="1"/>
            <a:r>
              <a:rPr lang="en-US" sz="2400" dirty="0"/>
              <a:t>human-readable files that have been compressed to a binary format: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xlsx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docx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csv.gz</a:t>
            </a:r>
            <a:r>
              <a:rPr lang="en-US" sz="24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txt.gz</a:t>
            </a:r>
            <a:endParaRPr lang="en-US" sz="2400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3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encodings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computers store text as ones and zeros?</a:t>
            </a:r>
          </a:p>
          <a:p>
            <a:r>
              <a:rPr lang="en-US" dirty="0"/>
              <a:t>Early standard is called the American Standard Code for Information Interchange (ASCII)</a:t>
            </a:r>
          </a:p>
          <a:p>
            <a:pPr lvl="1"/>
            <a:r>
              <a:rPr lang="en-US" dirty="0"/>
              <a:t>Developed in the 1960s</a:t>
            </a:r>
          </a:p>
          <a:p>
            <a:pPr lvl="1"/>
            <a:r>
              <a:rPr lang="en-US" dirty="0"/>
              <a:t>Uses seven bits per character, </a:t>
            </a:r>
            <a:br>
              <a:rPr lang="en-US" dirty="0"/>
            </a:br>
            <a:r>
              <a:rPr lang="en-US" dirty="0"/>
              <a:t>but in practice each character is stored in 8 bits and the top bit is zero.</a:t>
            </a:r>
          </a:p>
          <a:p>
            <a:r>
              <a:rPr lang="en-US" dirty="0"/>
              <a:t>ASCII text includes:</a:t>
            </a:r>
          </a:p>
          <a:p>
            <a:pPr lvl="1"/>
            <a:r>
              <a:rPr lang="en-US" dirty="0"/>
              <a:t>Lowercase letters, uppercase letters, numbers, punctuation, other symbols</a:t>
            </a:r>
          </a:p>
          <a:p>
            <a:pPr lvl="1"/>
            <a:r>
              <a:rPr lang="en-US" dirty="0"/>
              <a:t>Whitespace characters: space, tab, newline, carriage return</a:t>
            </a:r>
          </a:p>
          <a:p>
            <a:pPr lvl="1"/>
            <a:r>
              <a:rPr lang="en-US" i="1" dirty="0"/>
              <a:t>Control characters</a:t>
            </a:r>
            <a:r>
              <a:rPr lang="en-US" dirty="0"/>
              <a:t>: null, line feed, vertical tab, bell, escape, delete, backspace, etc.</a:t>
            </a:r>
          </a:p>
        </p:txBody>
      </p:sp>
    </p:spTree>
    <p:extLst>
      <p:ext uri="{BB962C8B-B14F-4D97-AF65-F5344CB8AC3E}">
        <p14:creationId xmlns:p14="http://schemas.microsoft.com/office/powerpoint/2010/main" val="31844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07" y="0"/>
            <a:ext cx="10310567" cy="6858000"/>
          </a:xfrm>
        </p:spPr>
      </p:pic>
    </p:spTree>
    <p:extLst>
      <p:ext uri="{BB962C8B-B14F-4D97-AF65-F5344CB8AC3E}">
        <p14:creationId xmlns:p14="http://schemas.microsoft.com/office/powerpoint/2010/main" val="184850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ACAB-12A3-464A-B0AD-E5EACEF1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778A3-6DC8-494C-AD5D-96D0AE2C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2" y="1146875"/>
            <a:ext cx="7873138" cy="5532894"/>
          </a:xfrm>
        </p:spPr>
        <p:txBody>
          <a:bodyPr/>
          <a:lstStyle/>
          <a:p>
            <a:r>
              <a:rPr lang="en-US" dirty="0"/>
              <a:t>Computer programmers often use </a:t>
            </a:r>
            <a:r>
              <a:rPr lang="en-US" b="1" dirty="0">
                <a:solidFill>
                  <a:schemeClr val="accent6"/>
                </a:solidFill>
              </a:rPr>
              <a:t>hex</a:t>
            </a:r>
            <a:r>
              <a:rPr lang="en-US" dirty="0"/>
              <a:t> notation to represent bit sequences.</a:t>
            </a:r>
          </a:p>
          <a:p>
            <a:r>
              <a:rPr lang="en-US" dirty="0"/>
              <a:t>Hex takes four bits and represents them as one of sixteen characters:</a:t>
            </a:r>
          </a:p>
          <a:p>
            <a:pPr lvl="1"/>
            <a:r>
              <a:rPr lang="en-US" dirty="0"/>
              <a:t>0, 1, 2, 3, 4, 5, 6, 7, 8, 9, A, B, C, D, E</a:t>
            </a:r>
          </a:p>
          <a:p>
            <a:r>
              <a:rPr lang="en-US" dirty="0"/>
              <a:t>It’s the most convenient way for people to represent bit sequences (data):</a:t>
            </a:r>
          </a:p>
          <a:p>
            <a:pPr lvl="1"/>
            <a:r>
              <a:rPr lang="en-US" dirty="0"/>
              <a:t> binary 0010 1111 0001 0000 = </a:t>
            </a:r>
            <a:r>
              <a:rPr lang="en-US" dirty="0">
                <a:solidFill>
                  <a:schemeClr val="accent3"/>
                </a:solidFill>
              </a:rPr>
              <a:t>0x</a:t>
            </a:r>
            <a:r>
              <a:rPr lang="en-US" b="1" dirty="0"/>
              <a:t>2F10</a:t>
            </a:r>
          </a:p>
          <a:p>
            <a:pPr lvl="1"/>
            <a:r>
              <a:rPr lang="en-US" dirty="0"/>
              <a:t>“0x” prefix is sometimes added to clarify that what follows is a hexadecimal number.</a:t>
            </a:r>
          </a:p>
          <a:p>
            <a:r>
              <a:rPr lang="en-US" dirty="0"/>
              <a:t>ASCII “A” = 0x41 = 01000001 in binary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AEDD86-1631-004B-83A4-721C8B89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71618"/>
              </p:ext>
            </p:extLst>
          </p:nvPr>
        </p:nvGraphicFramePr>
        <p:xfrm>
          <a:off x="8756541" y="375489"/>
          <a:ext cx="3146157" cy="6304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8719">
                  <a:extLst>
                    <a:ext uri="{9D8B030D-6E8A-4147-A177-3AD203B41FA5}">
                      <a16:colId xmlns:a16="http://schemas.microsoft.com/office/drawing/2014/main" val="3941277958"/>
                    </a:ext>
                  </a:extLst>
                </a:gridCol>
                <a:gridCol w="1048719">
                  <a:extLst>
                    <a:ext uri="{9D8B030D-6E8A-4147-A177-3AD203B41FA5}">
                      <a16:colId xmlns:a16="http://schemas.microsoft.com/office/drawing/2014/main" val="2733971884"/>
                    </a:ext>
                  </a:extLst>
                </a:gridCol>
                <a:gridCol w="1048719">
                  <a:extLst>
                    <a:ext uri="{9D8B030D-6E8A-4147-A177-3AD203B41FA5}">
                      <a16:colId xmlns:a16="http://schemas.microsoft.com/office/drawing/2014/main" val="1217895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82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08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36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09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7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73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6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70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19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952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8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4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70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“Hello!” in ASCII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53081"/>
              </p:ext>
            </p:extLst>
          </p:nvPr>
        </p:nvGraphicFramePr>
        <p:xfrm>
          <a:off x="838200" y="1825625"/>
          <a:ext cx="10515603" cy="15544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anose="02070309020205020404" pitchFamily="49" charset="0"/>
                          <a:ea typeface="Consolas" charset="0"/>
                          <a:cs typeface="Courier New" panose="02070309020205020404" pitchFamily="49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hex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binary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0100 1000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0110 0101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0110 1100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0110 1111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0010 0001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2E4915-897A-D543-BF61-51B79D6928A0}"/>
              </a:ext>
            </a:extLst>
          </p:cNvPr>
          <p:cNvSpPr txBox="1"/>
          <p:nvPr/>
        </p:nvSpPr>
        <p:spPr>
          <a:xfrm>
            <a:off x="263471" y="3920490"/>
            <a:ext cx="4537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ASCII table tells us that the letter “H” is represented by this eight-character bit sequence.</a:t>
            </a:r>
          </a:p>
          <a:p>
            <a:r>
              <a:rPr lang="en-US" sz="2400" dirty="0"/>
              <a:t>“H” </a:t>
            </a:r>
            <a:r>
              <a:rPr lang="en-US" sz="2400" b="1" dirty="0"/>
              <a:t>encodes</a:t>
            </a:r>
            <a:r>
              <a:rPr lang="en-US" sz="2400" dirty="0"/>
              <a:t> to 01001000.</a:t>
            </a:r>
          </a:p>
          <a:p>
            <a:r>
              <a:rPr lang="en-US" sz="2400" dirty="0"/>
              <a:t>01001000 </a:t>
            </a:r>
            <a:r>
              <a:rPr lang="en-US" sz="2400" b="1" dirty="0"/>
              <a:t>decodes</a:t>
            </a:r>
            <a:r>
              <a:rPr lang="en-US" sz="2400" dirty="0"/>
              <a:t> to “H”.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E0E7CE-1AD6-7545-9AAE-D28F8869E789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532036" y="3429000"/>
            <a:ext cx="428334" cy="49149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0AF0FE-64D4-DD46-AAF9-A42B6700D888}"/>
              </a:ext>
            </a:extLst>
          </p:cNvPr>
          <p:cNvSpPr txBox="1"/>
          <p:nvPr/>
        </p:nvSpPr>
        <p:spPr>
          <a:xfrm>
            <a:off x="6880860" y="392049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character “l” has the same </a:t>
            </a:r>
            <a:r>
              <a:rPr lang="en-US" sz="2400" b="1" dirty="0"/>
              <a:t>encoding </a:t>
            </a:r>
            <a:r>
              <a:rPr lang="en-US" sz="2400" dirty="0"/>
              <a:t>whenever it appears in ASCII text.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F5F095-748B-8542-8E49-8A969DDBC157}"/>
              </a:ext>
            </a:extLst>
          </p:cNvPr>
          <p:cNvCxnSpPr>
            <a:cxnSpLocks/>
          </p:cNvCxnSpPr>
          <p:nvPr/>
        </p:nvCxnSpPr>
        <p:spPr>
          <a:xfrm flipH="1" flipV="1">
            <a:off x="6366511" y="3429001"/>
            <a:ext cx="514349" cy="491489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3BEF5D8-B7C5-994C-AC52-BF068D0306B4}"/>
              </a:ext>
            </a:extLst>
          </p:cNvPr>
          <p:cNvCxnSpPr>
            <a:cxnSpLocks/>
          </p:cNvCxnSpPr>
          <p:nvPr/>
        </p:nvCxnSpPr>
        <p:spPr>
          <a:xfrm flipH="1" flipV="1">
            <a:off x="7738110" y="3429000"/>
            <a:ext cx="251460" cy="49149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3319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20058</TotalTime>
  <Words>3253</Words>
  <Application>Microsoft Macintosh PowerPoint</Application>
  <PresentationFormat>Widescreen</PresentationFormat>
  <Paragraphs>503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Andale Mono</vt:lpstr>
      <vt:lpstr>Apple Color Emoji</vt:lpstr>
      <vt:lpstr>Arial</vt:lpstr>
      <vt:lpstr>Calibri</vt:lpstr>
      <vt:lpstr>Consolas</vt:lpstr>
      <vt:lpstr>Courier New</vt:lpstr>
      <vt:lpstr>Garamond</vt:lpstr>
      <vt:lpstr>Theme1</vt:lpstr>
      <vt:lpstr>EECS-317 Data Management and Information Processing  Lecture 12 –  Data files and Data APIs</vt:lpstr>
      <vt:lpstr>Announcements</vt:lpstr>
      <vt:lpstr>Last lecture: Defining databases and adding data</vt:lpstr>
      <vt:lpstr>Data files</vt:lpstr>
      <vt:lpstr>Standard data file formats</vt:lpstr>
      <vt:lpstr>Text encodings</vt:lpstr>
      <vt:lpstr>PowerPoint Presentation</vt:lpstr>
      <vt:lpstr>Hexadecimal notation</vt:lpstr>
      <vt:lpstr>“Hello!” in ASCII</vt:lpstr>
      <vt:lpstr>Encoding a text file</vt:lpstr>
      <vt:lpstr>What about other characters we might need?</vt:lpstr>
      <vt:lpstr>UTF-8 to the rescue!</vt:lpstr>
      <vt:lpstr>Variable length character encoding with UTF-8</vt:lpstr>
      <vt:lpstr>Comma Separated Values (CSV)</vt:lpstr>
      <vt:lpstr>NBA_player_of_the_week.csv viewed in Excel</vt:lpstr>
      <vt:lpstr>NBA_player_of_the_week.csv viewed as text</vt:lpstr>
      <vt:lpstr>CSV files represent a single table</vt:lpstr>
      <vt:lpstr>SQL files for data exchange</vt:lpstr>
      <vt:lpstr>Semi-structured data</vt:lpstr>
      <vt:lpstr>JSON</vt:lpstr>
      <vt:lpstr>JSON data graph example</vt:lpstr>
      <vt:lpstr>XML</vt:lpstr>
      <vt:lpstr>XML data graph example</vt:lpstr>
      <vt:lpstr>Comparison of data exchange formats</vt:lpstr>
      <vt:lpstr>1st half recap</vt:lpstr>
      <vt:lpstr>Bulk vs. online data sources</vt:lpstr>
      <vt:lpstr>Why is bulk access sometimes not an option?</vt:lpstr>
      <vt:lpstr>Why isn’t SQL used to access cloud data?</vt:lpstr>
      <vt:lpstr>Data API</vt:lpstr>
      <vt:lpstr>Hyper Text Transport Protocol (HTTP)</vt:lpstr>
      <vt:lpstr>Request:</vt:lpstr>
      <vt:lpstr>HTTP methods and responses</vt:lpstr>
      <vt:lpstr>A weather information service (REST API)</vt:lpstr>
      <vt:lpstr>REST API example</vt:lpstr>
      <vt:lpstr>Inputs and outputs of REST APIs</vt:lpstr>
      <vt:lpstr>REST APIs in Python</vt:lpstr>
      <vt:lpstr>2nd half 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974</cp:revision>
  <cp:lastPrinted>2018-11-15T17:35:04Z</cp:lastPrinted>
  <dcterms:created xsi:type="dcterms:W3CDTF">2017-09-19T21:33:23Z</dcterms:created>
  <dcterms:modified xsi:type="dcterms:W3CDTF">2019-05-14T17:00:07Z</dcterms:modified>
</cp:coreProperties>
</file>