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5" r:id="rId3"/>
    <p:sldId id="281" r:id="rId4"/>
    <p:sldId id="277" r:id="rId5"/>
    <p:sldId id="280" r:id="rId6"/>
    <p:sldId id="279" r:id="rId7"/>
    <p:sldId id="282" r:id="rId8"/>
    <p:sldId id="306" r:id="rId9"/>
    <p:sldId id="307" r:id="rId10"/>
    <p:sldId id="314" r:id="rId11"/>
    <p:sldId id="308" r:id="rId12"/>
    <p:sldId id="309" r:id="rId13"/>
    <p:sldId id="310" r:id="rId14"/>
    <p:sldId id="311" r:id="rId15"/>
    <p:sldId id="283" r:id="rId16"/>
    <p:sldId id="284" r:id="rId17"/>
    <p:sldId id="285" r:id="rId18"/>
    <p:sldId id="286" r:id="rId19"/>
    <p:sldId id="287" r:id="rId20"/>
    <p:sldId id="290" r:id="rId21"/>
    <p:sldId id="288" r:id="rId22"/>
    <p:sldId id="289" r:id="rId23"/>
    <p:sldId id="312" r:id="rId24"/>
    <p:sldId id="316" r:id="rId25"/>
    <p:sldId id="320" r:id="rId26"/>
    <p:sldId id="319" r:id="rId27"/>
    <p:sldId id="31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305"/>
            <p14:sldId id="281"/>
            <p14:sldId id="277"/>
            <p14:sldId id="280"/>
            <p14:sldId id="279"/>
            <p14:sldId id="282"/>
            <p14:sldId id="306"/>
            <p14:sldId id="307"/>
            <p14:sldId id="314"/>
            <p14:sldId id="308"/>
            <p14:sldId id="309"/>
            <p14:sldId id="310"/>
            <p14:sldId id="311"/>
            <p14:sldId id="283"/>
            <p14:sldId id="284"/>
            <p14:sldId id="285"/>
            <p14:sldId id="286"/>
            <p14:sldId id="287"/>
            <p14:sldId id="290"/>
            <p14:sldId id="288"/>
            <p14:sldId id="289"/>
            <p14:sldId id="312"/>
            <p14:sldId id="316"/>
            <p14:sldId id="320"/>
            <p14:sldId id="319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32092"/>
    <a:srgbClr val="DC5CDA"/>
    <a:srgbClr val="942092"/>
    <a:srgbClr val="FF9300"/>
    <a:srgbClr val="FFC000"/>
    <a:srgbClr val="70AD4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70"/>
    <p:restoredTop sz="88435"/>
  </p:normalViewPr>
  <p:slideViewPr>
    <p:cSldViewPr snapToGrid="0" snapToObjects="1">
      <p:cViewPr varScale="1">
        <p:scale>
          <a:sx n="112" d="100"/>
          <a:sy n="112" d="100"/>
        </p:scale>
        <p:origin x="944" y="200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5/9/19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5/9/19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38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83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99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11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5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25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B1E31-8139-D340-BE89-3F6CE06B35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4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337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8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1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82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446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4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6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925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89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9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4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qlite.org/lang.html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b.rstudio.com/databases/sqlite/" TargetMode="External"/><Relationship Id="rId2" Type="http://schemas.openxmlformats.org/officeDocument/2006/relationships/hyperlink" Target="https://docs.python.org/2/library/sqlite3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ggle.com/meganrisdal/la-county-restaurant-inspections-and-violations/hom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3403"/>
            <a:ext cx="9144000" cy="3433436"/>
          </a:xfrm>
        </p:spPr>
        <p:txBody>
          <a:bodyPr anchor="ctr">
            <a:normAutofit fontScale="90000"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EECS-317 Data Management and Information Processing</a:t>
            </a:r>
            <a:br>
              <a:rPr lang="en-US" sz="5400" dirty="0">
                <a:solidFill>
                  <a:schemeClr val="tx1"/>
                </a:solidFill>
              </a:rPr>
            </a:br>
            <a:br>
              <a:rPr lang="en-US" sz="1800" dirty="0"/>
            </a:br>
            <a:r>
              <a:rPr lang="en-US" dirty="0"/>
              <a:t>Lecture 11 </a:t>
            </a:r>
            <a:r>
              <a:rPr lang="mr-IN" dirty="0"/>
              <a:t>–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Defining Databases</a:t>
            </a:r>
            <a:br>
              <a:rPr lang="en-US" dirty="0"/>
            </a:br>
            <a:r>
              <a:rPr lang="en-US" dirty="0"/>
              <a:t>and Adding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02995"/>
            <a:ext cx="9144000" cy="1135251"/>
          </a:xfrm>
        </p:spPr>
        <p:txBody>
          <a:bodyPr>
            <a:normAutofit/>
          </a:bodyPr>
          <a:lstStyle/>
          <a:p>
            <a:r>
              <a:rPr lang="en-US" sz="2800" dirty="0"/>
              <a:t>Steve </a:t>
            </a:r>
            <a:r>
              <a:rPr lang="en-US" sz="2800" dirty="0" err="1"/>
              <a:t>Tarzia</a:t>
            </a:r>
            <a:endParaRPr lang="en-US" sz="2800" dirty="0"/>
          </a:p>
          <a:p>
            <a:r>
              <a:rPr lang="en-US" sz="2800" dirty="0"/>
              <a:t>Spring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14F1E-E483-3641-A572-DF44F3890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0" y="6024402"/>
            <a:ext cx="2895814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7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43EDE-E9DC-394C-9755-090B30C84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make a key on a single column?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F63BA1-2F3A-424F-8990-15D7C46A42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63471" y="1668379"/>
            <a:ext cx="6712246" cy="415488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CF1E3-D1FB-8D4F-9BD9-D4BC161F4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9158" y="1084882"/>
            <a:ext cx="4603540" cy="5625884"/>
          </a:xfrm>
        </p:spPr>
        <p:txBody>
          <a:bodyPr anchor="ctr">
            <a:normAutofit/>
          </a:bodyPr>
          <a:lstStyle/>
          <a:p>
            <a:r>
              <a:rPr lang="en-US" dirty="0"/>
              <a:t>Key (artist) would prevent an artist from performing twice (even at different times)</a:t>
            </a:r>
          </a:p>
          <a:p>
            <a:r>
              <a:rPr lang="en-US" dirty="0"/>
              <a:t>Key (stage) would prevent a stage from ever being used twice.</a:t>
            </a:r>
          </a:p>
          <a:p>
            <a:r>
              <a:rPr lang="en-US" dirty="0"/>
              <a:t>Key (time) would prevent two artists from performing at the same time (on different stages).</a:t>
            </a:r>
          </a:p>
        </p:txBody>
      </p:sp>
    </p:spTree>
    <p:extLst>
      <p:ext uri="{BB962C8B-B14F-4D97-AF65-F5344CB8AC3E}">
        <p14:creationId xmlns:p14="http://schemas.microsoft.com/office/powerpoint/2010/main" val="1964128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SQL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Define tables</a:t>
            </a:r>
          </a:p>
          <a:p>
            <a:r>
              <a:rPr lang="en-US" dirty="0"/>
              <a:t>Add rows to tables</a:t>
            </a:r>
          </a:p>
          <a:p>
            <a:r>
              <a:rPr lang="en-US" dirty="0"/>
              <a:t>Delete rows from tables</a:t>
            </a:r>
          </a:p>
          <a:p>
            <a:r>
              <a:rPr lang="en-US" dirty="0"/>
              <a:t>Update columns in a row</a:t>
            </a:r>
          </a:p>
          <a:p>
            <a:r>
              <a:rPr lang="en-US" dirty="0"/>
              <a:t>Alter tables by adding or removing:</a:t>
            </a:r>
          </a:p>
          <a:p>
            <a:pPr lvl="1"/>
            <a:r>
              <a:rPr lang="en-US" dirty="0"/>
              <a:t>Columns</a:t>
            </a:r>
          </a:p>
          <a:p>
            <a:pPr lvl="1"/>
            <a:r>
              <a:rPr lang="en-US" dirty="0"/>
              <a:t>Indexes</a:t>
            </a:r>
          </a:p>
          <a:p>
            <a:pPr lvl="1"/>
            <a:r>
              <a:rPr lang="en-US" dirty="0"/>
              <a:t>Foreign keys</a:t>
            </a:r>
          </a:p>
          <a:p>
            <a:r>
              <a:rPr lang="mr-IN" dirty="0"/>
              <a:t>…</a:t>
            </a:r>
            <a:r>
              <a:rPr lang="en-US" dirty="0"/>
              <a:t> and much more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CREATE TABLE 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INSERT INTO 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DELETE FROM 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UPDATE 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ALTER TABLE 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dirty="0">
                <a:ea typeface="Andale Mono" charset="0"/>
                <a:cs typeface="Andale Mono" charset="0"/>
              </a:rPr>
              <a:t>I’ll be showing the SQLite dialect in these slides.  For the final project, look up the detailed syntax online:</a:t>
            </a:r>
          </a:p>
          <a:p>
            <a:pPr marL="0" indent="0">
              <a:buNone/>
            </a:pPr>
            <a:r>
              <a:rPr lang="en-US" dirty="0">
                <a:ea typeface="Andale Mono" charset="0"/>
                <a:cs typeface="Andale Mono" charset="0"/>
                <a:hlinkClick r:id="rId2"/>
              </a:rPr>
              <a:t>https://</a:t>
            </a:r>
            <a:r>
              <a:rPr lang="en-US" dirty="0" err="1">
                <a:ea typeface="Andale Mono" charset="0"/>
                <a:cs typeface="Andale Mono" charset="0"/>
                <a:hlinkClick r:id="rId2"/>
              </a:rPr>
              <a:t>sqlite.org</a:t>
            </a:r>
            <a:r>
              <a:rPr lang="en-US" dirty="0">
                <a:ea typeface="Andale Mono" charset="0"/>
                <a:cs typeface="Andale Mono" charset="0"/>
                <a:hlinkClick r:id="rId2"/>
              </a:rPr>
              <a:t>/</a:t>
            </a:r>
            <a:r>
              <a:rPr lang="en-US" dirty="0" err="1">
                <a:ea typeface="Andale Mono" charset="0"/>
                <a:cs typeface="Andale Mono" charset="0"/>
                <a:hlinkClick r:id="rId2"/>
              </a:rPr>
              <a:t>lang.html</a:t>
            </a:r>
            <a:endParaRPr lang="en-US" dirty="0"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59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Deleting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/>
              <a:t> command deletes rows in a table matching some criterion.</a:t>
            </a:r>
          </a:p>
          <a:p>
            <a:r>
              <a:rPr lang="en-US" dirty="0"/>
              <a:t>Very similar to the 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SELECT</a:t>
            </a:r>
            <a:r>
              <a:rPr lang="en-US" dirty="0"/>
              <a:t> statements you’re familiar with.</a:t>
            </a:r>
          </a:p>
          <a:p>
            <a:r>
              <a:rPr lang="en-US" dirty="0"/>
              <a:t>Just replace 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SELECT</a:t>
            </a:r>
            <a:r>
              <a:rPr lang="en-US" dirty="0"/>
              <a:t> with 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DELETE</a:t>
            </a:r>
            <a:r>
              <a:rPr lang="en-US" dirty="0"/>
              <a:t> and don’t specify any columns</a:t>
            </a:r>
          </a:p>
          <a:p>
            <a:r>
              <a:rPr lang="en-US" dirty="0"/>
              <a:t>This deletes all the rows in the Classes table for classes in a certain room: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DELETE FROM Classes WHERE </a:t>
            </a:r>
            <a:r>
              <a:rPr lang="en-US" dirty="0" err="1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ClassRoomID</a:t>
            </a: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=12;</a:t>
            </a:r>
          </a:p>
          <a:p>
            <a:r>
              <a:rPr lang="en-US" dirty="0">
                <a:ea typeface="Andale Mono" charset="0"/>
                <a:cs typeface="Andale Mono" charset="0"/>
              </a:rPr>
              <a:t>If you don’t include a WHERE clause, all the rows in that tables will be deleted: </a:t>
            </a:r>
            <a:r>
              <a:rPr lang="en-US" dirty="0">
                <a:latin typeface="Apple Color Emoji" charset="0"/>
              </a:rPr>
              <a:t>🚷😰</a:t>
            </a:r>
            <a:endParaRPr lang="en-US" dirty="0">
              <a:ea typeface="Andale Mono" charset="0"/>
              <a:cs typeface="Andale Mono" charset="0"/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DELETE FROM Classes;</a:t>
            </a:r>
          </a:p>
          <a:p>
            <a:r>
              <a:rPr lang="en-US" dirty="0">
                <a:ea typeface="Andale Mono" charset="0"/>
                <a:cs typeface="Andale Mono" charset="0"/>
              </a:rPr>
              <a:t>To be safe, run a 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SELECT</a:t>
            </a:r>
            <a:r>
              <a:rPr lang="en-US" dirty="0">
                <a:ea typeface="Andale Mono" charset="0"/>
                <a:cs typeface="Andale Mono" charset="0"/>
              </a:rPr>
              <a:t> query first to see what will be deleted:</a:t>
            </a:r>
          </a:p>
          <a:p>
            <a:pPr marL="457200" lvl="1" indent="0">
              <a:buNone/>
            </a:pPr>
            <a:r>
              <a:rPr lang="en-US" u="sng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SELECT *</a:t>
            </a: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FROM Classes WHERE </a:t>
            </a:r>
            <a:r>
              <a:rPr lang="en-US" dirty="0" err="1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ClassRoomID</a:t>
            </a: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=12;</a:t>
            </a:r>
          </a:p>
        </p:txBody>
      </p:sp>
    </p:spTree>
    <p:extLst>
      <p:ext uri="{BB962C8B-B14F-4D97-AF65-F5344CB8AC3E}">
        <p14:creationId xmlns:p14="http://schemas.microsoft.com/office/powerpoint/2010/main" val="1305923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Keys affect deletions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the </a:t>
            </a:r>
            <a:r>
              <a:rPr lang="en-US" dirty="0" err="1"/>
              <a:t>SchoolScheduling</a:t>
            </a:r>
            <a:r>
              <a:rPr lang="en-US" dirty="0"/>
              <a:t> database, there is a foreign key in the </a:t>
            </a:r>
            <a:r>
              <a:rPr lang="en-US" i="1" dirty="0">
                <a:solidFill>
                  <a:srgbClr val="FFFFFF"/>
                </a:solidFill>
              </a:rPr>
              <a:t>Classes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/>
              <a:t>table which refers to the </a:t>
            </a:r>
            <a:r>
              <a:rPr lang="en-US" i="1" dirty="0" err="1">
                <a:solidFill>
                  <a:schemeClr val="accent6"/>
                </a:solidFill>
              </a:rPr>
              <a:t>Class_Rooms</a:t>
            </a:r>
            <a:r>
              <a:rPr lang="en-US" dirty="0"/>
              <a:t> table.</a:t>
            </a:r>
          </a:p>
          <a:p>
            <a:pPr lvl="1"/>
            <a:r>
              <a:rPr lang="en-US" dirty="0"/>
              <a:t>What happens if we try to delete a classroom that has several associated classes?</a:t>
            </a:r>
          </a:p>
          <a:p>
            <a:r>
              <a:rPr lang="en-US" dirty="0"/>
              <a:t>If you try to delete a row that is a parent to another row there are several possible results, depending on the particular foreign key settings:</a:t>
            </a:r>
          </a:p>
          <a:p>
            <a:pPr lvl="1"/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RESTRICT</a:t>
            </a:r>
            <a:r>
              <a:rPr lang="en-US" dirty="0"/>
              <a:t> is the default behavior it it would block the deletion</a:t>
            </a:r>
          </a:p>
          <a:p>
            <a:pPr lvl="2"/>
            <a:r>
              <a:rPr lang="en-US" dirty="0"/>
              <a:t>You would have to delete the classes first, then the classrooms </a:t>
            </a:r>
          </a:p>
          <a:p>
            <a:pPr lvl="1"/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CASCADE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/>
              <a:t>causes the child rows to be deleted as well</a:t>
            </a:r>
          </a:p>
          <a:p>
            <a:pPr lvl="2"/>
            <a:r>
              <a:rPr lang="en-US" dirty="0"/>
              <a:t>Classes would be deleted</a:t>
            </a:r>
          </a:p>
          <a:p>
            <a:pPr lvl="1"/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SET NULL </a:t>
            </a:r>
            <a:r>
              <a:rPr lang="en-US" dirty="0"/>
              <a:t>causes the child rows to have the column set to null</a:t>
            </a:r>
          </a:p>
          <a:p>
            <a:pPr lvl="2"/>
            <a:r>
              <a:rPr lang="en-US" dirty="0"/>
              <a:t>Classes would remain, but with a NULL </a:t>
            </a:r>
            <a:r>
              <a:rPr lang="en-US" dirty="0" err="1"/>
              <a:t>ClassRoomId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79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UPDATE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/>
              <a:t>command is used to change one or more columns in rows matching some criterion.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UPDATE</a:t>
            </a: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Departments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SET</a:t>
            </a: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DeptName</a:t>
            </a: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="Social Studies"</a:t>
            </a:r>
            <a:b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WHERE</a:t>
            </a: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DeptName</a:t>
            </a: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="History";</a:t>
            </a:r>
            <a:endParaRPr lang="en-US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Just like 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DELETE</a:t>
            </a:r>
            <a:r>
              <a:rPr lang="en-US" dirty="0"/>
              <a:t>, a single 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UPDATE</a:t>
            </a:r>
            <a:r>
              <a:rPr lang="en-US" dirty="0"/>
              <a:t> command can affect many rows and it can use subqueries: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UPDATE Students SET </a:t>
            </a:r>
            <a:r>
              <a:rPr lang="en-US" sz="2400" dirty="0" err="1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StudMajor</a:t>
            </a:r>
            <a:r>
              <a:rPr lang="en-US" sz="24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</a:t>
            </a:r>
            <a:br>
              <a:rPr lang="en-US" sz="24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(SELECT </a:t>
            </a:r>
            <a:r>
              <a:rPr lang="en-US" sz="2400" dirty="0" err="1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MajorID</a:t>
            </a:r>
            <a:r>
              <a:rPr lang="en-US" sz="24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FROM Majors WHERE Major="English");</a:t>
            </a:r>
            <a:endParaRPr lang="en-US" sz="32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Can also refer to existing column values and use math functions: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UPDATE </a:t>
            </a:r>
            <a:r>
              <a:rPr lang="en-US" sz="2400" dirty="0" err="1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Student_Schedules</a:t>
            </a:r>
            <a:r>
              <a:rPr lang="en-US" sz="24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SET Grade=Grade+5</a:t>
            </a:r>
            <a:br>
              <a:rPr lang="en-US" sz="24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WHERE </a:t>
            </a:r>
            <a:r>
              <a:rPr lang="en-US" sz="2400" dirty="0" err="1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ClassID</a:t>
            </a:r>
            <a:r>
              <a:rPr lang="en-US" sz="24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=1500;</a:t>
            </a:r>
            <a:endParaRPr lang="en-US" sz="32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349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multiple columns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comma-separated list to update multiple columns at once:</a:t>
            </a:r>
          </a:p>
          <a:p>
            <a:endParaRPr lang="en-US" dirty="0"/>
          </a:p>
          <a:p>
            <a:pPr marL="914400" lvl="2" indent="0">
              <a:buNone/>
            </a:pPr>
            <a:r>
              <a:rPr lang="en-US" sz="28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UPDATE </a:t>
            </a:r>
            <a:r>
              <a:rPr lang="en-US" sz="2800" dirty="0" err="1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my_table</a:t>
            </a:r>
            <a:br>
              <a:rPr lang="en-US" sz="28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8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SET column1=value1, </a:t>
            </a:r>
            <a:br>
              <a:rPr lang="en-US" sz="28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8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 column2=value2, </a:t>
            </a:r>
            <a:br>
              <a:rPr lang="en-US" sz="28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8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 column3=value3</a:t>
            </a:r>
            <a:br>
              <a:rPr lang="en-US" sz="28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8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WHERE id=123;</a:t>
            </a:r>
          </a:p>
        </p:txBody>
      </p:sp>
    </p:spTree>
    <p:extLst>
      <p:ext uri="{BB962C8B-B14F-4D97-AF65-F5344CB8AC3E}">
        <p14:creationId xmlns:p14="http://schemas.microsoft.com/office/powerpoint/2010/main" val="873130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new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INSERT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/>
              <a:t>command creates one row with the column values specified.</a:t>
            </a:r>
          </a:p>
          <a:p>
            <a:r>
              <a:rPr lang="en-US" dirty="0"/>
              <a:t>List the column values in same order that the columns were defined: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INSERT INTO Buildings VALUES ("FD", "Ford", 5, 1, 0);</a:t>
            </a:r>
          </a:p>
          <a:p>
            <a:r>
              <a:rPr lang="en-US" dirty="0"/>
              <a:t>Or, explicitly list the columns being set (this is more clear):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INSERT INTO Buildings (</a:t>
            </a:r>
            <a:r>
              <a:rPr lang="en-US" sz="2400" dirty="0" err="1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BuildingName</a:t>
            </a:r>
            <a:r>
              <a:rPr lang="en-US" sz="24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BuildingCode</a:t>
            </a:r>
            <a:r>
              <a:rPr lang="en-US" sz="24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</a:t>
            </a:r>
            <a:br>
              <a:rPr lang="en-US" sz="24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</a:t>
            </a:r>
            <a:r>
              <a:rPr lang="en-US" sz="2400" dirty="0" err="1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NumberOfFloors</a:t>
            </a:r>
            <a:r>
              <a:rPr lang="en-US" sz="24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ElevatorAccess</a:t>
            </a:r>
            <a:r>
              <a:rPr lang="en-US" sz="24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SiteParkingAvailable</a:t>
            </a:r>
            <a:r>
              <a:rPr lang="en-US" sz="24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</a:t>
            </a:r>
            <a:br>
              <a:rPr lang="en-US" sz="24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VALUES ("Ford", "FD", 5, 1, 0);</a:t>
            </a:r>
            <a:endParaRPr lang="en-US" sz="2400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Unspecified columns will get the default value specified when the table was created (more on this later).</a:t>
            </a:r>
          </a:p>
        </p:txBody>
      </p:sp>
    </p:spTree>
    <p:extLst>
      <p:ext uri="{BB962C8B-B14F-4D97-AF65-F5344CB8AC3E}">
        <p14:creationId xmlns:p14="http://schemas.microsoft.com/office/powerpoint/2010/main" val="1374623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loading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Three options for inserting lots of rows: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code in a programming language like R or Python to read the source data and run lots of 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INSERT</a:t>
            </a:r>
            <a:r>
              <a:rPr lang="en-US" dirty="0"/>
              <a:t> statements or one really big 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INSERT</a:t>
            </a:r>
            <a:r>
              <a:rPr lang="en-US" dirty="0"/>
              <a:t> statement:</a:t>
            </a:r>
          </a:p>
          <a:p>
            <a:pPr marL="914400" lvl="2" indent="0">
              <a:buNone/>
            </a:pP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INSERT INTO animals VALUES (1, "cat", 5), (2, "dog", 2),</a:t>
            </a:r>
            <a:b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(3, "mouse", 9), (4, "rat", 3) </a:t>
            </a:r>
            <a:r>
              <a:rPr lang="mr-IN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dirty="0">
              <a:solidFill>
                <a:schemeClr val="accent6"/>
              </a:solidFill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Import a CSV file:</a:t>
            </a:r>
          </a:p>
          <a:p>
            <a:pPr lvl="1"/>
            <a:r>
              <a:rPr lang="en-US" dirty="0"/>
              <a:t>CSV (</a:t>
            </a:r>
            <a:r>
              <a:rPr lang="en-US" b="1" dirty="0">
                <a:solidFill>
                  <a:schemeClr val="accent6"/>
                </a:solidFill>
              </a:rPr>
              <a:t>C</a:t>
            </a:r>
            <a:r>
              <a:rPr lang="en-US" dirty="0"/>
              <a:t>omma </a:t>
            </a:r>
            <a:r>
              <a:rPr lang="en-US" b="1" dirty="0">
                <a:solidFill>
                  <a:schemeClr val="accent6"/>
                </a:solidFill>
              </a:rPr>
              <a:t>S</a:t>
            </a:r>
            <a:r>
              <a:rPr lang="en-US" dirty="0"/>
              <a:t>eparated </a:t>
            </a:r>
            <a:r>
              <a:rPr lang="en-US" b="1" dirty="0">
                <a:solidFill>
                  <a:schemeClr val="accent6"/>
                </a:solidFill>
              </a:rPr>
              <a:t>V</a:t>
            </a:r>
            <a:r>
              <a:rPr lang="en-US" dirty="0"/>
              <a:t>alues) is a very simple, standard spreadsheet format.</a:t>
            </a:r>
          </a:p>
          <a:p>
            <a:pPr lvl="1"/>
            <a:r>
              <a:rPr lang="en-US" dirty="0"/>
              <a:t>Exact import steps are different for each DBMS.</a:t>
            </a:r>
          </a:p>
          <a:p>
            <a:pPr lvl="1"/>
            <a:r>
              <a:rPr lang="en-US" dirty="0"/>
              <a:t>In DB Browser for SQLite use </a:t>
            </a:r>
            <a:r>
              <a:rPr lang="en-US" i="1" dirty="0"/>
              <a:t>File</a:t>
            </a:r>
            <a:r>
              <a:rPr lang="en-US" dirty="0"/>
              <a:t> </a:t>
            </a:r>
            <a:r>
              <a:rPr lang="en-US" sz="1600" dirty="0">
                <a:sym typeface="Wingdings"/>
              </a:rPr>
              <a:t> </a:t>
            </a:r>
            <a:r>
              <a:rPr lang="en-US" i="1" dirty="0">
                <a:sym typeface="Wingdings"/>
              </a:rPr>
              <a:t>Import </a:t>
            </a:r>
            <a:r>
              <a:rPr lang="en-US" sz="1600" dirty="0">
                <a:sym typeface="Wingdings"/>
              </a:rPr>
              <a:t> </a:t>
            </a:r>
            <a:r>
              <a:rPr lang="en-US" i="1" dirty="0">
                <a:sym typeface="Wingdings"/>
              </a:rPr>
              <a:t>Table from CSV 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ym typeface="Wingdings"/>
              </a:rPr>
              <a:t>Use an ETL software package (Extract, Transform, Load)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62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command defines:</a:t>
            </a:r>
          </a:p>
          <a:p>
            <a:pPr lvl="1"/>
            <a:r>
              <a:rPr lang="en-US" dirty="0"/>
              <a:t>Table name</a:t>
            </a:r>
          </a:p>
          <a:p>
            <a:pPr lvl="1"/>
            <a:r>
              <a:rPr lang="en-US" dirty="0"/>
              <a:t>Column names</a:t>
            </a:r>
          </a:p>
          <a:p>
            <a:pPr lvl="1"/>
            <a:r>
              <a:rPr lang="en-US" dirty="0"/>
              <a:t>Column types (</a:t>
            </a:r>
            <a:r>
              <a:rPr lang="en-US" dirty="0" err="1"/>
              <a:t>int</a:t>
            </a:r>
            <a:r>
              <a:rPr lang="en-US" dirty="0"/>
              <a:t>, float, text, etc.)</a:t>
            </a:r>
          </a:p>
          <a:p>
            <a:pPr lvl="1"/>
            <a:r>
              <a:rPr lang="en-US" dirty="0"/>
              <a:t>Whether columns are optional or required (NOT NULL)</a:t>
            </a:r>
          </a:p>
          <a:p>
            <a:pPr lvl="1"/>
            <a:r>
              <a:rPr lang="en-US" dirty="0"/>
              <a:t>Primary key</a:t>
            </a:r>
          </a:p>
          <a:p>
            <a:pPr lvl="1"/>
            <a:r>
              <a:rPr lang="en-US" dirty="0"/>
              <a:t>Foreign keys</a:t>
            </a:r>
          </a:p>
          <a:p>
            <a:pPr lvl="1"/>
            <a:r>
              <a:rPr lang="en-US" dirty="0"/>
              <a:t>Unique keys</a:t>
            </a:r>
          </a:p>
          <a:p>
            <a:pPr lvl="1"/>
            <a:r>
              <a:rPr lang="en-US" dirty="0"/>
              <a:t>Indexes (non-unique keys)</a:t>
            </a:r>
          </a:p>
          <a:p>
            <a:r>
              <a:rPr lang="en-US" dirty="0"/>
              <a:t>In other words, everything that we drew in the data model diagrams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82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Syntax examples</a:t>
            </a:r>
            <a:br>
              <a:rPr lang="en-US" dirty="0"/>
            </a:br>
            <a:r>
              <a:rPr lang="en-US" sz="3100" dirty="0"/>
              <a:t>from </a:t>
            </a:r>
            <a:r>
              <a:rPr lang="en-US" sz="3100" dirty="0" err="1"/>
              <a:t>SchoolScheduling.sqlite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1235" y="1808946"/>
            <a:ext cx="9922565" cy="45388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CREATE TABLE Buildings (</a:t>
            </a:r>
            <a:b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BuildingCode</a:t>
            </a:r>
            <a: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nvarchar</a:t>
            </a:r>
            <a:r>
              <a:rPr lang="en-US" sz="2400" dirty="0">
                <a:solidFill>
                  <a:schemeClr val="accent1"/>
                </a:solidFill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(3)</a:t>
            </a:r>
            <a: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NOT NULL,</a:t>
            </a:r>
            <a:b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BuildingName</a:t>
            </a:r>
            <a: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nvarchar</a:t>
            </a:r>
            <a:r>
              <a:rPr lang="en-US" sz="2400" dirty="0">
                <a:solidFill>
                  <a:schemeClr val="accent1"/>
                </a:solidFill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(25)</a:t>
            </a:r>
            <a: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,</a:t>
            </a:r>
            <a:b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NumberOfFloors</a:t>
            </a:r>
            <a: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smallint</a:t>
            </a:r>
            <a: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,</a:t>
            </a:r>
            <a:b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ElevatorAccess</a:t>
            </a:r>
            <a: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bit</a:t>
            </a:r>
            <a: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NOT NULL DEFAULT 0,</a:t>
            </a:r>
            <a:b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SiteParkingAvailable</a:t>
            </a:r>
            <a: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bit</a:t>
            </a:r>
            <a: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NOT NULL DEFAULT 0,</a:t>
            </a:r>
            <a:b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 PRIMARY KEY (</a:t>
            </a:r>
            <a:r>
              <a:rPr lang="en-US" sz="2400" dirty="0" err="1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BuildingCode</a:t>
            </a:r>
            <a: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)</a:t>
            </a:r>
            <a:b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21950" y="2985322"/>
            <a:ext cx="447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</a:rPr>
              <a:t>Text with at most 25 characters</a:t>
            </a:r>
          </a:p>
        </p:txBody>
      </p:sp>
      <p:sp>
        <p:nvSpPr>
          <p:cNvPr id="7" name="Left Brace 6"/>
          <p:cNvSpPr/>
          <p:nvPr/>
        </p:nvSpPr>
        <p:spPr>
          <a:xfrm rot="5400000">
            <a:off x="4624015" y="1046499"/>
            <a:ext cx="178199" cy="1639166"/>
          </a:xfrm>
          <a:prstGeom prst="leftBrace">
            <a:avLst>
              <a:gd name="adj1" fmla="val 18552"/>
              <a:gd name="adj2" fmla="val 50000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6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1314669" y="2619993"/>
            <a:ext cx="414442" cy="2482094"/>
          </a:xfrm>
          <a:prstGeom prst="leftBrace">
            <a:avLst>
              <a:gd name="adj1" fmla="val 18552"/>
              <a:gd name="adj2" fmla="val 50000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2" y="3616703"/>
            <a:ext cx="1250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solidFill>
                  <a:schemeClr val="accent6"/>
                </a:solidFill>
              </a:rPr>
              <a:t>Columns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78305" y="1777131"/>
            <a:ext cx="372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</a:rPr>
              <a:t>Required column, not optional</a:t>
            </a:r>
          </a:p>
        </p:txBody>
      </p:sp>
      <p:sp>
        <p:nvSpPr>
          <p:cNvPr id="13" name="Left Brace 12"/>
          <p:cNvSpPr/>
          <p:nvPr/>
        </p:nvSpPr>
        <p:spPr>
          <a:xfrm rot="5400000">
            <a:off x="7100911" y="1756920"/>
            <a:ext cx="199016" cy="1224984"/>
          </a:xfrm>
          <a:prstGeom prst="leftBrace">
            <a:avLst>
              <a:gd name="adj1" fmla="val 18552"/>
              <a:gd name="adj2" fmla="val 50000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7927" y="3503823"/>
            <a:ext cx="5604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solidFill>
                  <a:schemeClr val="accent6"/>
                </a:solidFill>
              </a:rPr>
              <a:t>Column cannot be NULL, but it will take a value of zero if none is specified.</a:t>
            </a:r>
          </a:p>
        </p:txBody>
      </p:sp>
      <p:sp>
        <p:nvSpPr>
          <p:cNvPr id="15" name="Left Brace 14"/>
          <p:cNvSpPr/>
          <p:nvPr/>
        </p:nvSpPr>
        <p:spPr>
          <a:xfrm rot="5400000">
            <a:off x="6895289" y="2435230"/>
            <a:ext cx="230124" cy="3286443"/>
          </a:xfrm>
          <a:prstGeom prst="leftBrace">
            <a:avLst>
              <a:gd name="adj1" fmla="val 18552"/>
              <a:gd name="adj2" fmla="val 36686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6"/>
              </a:solidFill>
            </a:endParaRP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6957229" y="3218096"/>
            <a:ext cx="713064" cy="8389"/>
          </a:xfrm>
          <a:prstGeom prst="straightConnector1">
            <a:avLst/>
          </a:prstGeom>
          <a:ln w="28575">
            <a:solidFill>
              <a:schemeClr val="accent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20819" y="1315315"/>
            <a:ext cx="2053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6"/>
                </a:solidFill>
              </a:rPr>
              <a:t>Table name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898" y="-32305"/>
            <a:ext cx="2082800" cy="1752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CFCE46-5B30-5C44-90DA-1C496B05C686}"/>
              </a:ext>
            </a:extLst>
          </p:cNvPr>
          <p:cNvSpPr txBox="1"/>
          <p:nvPr/>
        </p:nvSpPr>
        <p:spPr>
          <a:xfrm>
            <a:off x="2888791" y="6421755"/>
            <a:ext cx="7779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</a:rPr>
              <a:t>Each column has a data type, like </a:t>
            </a:r>
            <a:r>
              <a:rPr lang="en-US" sz="2400" dirty="0" err="1">
                <a:solidFill>
                  <a:schemeClr val="accent1"/>
                </a:solidFill>
              </a:rPr>
              <a:t>nvarchar</a:t>
            </a:r>
            <a:r>
              <a:rPr lang="en-US" sz="2400" dirty="0">
                <a:solidFill>
                  <a:schemeClr val="accent1"/>
                </a:solidFill>
              </a:rPr>
              <a:t>(3)</a:t>
            </a:r>
            <a:r>
              <a:rPr lang="en-US" sz="2400" i="1" dirty="0">
                <a:solidFill>
                  <a:schemeClr val="accent1"/>
                </a:solidFill>
              </a:rPr>
              <a:t> or </a:t>
            </a:r>
            <a:r>
              <a:rPr lang="en-US" sz="2400" dirty="0" err="1">
                <a:solidFill>
                  <a:schemeClr val="accent1"/>
                </a:solidFill>
              </a:rPr>
              <a:t>smallint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B5FED882-1264-0F4C-B737-1A7CF842FB8A}"/>
              </a:ext>
            </a:extLst>
          </p:cNvPr>
          <p:cNvSpPr/>
          <p:nvPr/>
        </p:nvSpPr>
        <p:spPr>
          <a:xfrm rot="16200000">
            <a:off x="5089973" y="5242553"/>
            <a:ext cx="315595" cy="2053903"/>
          </a:xfrm>
          <a:prstGeom prst="leftBrace">
            <a:avLst>
              <a:gd name="adj1" fmla="val 18552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2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5594888"/>
          </a:xfrm>
        </p:spPr>
        <p:txBody>
          <a:bodyPr/>
          <a:lstStyle/>
          <a:p>
            <a:r>
              <a:rPr lang="en-US" dirty="0"/>
              <a:t>HW4 is due on Monday.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8E1A2-239D-3045-96ED-8C8749964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95" y="1878287"/>
            <a:ext cx="7775778" cy="48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82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0400" y="4561"/>
            <a:ext cx="5181600" cy="2627290"/>
          </a:xfr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71063" y="1815548"/>
            <a:ext cx="9395790" cy="49430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CREATE TABLE Subjects (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SubjectID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NOT NULL DEFAULT 0 ,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CategoryID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nvarchar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(10) NULL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 </a:t>
            </a: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REFERENCES Categories(</a:t>
            </a:r>
            <a:r>
              <a:rPr lang="en-US" sz="2400" b="1" dirty="0" err="1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CategoryID</a:t>
            </a: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),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SubjectCode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nvarchar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(8) NULL ,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SubjectName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nvarchar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(50) NULL ,   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SubjectPreReq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nvarchar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(8) NULL DEFAULT NULL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    </a:t>
            </a: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REFERENCES Subjects(</a:t>
            </a:r>
            <a:r>
              <a:rPr lang="en-US" sz="2400" b="1" dirty="0" err="1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SubjectCode</a:t>
            </a: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),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SubjectDescription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text NULL ,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SubjectEstClassSize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smallint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NOT NULL DEFAULT 0,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PRIMARY KEY (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SubjectID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),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UNIQUE (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SubjectCode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</a:t>
            </a:r>
            <a:b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49032" y="3731764"/>
            <a:ext cx="224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6"/>
                </a:solidFill>
              </a:rPr>
              <a:t>Foreign keys</a:t>
            </a:r>
          </a:p>
        </p:txBody>
      </p:sp>
      <p:cxnSp>
        <p:nvCxnSpPr>
          <p:cNvPr id="9" name="Straight Arrow Connector 8"/>
          <p:cNvCxnSpPr>
            <a:cxnSpLocks/>
            <a:endCxn id="8" idx="1"/>
          </p:cNvCxnSpPr>
          <p:nvPr/>
        </p:nvCxnSpPr>
        <p:spPr>
          <a:xfrm>
            <a:off x="7832035" y="3061252"/>
            <a:ext cx="2116997" cy="932122"/>
          </a:xfrm>
          <a:prstGeom prst="straightConnector1">
            <a:avLst/>
          </a:prstGeom>
          <a:ln w="28575">
            <a:solidFill>
              <a:schemeClr val="accent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endCxn id="8" idx="1"/>
          </p:cNvCxnSpPr>
          <p:nvPr/>
        </p:nvCxnSpPr>
        <p:spPr>
          <a:xfrm flipV="1">
            <a:off x="7686261" y="3993374"/>
            <a:ext cx="2262771" cy="376258"/>
          </a:xfrm>
          <a:prstGeom prst="straightConnector1">
            <a:avLst/>
          </a:prstGeom>
          <a:ln w="28575">
            <a:solidFill>
              <a:schemeClr val="accent6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507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9381"/>
            <a:ext cx="11049000" cy="6650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CREATE TABLE </a:t>
            </a:r>
            <a:r>
              <a:rPr lang="en-US" dirty="0"/>
              <a:t>syntax diagram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700" y="1285939"/>
            <a:ext cx="9118600" cy="34895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852" y="5583728"/>
            <a:ext cx="6727803" cy="6950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2073" y="5583728"/>
            <a:ext cx="2109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column-</a:t>
            </a:r>
            <a:r>
              <a:rPr lang="en-US" sz="2800" b="1" dirty="0" err="1"/>
              <a:t>def</a:t>
            </a:r>
            <a:r>
              <a:rPr lang="en-US" sz="28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60032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12515" y="1681163"/>
            <a:ext cx="5685061" cy="823912"/>
          </a:xfrm>
        </p:spPr>
        <p:txBody>
          <a:bodyPr/>
          <a:lstStyle/>
          <a:p>
            <a:r>
              <a:rPr lang="en-US" dirty="0"/>
              <a:t>column-constraint: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17472" y="2575512"/>
            <a:ext cx="5675146" cy="3242941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199" y="1975052"/>
            <a:ext cx="5807989" cy="530023"/>
          </a:xfrm>
        </p:spPr>
        <p:txBody>
          <a:bodyPr/>
          <a:lstStyle/>
          <a:p>
            <a:r>
              <a:rPr lang="en-US" dirty="0"/>
              <a:t>table-constraint: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72199" y="2582935"/>
            <a:ext cx="5983047" cy="2047769"/>
          </a:xfrm>
        </p:spPr>
      </p:pic>
    </p:spTree>
    <p:extLst>
      <p:ext uri="{BB962C8B-B14F-4D97-AF65-F5344CB8AC3E}">
        <p14:creationId xmlns:p14="http://schemas.microsoft.com/office/powerpoint/2010/main" val="2633805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9172004-E33C-804B-A3A2-22651D70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SQLite within Python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4D2BAC-0391-3E46-9BB9-39D888105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https://docs.python.org/2/library/sqlite3.html</a:t>
            </a:r>
            <a:endParaRPr lang="en-US" dirty="0"/>
          </a:p>
          <a:p>
            <a:r>
              <a:rPr lang="en-US" dirty="0"/>
              <a:t>Can use similar syntax to connect to MySQL, etc.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Also possible to use SQL within R or practically any other language:</a:t>
            </a:r>
          </a:p>
          <a:p>
            <a:r>
              <a:rPr lang="en-US" dirty="0">
                <a:hlinkClick r:id="rId3"/>
              </a:rPr>
              <a:t>https://db.rstudio.com/databases/sqlite/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72873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a data import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146875"/>
            <a:ext cx="11639227" cy="1821956"/>
          </a:xfrm>
        </p:spPr>
        <p:txBody>
          <a:bodyPr>
            <a:normAutofit/>
          </a:bodyPr>
          <a:lstStyle/>
          <a:p>
            <a:r>
              <a:rPr lang="en-US" dirty="0"/>
              <a:t>If data fails to import completely, try loading it into a </a:t>
            </a:r>
            <a:r>
              <a:rPr lang="en-US" i="1" dirty="0"/>
              <a:t>temporary text table</a:t>
            </a:r>
          </a:p>
          <a:p>
            <a:pPr lvl="1"/>
            <a:r>
              <a:rPr lang="en-US" dirty="0"/>
              <a:t>Don’t enforce key constraints and use large text types for every column</a:t>
            </a:r>
          </a:p>
          <a:p>
            <a:r>
              <a:rPr lang="en-US" dirty="0"/>
              <a:t>Query the text table to look for unexpected values in the source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262" y="3077320"/>
            <a:ext cx="53082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Andale Mono" charset="0"/>
                <a:cs typeface="Andale Mono" charset="0"/>
              </a:rPr>
              <a:t>This table has strict constraints on what kind of data can be inserted:</a:t>
            </a:r>
          </a:p>
          <a:p>
            <a:endParaRPr lang="en-US" sz="20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CREATE TABLE person (</a:t>
            </a: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SSN </a:t>
            </a:r>
            <a:r>
              <a:rPr lang="en-US" sz="2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NOT NULL,</a:t>
            </a: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firstName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varchar(30) NOT NULL,</a:t>
            </a: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lastName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varchar(30) NOT NULL,</a:t>
            </a: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birthDate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char(10) NOT NULL,</a:t>
            </a: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PRIMARY KEY (SSN)</a:t>
            </a: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10795" y="3077320"/>
            <a:ext cx="569190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Andale Mono" charset="0"/>
                <a:cs typeface="Andale Mono" charset="0"/>
              </a:rPr>
              <a:t>This </a:t>
            </a:r>
            <a:r>
              <a:rPr lang="en-US" sz="2800" b="1" dirty="0">
                <a:ea typeface="Andale Mono" charset="0"/>
                <a:cs typeface="Andale Mono" charset="0"/>
              </a:rPr>
              <a:t>temporary table </a:t>
            </a:r>
            <a:r>
              <a:rPr lang="en-US" sz="2800" dirty="0">
                <a:ea typeface="Andale Mono" charset="0"/>
                <a:cs typeface="Andale Mono" charset="0"/>
              </a:rPr>
              <a:t>relaxes those constraints: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CREATE TABLE _</a:t>
            </a:r>
            <a:r>
              <a:rPr lang="en-US" sz="2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import_person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(</a:t>
            </a: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SSN varchar(1000) NOT NULL,</a:t>
            </a: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firstName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varchar(1000) NOT NULL,</a:t>
            </a: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lastName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varchar(1000) NOT NULL,</a:t>
            </a: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birthDate</a:t>
            </a:r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varchar(1000) NOT NULL,</a:t>
            </a:r>
          </a:p>
          <a:p>
            <a:r>
              <a:rPr lang="en-US" sz="20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839500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CA677-710E-4244-B1E2-061C78754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queries to fill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46D0E-687E-B844-8159-B1DA4BD55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You can transfer data from the temporary to permanent tables by putting a SELECT in an INSERT query.  For example: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INSERT INTO orders (col1, col2)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SELECT col1, col2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tmp_orders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;</a:t>
            </a:r>
          </a:p>
          <a:p>
            <a:r>
              <a:rPr lang="en-US" dirty="0">
                <a:cs typeface="Courier New" panose="02070309020205020404" pitchFamily="49" charset="0"/>
              </a:rPr>
              <a:t>Above query copies data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tmp_orders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cs typeface="Courier New" panose="02070309020205020404" pitchFamily="49" charset="0"/>
              </a:rPr>
              <a:t>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orders</a:t>
            </a:r>
            <a:r>
              <a:rPr lang="en-US" dirty="0">
                <a:cs typeface="Courier New" panose="02070309020205020404" pitchFamily="49" charset="0"/>
              </a:rPr>
              <a:t> table.</a:t>
            </a:r>
          </a:p>
          <a:p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Note that DB Browser to </a:t>
            </a:r>
            <a:r>
              <a:rPr lang="en-US" dirty="0" err="1">
                <a:cs typeface="Courier New" panose="02070309020205020404" pitchFamily="49" charset="0"/>
              </a:rPr>
              <a:t>sqlite</a:t>
            </a:r>
            <a:r>
              <a:rPr lang="en-US" dirty="0">
                <a:cs typeface="Courier New" panose="02070309020205020404" pitchFamily="49" charset="0"/>
              </a:rPr>
              <a:t> does not always work well with very large CSV files.  You may have to be import big files using the </a:t>
            </a:r>
            <a:r>
              <a:rPr lang="en-US" dirty="0" err="1">
                <a:cs typeface="Courier New" panose="02070309020205020404" pitchFamily="49" charset="0"/>
              </a:rPr>
              <a:t>commandline</a:t>
            </a:r>
            <a:r>
              <a:rPr lang="en-US" dirty="0">
                <a:cs typeface="Courier New" panose="02070309020205020404" pitchFamily="49" charset="0"/>
              </a:rPr>
              <a:t> version of </a:t>
            </a:r>
            <a:r>
              <a:rPr lang="en-US" dirty="0" err="1">
                <a:cs typeface="Courier New" panose="02070309020205020404" pitchFamily="49" charset="0"/>
              </a:rPr>
              <a:t>sqlite</a:t>
            </a:r>
            <a:r>
              <a:rPr lang="en-US" dirty="0">
                <a:cs typeface="Courier New" panose="02070309020205020404" pitchFamily="49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200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961F-5E7B-5847-8CE6-55689C93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CSV data import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E3A6E-E4B6-E045-858D-DF87706E7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 County Restaurant Inspections and Violations</a:t>
            </a:r>
          </a:p>
          <a:p>
            <a:r>
              <a:rPr lang="en-US" dirty="0">
                <a:hlinkClick r:id="rId2"/>
              </a:rPr>
              <a:t>https://www.kaggle.com/meganrisdal/la-county-restaurant-inspections-and-violations/home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772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E8717-C170-6341-ADC1-94786C0D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08CA6-4766-D84A-93CA-EE8E010D2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Showed how introducing a single identifier column can make foreign keys simpler.</a:t>
            </a:r>
          </a:p>
          <a:p>
            <a:r>
              <a:rPr lang="en-US" dirty="0"/>
              <a:t>Looked in detail at an example needing two unique composite keys.</a:t>
            </a:r>
          </a:p>
          <a:p>
            <a:r>
              <a:rPr lang="en-US" dirty="0"/>
              <a:t>Gave SQL syntax for creating and altering tables, and modifying data: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CREATE TABLE 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INSERT INTO 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DELETE FROM 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UPDATE 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ALTER TABLE </a:t>
            </a:r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dirty="0"/>
              <a:t>Showed how SQL can be used inside of another language (like Python) to build a database programmatically.</a:t>
            </a:r>
          </a:p>
        </p:txBody>
      </p:sp>
    </p:spTree>
    <p:extLst>
      <p:ext uri="{BB962C8B-B14F-4D97-AF65-F5344CB8AC3E}">
        <p14:creationId xmlns:p14="http://schemas.microsoft.com/office/powerpoint/2010/main" val="382789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Theater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4295" y="154983"/>
            <a:ext cx="6822560" cy="6663559"/>
          </a:xfrm>
        </p:spPr>
      </p:pic>
    </p:spTree>
    <p:extLst>
      <p:ext uri="{BB962C8B-B14F-4D97-AF65-F5344CB8AC3E}">
        <p14:creationId xmlns:p14="http://schemas.microsoft.com/office/powerpoint/2010/main" val="148518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Primary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Keys uniquely identify rows</a:t>
            </a:r>
          </a:p>
          <a:p>
            <a:pPr lvl="1"/>
            <a:r>
              <a:rPr lang="en-US" dirty="0"/>
              <a:t>Used as </a:t>
            </a:r>
            <a:r>
              <a:rPr lang="en-US" i="1" dirty="0"/>
              <a:t>indexes</a:t>
            </a:r>
            <a:r>
              <a:rPr lang="en-US" dirty="0"/>
              <a:t> to find a row of interest</a:t>
            </a:r>
          </a:p>
          <a:p>
            <a:pPr lvl="1"/>
            <a:r>
              <a:rPr lang="en-US" dirty="0"/>
              <a:t>Prevent duplication</a:t>
            </a:r>
          </a:p>
          <a:p>
            <a:r>
              <a:rPr lang="en-US" dirty="0"/>
              <a:t>Often we need more than one column to uniquely identify rows</a:t>
            </a:r>
          </a:p>
          <a:p>
            <a:pPr lvl="1"/>
            <a:r>
              <a:rPr lang="en-US" dirty="0" err="1"/>
              <a:t>Eg.</a:t>
            </a:r>
            <a:r>
              <a:rPr lang="en-US" dirty="0"/>
              <a:t>, a Screen is uniquely identified by </a:t>
            </a:r>
            <a:r>
              <a:rPr lang="en-US" dirty="0" err="1">
                <a:solidFill>
                  <a:schemeClr val="accent6"/>
                </a:solidFill>
              </a:rPr>
              <a:t>theaterId</a:t>
            </a:r>
            <a:r>
              <a:rPr lang="en-US" dirty="0"/>
              <a:t>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dirty="0" err="1">
                <a:solidFill>
                  <a:schemeClr val="accent6"/>
                </a:solidFill>
              </a:rPr>
              <a:t>screenNumber</a:t>
            </a:r>
            <a:r>
              <a:rPr lang="en-US" dirty="0"/>
              <a:t>.</a:t>
            </a:r>
          </a:p>
          <a:p>
            <a:pPr lvl="1"/>
            <a:r>
              <a:rPr lang="en-US" dirty="0" err="1">
                <a:solidFill>
                  <a:schemeClr val="accent6"/>
                </a:solidFill>
              </a:rPr>
              <a:t>theaterId</a:t>
            </a:r>
            <a:r>
              <a:rPr lang="en-US" dirty="0"/>
              <a:t> alone cannot be a primary key because it’s OK for multiple screens to exist at the same theater, as long as they have different </a:t>
            </a:r>
            <a:r>
              <a:rPr lang="en-US" dirty="0" err="1">
                <a:solidFill>
                  <a:schemeClr val="accent6"/>
                </a:solidFill>
              </a:rPr>
              <a:t>screenNumber</a:t>
            </a:r>
            <a:r>
              <a:rPr lang="en-US" dirty="0"/>
              <a:t>.</a:t>
            </a:r>
          </a:p>
          <a:p>
            <a:pPr lvl="1"/>
            <a:r>
              <a:rPr lang="en-US" dirty="0" err="1">
                <a:solidFill>
                  <a:schemeClr val="accent6"/>
                </a:solidFill>
              </a:rPr>
              <a:t>screenNumber</a:t>
            </a:r>
            <a:r>
              <a:rPr lang="en-US" dirty="0"/>
              <a:t> alone cannot be a primary key because different theaters can use the same screen numbers (1, 2, 3 </a:t>
            </a:r>
            <a:r>
              <a:rPr lang="mr-IN" dirty="0"/>
              <a:t>…</a:t>
            </a:r>
            <a:r>
              <a:rPr lang="en-US" dirty="0"/>
              <a:t>).</a:t>
            </a:r>
          </a:p>
          <a:p>
            <a:r>
              <a:rPr lang="en-US" dirty="0"/>
              <a:t>However, composite primary keys make foreign keys and parent-child relationships messy.</a:t>
            </a:r>
          </a:p>
        </p:txBody>
      </p:sp>
    </p:spTree>
    <p:extLst>
      <p:ext uri="{BB962C8B-B14F-4D97-AF65-F5344CB8AC3E}">
        <p14:creationId xmlns:p14="http://schemas.microsoft.com/office/powerpoint/2010/main" val="2504106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a </a:t>
            </a:r>
            <a:r>
              <a:rPr lang="en-US" b="1" dirty="0" err="1">
                <a:solidFill>
                  <a:schemeClr val="tx1"/>
                </a:solidFill>
              </a:rPr>
              <a:t>ScreenId</a:t>
            </a:r>
            <a:r>
              <a:rPr lang="en-US" dirty="0"/>
              <a:t> and </a:t>
            </a:r>
            <a:r>
              <a:rPr lang="en-US" b="1" dirty="0" err="1">
                <a:solidFill>
                  <a:schemeClr val="tx1"/>
                </a:solidFill>
              </a:rPr>
              <a:t>MovieId</a:t>
            </a:r>
            <a:r>
              <a:rPr lang="en-US" dirty="0"/>
              <a:t> simplifies the schema.</a:t>
            </a:r>
            <a:br>
              <a:rPr lang="en-US" dirty="0"/>
            </a:br>
            <a:r>
              <a:rPr lang="en-US" sz="3200" i="1" dirty="0"/>
              <a:t>Showing</a:t>
            </a:r>
            <a:r>
              <a:rPr lang="en-US" sz="3200" dirty="0"/>
              <a:t> table becomes smaller and JOINs are simpler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80" y="1646239"/>
            <a:ext cx="5196509" cy="507540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5539473" y="3926973"/>
            <a:ext cx="736600" cy="12700"/>
          </a:xfrm>
          <a:prstGeom prst="straightConnector1">
            <a:avLst/>
          </a:prstGeom>
          <a:ln w="1016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821" y="1735141"/>
            <a:ext cx="5762179" cy="4986501"/>
          </a:xfrm>
        </p:spPr>
      </p:pic>
    </p:spTree>
    <p:extLst>
      <p:ext uri="{BB962C8B-B14F-4D97-AF65-F5344CB8AC3E}">
        <p14:creationId xmlns:p14="http://schemas.microsoft.com/office/powerpoint/2010/main" val="271595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Non-primary/Unique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table is a parent, it is common to create a meaningless “ID” column for the primary key, then add a non-primary composite key to enforce the integrity constraint.</a:t>
            </a:r>
          </a:p>
          <a:p>
            <a:r>
              <a:rPr lang="en-US" dirty="0"/>
              <a:t>For example, in the movie theater example:</a:t>
            </a:r>
          </a:p>
          <a:p>
            <a:pPr lvl="1"/>
            <a:r>
              <a:rPr lang="en-US" dirty="0" err="1">
                <a:solidFill>
                  <a:schemeClr val="accent6"/>
                </a:solidFill>
              </a:rPr>
              <a:t>movieId</a:t>
            </a:r>
            <a:r>
              <a:rPr lang="en-US" dirty="0"/>
              <a:t> is meaningless, but it is a convenient way for other tables to refer to movies in foreign keys.</a:t>
            </a:r>
          </a:p>
          <a:p>
            <a:pPr lvl="1"/>
            <a:r>
              <a:rPr lang="en-US" dirty="0"/>
              <a:t>add a </a:t>
            </a:r>
            <a:r>
              <a:rPr lang="en-US" i="1" dirty="0">
                <a:solidFill>
                  <a:schemeClr val="accent6"/>
                </a:solidFill>
              </a:rPr>
              <a:t>unique key </a:t>
            </a:r>
            <a:r>
              <a:rPr lang="en-US" dirty="0"/>
              <a:t>on (name, year) to prevent two instances of the same movie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Showing</a:t>
            </a:r>
            <a:r>
              <a:rPr lang="en-US" dirty="0"/>
              <a:t> table can have just a single column </a:t>
            </a:r>
            <a:r>
              <a:rPr lang="en-US" dirty="0" err="1">
                <a:solidFill>
                  <a:schemeClr val="accent6"/>
                </a:solidFill>
              </a:rPr>
              <a:t>movieId</a:t>
            </a:r>
            <a:r>
              <a:rPr lang="en-US" dirty="0"/>
              <a:t> as a foreign key instead of two columns (name, year).</a:t>
            </a:r>
          </a:p>
        </p:txBody>
      </p:sp>
    </p:spTree>
    <p:extLst>
      <p:ext uri="{BB962C8B-B14F-4D97-AF65-F5344CB8AC3E}">
        <p14:creationId xmlns:p14="http://schemas.microsoft.com/office/powerpoint/2010/main" val="27116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Unique keys are also sometimes needed when you want to add additional constraints beyond those enforced by the primary key.</a:t>
            </a:r>
          </a:p>
          <a:p>
            <a:r>
              <a:rPr lang="en-US" dirty="0"/>
              <a:t>In the Music Festival example we needed both:</a:t>
            </a:r>
          </a:p>
          <a:p>
            <a:pPr lvl="1"/>
            <a:r>
              <a:rPr lang="en-US" sz="2800" b="1" i="1" dirty="0"/>
              <a:t>primary key </a:t>
            </a:r>
            <a:r>
              <a:rPr lang="en-US" sz="2800" dirty="0"/>
              <a:t>(time, artist)</a:t>
            </a:r>
          </a:p>
          <a:p>
            <a:pPr lvl="2"/>
            <a:r>
              <a:rPr lang="en-US" sz="2400" dirty="0"/>
              <a:t>an artist cannot play on two Stages the same time</a:t>
            </a:r>
          </a:p>
          <a:p>
            <a:pPr lvl="1"/>
            <a:r>
              <a:rPr lang="en-US" sz="2800" b="1" i="1" dirty="0"/>
              <a:t>unique key </a:t>
            </a:r>
            <a:r>
              <a:rPr lang="en-US" sz="2800" dirty="0"/>
              <a:t>(time, stage)</a:t>
            </a:r>
          </a:p>
          <a:p>
            <a:pPr lvl="2"/>
            <a:r>
              <a:rPr lang="en-US" sz="2400" dirty="0"/>
              <a:t>a stage cannot host two Artists at the same time</a:t>
            </a:r>
          </a:p>
        </p:txBody>
      </p:sp>
    </p:spTree>
    <p:extLst>
      <p:ext uri="{BB962C8B-B14F-4D97-AF65-F5344CB8AC3E}">
        <p14:creationId xmlns:p14="http://schemas.microsoft.com/office/powerpoint/2010/main" val="3640054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43EDE-E9DC-394C-9755-090B30C84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key (time, artist)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F63BA1-2F3A-424F-8990-15D7C46A42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63471" y="1668379"/>
            <a:ext cx="6712246" cy="415488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CF1E3-D1FB-8D4F-9BD9-D4BC161F4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9158" y="1084882"/>
            <a:ext cx="4603540" cy="5625884"/>
          </a:xfrm>
        </p:spPr>
        <p:txBody>
          <a:bodyPr anchor="ctr"/>
          <a:lstStyle/>
          <a:p>
            <a:r>
              <a:rPr lang="en-US" dirty="0"/>
              <a:t>This unique key prevents an artist from being on two stages at the same time</a:t>
            </a:r>
          </a:p>
          <a:p>
            <a:r>
              <a:rPr lang="en-US" dirty="0"/>
              <a:t>The two crossed-out rows are not allowed because they duplicate a previous (time, artist) combination.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E97C54-7CD3-2244-BE69-ADBECA5CB815}"/>
              </a:ext>
            </a:extLst>
          </p:cNvPr>
          <p:cNvCxnSpPr/>
          <p:nvPr/>
        </p:nvCxnSpPr>
        <p:spPr>
          <a:xfrm>
            <a:off x="5293895" y="2165684"/>
            <a:ext cx="789189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41370C-BE6D-C248-89B3-7955D9885FAF}"/>
              </a:ext>
            </a:extLst>
          </p:cNvPr>
          <p:cNvCxnSpPr>
            <a:cxnSpLocks/>
          </p:cNvCxnSpPr>
          <p:nvPr/>
        </p:nvCxnSpPr>
        <p:spPr>
          <a:xfrm flipV="1">
            <a:off x="712922" y="2165684"/>
            <a:ext cx="950562" cy="112567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D2ED091-9292-4446-ABE8-AF05E7AFF758}"/>
              </a:ext>
            </a:extLst>
          </p:cNvPr>
          <p:cNvSpPr/>
          <p:nvPr/>
        </p:nvSpPr>
        <p:spPr>
          <a:xfrm>
            <a:off x="2572719" y="1441342"/>
            <a:ext cx="2247254" cy="438191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8C3EF0-A77D-704E-B419-9D3E4A258F53}"/>
              </a:ext>
            </a:extLst>
          </p:cNvPr>
          <p:cNvCxnSpPr>
            <a:cxnSpLocks/>
          </p:cNvCxnSpPr>
          <p:nvPr/>
        </p:nvCxnSpPr>
        <p:spPr>
          <a:xfrm flipV="1">
            <a:off x="712922" y="3745820"/>
            <a:ext cx="5594888" cy="17264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289761-CC63-8F42-A3C2-408607A5D1AC}"/>
              </a:ext>
            </a:extLst>
          </p:cNvPr>
          <p:cNvCxnSpPr>
            <a:cxnSpLocks/>
          </p:cNvCxnSpPr>
          <p:nvPr/>
        </p:nvCxnSpPr>
        <p:spPr>
          <a:xfrm>
            <a:off x="712922" y="5558685"/>
            <a:ext cx="559488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97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43EDE-E9DC-394C-9755-090B30C84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key (time, stage)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F63BA1-2F3A-424F-8990-15D7C46A42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63471" y="1668379"/>
            <a:ext cx="6712246" cy="415488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CF1E3-D1FB-8D4F-9BD9-D4BC161F4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9158" y="1084882"/>
            <a:ext cx="4603540" cy="5625884"/>
          </a:xfrm>
        </p:spPr>
        <p:txBody>
          <a:bodyPr anchor="ctr"/>
          <a:lstStyle/>
          <a:p>
            <a:r>
              <a:rPr lang="en-US" dirty="0"/>
              <a:t>This unique key prevents a stage from being used by two artists at the same time</a:t>
            </a:r>
          </a:p>
          <a:p>
            <a:r>
              <a:rPr lang="en-US" dirty="0"/>
              <a:t>The two crossed-out rows are not allowed because they duplicate a previous (time, stage) combination.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E97C54-7CD3-2244-BE69-ADBECA5CB815}"/>
              </a:ext>
            </a:extLst>
          </p:cNvPr>
          <p:cNvCxnSpPr/>
          <p:nvPr/>
        </p:nvCxnSpPr>
        <p:spPr>
          <a:xfrm>
            <a:off x="5293895" y="2165684"/>
            <a:ext cx="78918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41370C-BE6D-C248-89B3-7955D9885FAF}"/>
              </a:ext>
            </a:extLst>
          </p:cNvPr>
          <p:cNvCxnSpPr>
            <a:cxnSpLocks/>
          </p:cNvCxnSpPr>
          <p:nvPr/>
        </p:nvCxnSpPr>
        <p:spPr>
          <a:xfrm>
            <a:off x="2960176" y="2165684"/>
            <a:ext cx="904068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D2ED091-9292-4446-ABE8-AF05E7AFF758}"/>
              </a:ext>
            </a:extLst>
          </p:cNvPr>
          <p:cNvSpPr/>
          <p:nvPr/>
        </p:nvSpPr>
        <p:spPr>
          <a:xfrm>
            <a:off x="263471" y="1441342"/>
            <a:ext cx="2247254" cy="438191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8C3EF0-A77D-704E-B419-9D3E4A258F53}"/>
              </a:ext>
            </a:extLst>
          </p:cNvPr>
          <p:cNvCxnSpPr>
            <a:cxnSpLocks/>
          </p:cNvCxnSpPr>
          <p:nvPr/>
        </p:nvCxnSpPr>
        <p:spPr>
          <a:xfrm>
            <a:off x="712922" y="4526544"/>
            <a:ext cx="55948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289761-CC63-8F42-A3C2-408607A5D1AC}"/>
              </a:ext>
            </a:extLst>
          </p:cNvPr>
          <p:cNvCxnSpPr>
            <a:cxnSpLocks/>
          </p:cNvCxnSpPr>
          <p:nvPr/>
        </p:nvCxnSpPr>
        <p:spPr>
          <a:xfrm>
            <a:off x="712922" y="5558685"/>
            <a:ext cx="559488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20162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19919</TotalTime>
  <Words>1405</Words>
  <Application>Microsoft Macintosh PowerPoint</Application>
  <PresentationFormat>Widescreen</PresentationFormat>
  <Paragraphs>182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Andale Mono</vt:lpstr>
      <vt:lpstr>Apple Color Emoji</vt:lpstr>
      <vt:lpstr>Arial</vt:lpstr>
      <vt:lpstr>Calibri</vt:lpstr>
      <vt:lpstr>Courier</vt:lpstr>
      <vt:lpstr>Courier New</vt:lpstr>
      <vt:lpstr>Garamond</vt:lpstr>
      <vt:lpstr>Theme1</vt:lpstr>
      <vt:lpstr>EECS-317 Data Management and Information Processing  Lecture 11 –  Defining Databases and Adding Data</vt:lpstr>
      <vt:lpstr>Announcements</vt:lpstr>
      <vt:lpstr>Movie Theater</vt:lpstr>
      <vt:lpstr>Composite Primary Keys</vt:lpstr>
      <vt:lpstr>Adding a ScreenId and MovieId simplifies the schema. Showing table becomes smaller and JOINs are simpler</vt:lpstr>
      <vt:lpstr>Non-primary/Unique Keys</vt:lpstr>
      <vt:lpstr>Unique Keys</vt:lpstr>
      <vt:lpstr>Primary key (time, artist)</vt:lpstr>
      <vt:lpstr>Unique key (time, stage)</vt:lpstr>
      <vt:lpstr>Why not make a key on a single column?</vt:lpstr>
      <vt:lpstr>Modifying SQL databases</vt:lpstr>
      <vt:lpstr>Deleting rows</vt:lpstr>
      <vt:lpstr>Foreign Keys affect deletions</vt:lpstr>
      <vt:lpstr>Updating rows</vt:lpstr>
      <vt:lpstr>Updating multiple columns</vt:lpstr>
      <vt:lpstr>Inserting new rows</vt:lpstr>
      <vt:lpstr>Bulk loading data</vt:lpstr>
      <vt:lpstr>Creating tables</vt:lpstr>
      <vt:lpstr>CREATE TABLE Syntax examples from SchoolScheduling.sqlite</vt:lpstr>
      <vt:lpstr>PowerPoint Presentation</vt:lpstr>
      <vt:lpstr>CREATE TABLE syntax diagram</vt:lpstr>
      <vt:lpstr>PowerPoint Presentation</vt:lpstr>
      <vt:lpstr>Using SQLite within Python</vt:lpstr>
      <vt:lpstr>Debugging a data import</vt:lpstr>
      <vt:lpstr>Using queries to fill tables</vt:lpstr>
      <vt:lpstr>CSV data import demo</vt:lpstr>
      <vt:lpstr>Recap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958</cp:revision>
  <cp:lastPrinted>2018-11-13T20:04:35Z</cp:lastPrinted>
  <dcterms:created xsi:type="dcterms:W3CDTF">2017-09-19T21:33:23Z</dcterms:created>
  <dcterms:modified xsi:type="dcterms:W3CDTF">2019-05-09T16:59:54Z</dcterms:modified>
</cp:coreProperties>
</file>