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5" r:id="rId3"/>
    <p:sldId id="266" r:id="rId4"/>
    <p:sldId id="311" r:id="rId5"/>
    <p:sldId id="313" r:id="rId6"/>
    <p:sldId id="267" r:id="rId7"/>
    <p:sldId id="268" r:id="rId8"/>
    <p:sldId id="270" r:id="rId9"/>
    <p:sldId id="306" r:id="rId10"/>
    <p:sldId id="271" r:id="rId11"/>
    <p:sldId id="272" r:id="rId12"/>
    <p:sldId id="281" r:id="rId13"/>
    <p:sldId id="314" r:id="rId14"/>
    <p:sldId id="280" r:id="rId15"/>
    <p:sldId id="282" r:id="rId16"/>
    <p:sldId id="284" r:id="rId17"/>
    <p:sldId id="307" r:id="rId18"/>
    <p:sldId id="285" r:id="rId19"/>
    <p:sldId id="310" r:id="rId20"/>
    <p:sldId id="283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305"/>
            <p14:sldId id="266"/>
            <p14:sldId id="311"/>
            <p14:sldId id="313"/>
            <p14:sldId id="267"/>
            <p14:sldId id="268"/>
            <p14:sldId id="270"/>
            <p14:sldId id="306"/>
            <p14:sldId id="271"/>
            <p14:sldId id="272"/>
            <p14:sldId id="281"/>
            <p14:sldId id="314"/>
            <p14:sldId id="280"/>
            <p14:sldId id="282"/>
            <p14:sldId id="284"/>
            <p14:sldId id="307"/>
            <p14:sldId id="285"/>
            <p14:sldId id="310"/>
            <p14:sldId id="283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32092"/>
    <a:srgbClr val="DC5CDA"/>
    <a:srgbClr val="942092"/>
    <a:srgbClr val="FF9300"/>
    <a:srgbClr val="FFC000"/>
    <a:srgbClr val="70AD4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8"/>
    <p:restoredTop sz="88384"/>
  </p:normalViewPr>
  <p:slideViewPr>
    <p:cSldViewPr snapToGrid="0" snapToObjects="1">
      <p:cViewPr varScale="1">
        <p:scale>
          <a:sx n="122" d="100"/>
          <a:sy n="122" d="100"/>
        </p:scale>
        <p:origin x="208" y="19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4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3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78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56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6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61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3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88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79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65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3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5/7/19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58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graffs.com/hard-disk-drive/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83403"/>
            <a:ext cx="9144000" cy="3433436"/>
          </a:xfrm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EECS-317 Data Management and Information Processing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1800" dirty="0"/>
            </a:br>
            <a:r>
              <a:rPr lang="en-US" dirty="0"/>
              <a:t>Lecture 10 </a:t>
            </a:r>
            <a:r>
              <a:rPr lang="mr-IN" dirty="0"/>
              <a:t>–</a:t>
            </a:r>
            <a:r>
              <a:rPr lang="en-US"/>
              <a:t> Indexes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2995"/>
            <a:ext cx="9144000" cy="1135251"/>
          </a:xfrm>
        </p:spPr>
        <p:txBody>
          <a:bodyPr>
            <a:normAutofit/>
          </a:bodyPr>
          <a:lstStyle/>
          <a:p>
            <a:r>
              <a:rPr lang="en-US" sz="2800" dirty="0"/>
              <a:t>Steve </a:t>
            </a:r>
            <a:r>
              <a:rPr lang="en-US" sz="2800" dirty="0" err="1"/>
              <a:t>Tarzia</a:t>
            </a:r>
            <a:endParaRPr lang="en-US" sz="2800" dirty="0"/>
          </a:p>
          <a:p>
            <a:r>
              <a:rPr lang="en-US" sz="2800" dirty="0"/>
              <a:t>Spring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0" y="6024402"/>
            <a:ext cx="2895814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7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sorting is not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can’t sort in </a:t>
            </a:r>
            <a:r>
              <a:rPr lang="en-US" b="1" dirty="0">
                <a:solidFill>
                  <a:schemeClr val="accent6"/>
                </a:solidFill>
              </a:rPr>
              <a:t>multiple dimensions</a:t>
            </a:r>
          </a:p>
          <a:p>
            <a:pPr lvl="1"/>
            <a:r>
              <a:rPr lang="en-US" dirty="0"/>
              <a:t>Let’s say you want to find a product quickly according to either it’s name, manufacturer, or price.  You can only sort by one of the there three columns.</a:t>
            </a:r>
          </a:p>
          <a:p>
            <a:r>
              <a:rPr lang="en-US" dirty="0"/>
              <a:t>Can’t </a:t>
            </a:r>
            <a:r>
              <a:rPr lang="en-US" b="1" dirty="0">
                <a:solidFill>
                  <a:schemeClr val="accent6"/>
                </a:solidFill>
              </a:rPr>
              <a:t>insert new data </a:t>
            </a:r>
            <a:r>
              <a:rPr lang="en-US" dirty="0"/>
              <a:t>without </a:t>
            </a:r>
            <a:r>
              <a:rPr lang="en-US" i="1" dirty="0"/>
              <a:t>shifting</a:t>
            </a:r>
            <a:r>
              <a:rPr lang="en-US" dirty="0"/>
              <a:t> everything over to make room.</a:t>
            </a:r>
          </a:p>
          <a:p>
            <a:pPr lvl="1"/>
            <a:r>
              <a:rPr lang="en-US" dirty="0"/>
              <a:t>Shifting data in storage would require rewriting about half of it (on average).</a:t>
            </a:r>
          </a:p>
          <a:p>
            <a:pPr lvl="1"/>
            <a:r>
              <a:rPr lang="en-US" dirty="0"/>
              <a:t>That’s incredibly amount of work to accommodate just one tiny addition.</a:t>
            </a:r>
          </a:p>
          <a:p>
            <a:r>
              <a:rPr lang="en-US" dirty="0"/>
              <a:t>Sorting doesn’t take advantage of the hardware’s storage hierarchy.</a:t>
            </a:r>
          </a:p>
          <a:p>
            <a:pPr lvl="1"/>
            <a:r>
              <a:rPr lang="en-US" dirty="0"/>
              <a:t>The binary search will have to access the disk in every step because the index is distributed over the full data set.</a:t>
            </a:r>
          </a:p>
          <a:p>
            <a:pPr lvl="1"/>
            <a:r>
              <a:rPr lang="en-US" dirty="0"/>
              <a:t>It would be better to put all the index data close together (spatial locality).</a:t>
            </a:r>
          </a:p>
        </p:txBody>
      </p:sp>
    </p:spTree>
    <p:extLst>
      <p:ext uri="{BB962C8B-B14F-4D97-AF65-F5344CB8AC3E}">
        <p14:creationId xmlns:p14="http://schemas.microsoft.com/office/powerpoint/2010/main" val="8209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printed catalog can add multiple 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7294" y="1208868"/>
            <a:ext cx="5455403" cy="54244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Grainger catalog is sorted according to high-level </a:t>
            </a:r>
            <a:r>
              <a:rPr lang="en-US" i="1" dirty="0"/>
              <a:t>product categories</a:t>
            </a:r>
            <a:r>
              <a:rPr lang="en-US" dirty="0"/>
              <a:t>.</a:t>
            </a:r>
          </a:p>
          <a:p>
            <a:r>
              <a:rPr lang="en-US" dirty="0"/>
              <a:t>It has both yellow and blue index pages.</a:t>
            </a:r>
          </a:p>
          <a:p>
            <a:r>
              <a:rPr lang="en-US" dirty="0"/>
              <a:t>These allow efficient lookup by:</a:t>
            </a:r>
          </a:p>
          <a:p>
            <a:pPr lvl="1"/>
            <a:r>
              <a:rPr lang="en-US" sz="3200" i="1" dirty="0"/>
              <a:t>product type names</a:t>
            </a:r>
          </a:p>
          <a:p>
            <a:pPr lvl="1"/>
            <a:r>
              <a:rPr lang="en-US" sz="3200" i="1" dirty="0"/>
              <a:t>manufacturer names</a:t>
            </a:r>
          </a:p>
          <a:p>
            <a:r>
              <a:rPr lang="en-US" dirty="0"/>
              <a:t>In total, products can be efficiently found in three ways.</a:t>
            </a:r>
          </a:p>
          <a:p>
            <a:r>
              <a:rPr lang="en-US" dirty="0"/>
              <a:t>Simple sorted lists are effective here because data is never added.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941"/>
            <a:ext cx="6276814" cy="56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6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DB indexes use a </a:t>
            </a:r>
            <a:r>
              <a:rPr lang="en-US" i="1" dirty="0"/>
              <a:t>tree</a:t>
            </a:r>
            <a:r>
              <a:rPr lang="en-US" dirty="0"/>
              <a:t> or </a:t>
            </a:r>
            <a:r>
              <a:rPr lang="en-US" i="1" dirty="0" err="1"/>
              <a:t>hashtable</a:t>
            </a:r>
            <a:r>
              <a:rPr lang="en-US" dirty="0"/>
              <a:t> instead of sorting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870" y="2495227"/>
            <a:ext cx="9965411" cy="449404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EBCD-5C7D-364B-B98B-4D7623CB0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454" y="1084882"/>
            <a:ext cx="11484244" cy="14103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Self-balanced binary trees give the log(N) speed of a binary search,</a:t>
            </a:r>
            <a:br>
              <a:rPr lang="en-US" dirty="0"/>
            </a:br>
            <a:r>
              <a:rPr lang="en-US" dirty="0"/>
              <a:t>while also allowing entries to be quickly added and deleted.</a:t>
            </a:r>
          </a:p>
          <a:p>
            <a:r>
              <a:rPr lang="en-US" dirty="0"/>
              <a:t>The details are beyond scope of this class (covered in CS-214 Data Structures).</a:t>
            </a:r>
          </a:p>
        </p:txBody>
      </p:sp>
    </p:spTree>
    <p:extLst>
      <p:ext uri="{BB962C8B-B14F-4D97-AF65-F5344CB8AC3E}">
        <p14:creationId xmlns:p14="http://schemas.microsoft.com/office/powerpoint/2010/main" val="3515946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72BF-453A-6249-BBEA-521DFA5C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binary search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833D9-DE40-C041-BD6A-2039A295C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453576"/>
          </a:xfrm>
        </p:spPr>
        <p:txBody>
          <a:bodyPr>
            <a:normAutofit/>
          </a:bodyPr>
          <a:lstStyle/>
          <a:p>
            <a:r>
              <a:rPr lang="en-US" dirty="0"/>
              <a:t>Finding an element is very similar to binary search of a sorted list.</a:t>
            </a:r>
          </a:p>
          <a:p>
            <a:r>
              <a:rPr lang="en-US" dirty="0"/>
              <a:t>Start from the root.  Move to the </a:t>
            </a:r>
            <a:r>
              <a:rPr lang="en-US" b="1" dirty="0"/>
              <a:t>left subtree </a:t>
            </a:r>
            <a:r>
              <a:rPr lang="en-US" dirty="0"/>
              <a:t>if the value you’re looking for is smaller, otherwise move to the </a:t>
            </a:r>
            <a:r>
              <a:rPr lang="en-US" b="1" dirty="0"/>
              <a:t>right subtree</a:t>
            </a:r>
            <a:r>
              <a:rPr lang="en-US" dirty="0"/>
              <a:t>.</a:t>
            </a:r>
          </a:p>
          <a:p>
            <a:r>
              <a:rPr lang="en-US" dirty="0"/>
              <a:t>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8CC09-9C03-8441-9D03-C47570FFB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89" y="2871957"/>
            <a:ext cx="8459789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6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indexes/keys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Indexes are usually defined when the table is created</a:t>
            </a:r>
          </a:p>
          <a:p>
            <a:pPr lvl="1"/>
            <a:r>
              <a:rPr lang="en-US" b="1" i="1" dirty="0"/>
              <a:t>Primary key </a:t>
            </a:r>
            <a:r>
              <a:rPr lang="en-US" dirty="0"/>
              <a:t>must be unique for each row.</a:t>
            </a:r>
          </a:p>
          <a:p>
            <a:pPr lvl="1"/>
            <a:r>
              <a:rPr lang="en-US" dirty="0"/>
              <a:t>We must be able to quickly check that new value does not already exist.</a:t>
            </a:r>
          </a:p>
          <a:p>
            <a:pPr lvl="1"/>
            <a:r>
              <a:rPr lang="en-US" dirty="0"/>
              <a:t>Thus, unique/primary keys are indexed.</a:t>
            </a:r>
          </a:p>
          <a:p>
            <a:r>
              <a:rPr lang="en-US" dirty="0"/>
              <a:t>But you may later realize that certain queries are too slow</a:t>
            </a:r>
          </a:p>
          <a:p>
            <a:pPr lvl="1"/>
            <a:r>
              <a:rPr lang="en-US" dirty="0"/>
              <a:t>Without proper indexes, DBMS will have to examine every row in the table to find the relevant rows.</a:t>
            </a:r>
          </a:p>
          <a:p>
            <a:pPr lvl="1"/>
            <a:r>
              <a:rPr lang="en-US" dirty="0"/>
              <a:t>Adding one or more indexes may dramatically speed up a query.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Basic syntax: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CREATE INDEX 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index_name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ON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table_name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(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column_name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8602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indexes in one table are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082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Allow finding rows quickly based on multiple criteria</a:t>
            </a:r>
          </a:p>
          <a:p>
            <a:r>
              <a:rPr lang="en-US" dirty="0"/>
              <a:t>Need two indexes to quickly get results for both: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SELECT * FROM Person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 SSN=543230921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SELECT * FROM Person</a:t>
            </a:r>
            <a:b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 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birthYear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BETWEEN 1979 AND 1983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307"/>
            <a:ext cx="12191998" cy="36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2715" y="3505916"/>
            <a:ext cx="18290729" cy="5100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56" y="1"/>
            <a:ext cx="10950844" cy="991891"/>
          </a:xfrm>
        </p:spPr>
        <p:txBody>
          <a:bodyPr/>
          <a:lstStyle/>
          <a:p>
            <a:r>
              <a:rPr lang="en-US" b="1" dirty="0"/>
              <a:t>Composite</a:t>
            </a:r>
            <a:r>
              <a:rPr lang="en-US" i="1" dirty="0"/>
              <a:t> </a:t>
            </a:r>
            <a:r>
              <a:rPr lang="en-US" dirty="0"/>
              <a:t>indexes involve multiple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56" y="991891"/>
            <a:ext cx="11468745" cy="225055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Useful when WHERE clauses involves pairs of column values: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* FROM Person WHERE </a:t>
            </a:r>
            <a:r>
              <a:rPr lang="en-US" sz="20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“Alice” AND </a:t>
            </a:r>
            <a:r>
              <a:rPr lang="en-US" sz="20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“Sanders”</a:t>
            </a:r>
          </a:p>
          <a:p>
            <a:r>
              <a:rPr lang="en-US" sz="2400" dirty="0"/>
              <a:t>Unlike two separate indexes, you can find the </a:t>
            </a:r>
            <a:r>
              <a:rPr lang="en-US" sz="2400" i="1" dirty="0"/>
              <a:t>matching pair </a:t>
            </a:r>
            <a:r>
              <a:rPr lang="en-US" sz="2400" dirty="0"/>
              <a:t>of values with one lookup.</a:t>
            </a:r>
          </a:p>
          <a:p>
            <a:r>
              <a:rPr lang="en-US" sz="2400" dirty="0"/>
              <a:t>Otherwise, would have to first find results for </a:t>
            </a:r>
            <a:r>
              <a:rPr lang="en-US" sz="24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sz="24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“Alice” </a:t>
            </a:r>
            <a:r>
              <a:rPr lang="en-US" sz="2400" dirty="0">
                <a:cs typeface="Courier New" panose="02070309020205020404" pitchFamily="49" charset="0"/>
              </a:rPr>
              <a:t>and scan through all the </a:t>
            </a:r>
            <a:r>
              <a:rPr lang="en-US" sz="2400" dirty="0" err="1">
                <a:cs typeface="Courier New" panose="02070309020205020404" pitchFamily="49" charset="0"/>
              </a:rPr>
              <a:t>Alices</a:t>
            </a:r>
            <a:r>
              <a:rPr lang="en-US" sz="2400" dirty="0">
                <a:cs typeface="Courier New" panose="02070309020205020404" pitchFamily="49" charset="0"/>
              </a:rPr>
              <a:t> checking for </a:t>
            </a:r>
            <a:r>
              <a:rPr lang="en-US" sz="24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sz="24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“Sanders”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/>
              <a:t>However, example below does not allow you to quickly find rows by </a:t>
            </a:r>
            <a:r>
              <a:rPr lang="en-US" sz="2400" dirty="0" err="1"/>
              <a:t>lastName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111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2350-C3F1-B44A-B8E8-95AE50AF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execution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7462-53A4-404B-A7A8-0FFFF789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DBMS must translate your SELECT query into a series of table lookups.</a:t>
            </a:r>
          </a:p>
          <a:p>
            <a:r>
              <a:rPr lang="en-US" dirty="0"/>
              <a:t>A complex query has many choices about what to do first, and it will try to make the most efficient choice.</a:t>
            </a:r>
          </a:p>
          <a:p>
            <a:pPr lvl="1"/>
            <a:r>
              <a:rPr lang="en-US" dirty="0"/>
              <a:t>For example, if a JOIN is used, either of the two tables can be examined first.</a:t>
            </a:r>
          </a:p>
          <a:p>
            <a:pPr lvl="1"/>
            <a:r>
              <a:rPr lang="en-US" dirty="0"/>
              <a:t>The presence of indexes make some choices more efficient than others.</a:t>
            </a:r>
          </a:p>
          <a:p>
            <a:r>
              <a:rPr lang="en-US" dirty="0"/>
              <a:t>DBMSs have special commands that explain the query execution plan:</a:t>
            </a:r>
          </a:p>
          <a:p>
            <a:pPr lvl="1"/>
            <a:r>
              <a:rPr lang="en-US" dirty="0"/>
              <a:t>SQLite: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EXPLAIN QUERY PLAN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…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MySQL: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EXPLAIN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SELECT …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This usually tells you how many rows will be examined, and adding indexes can reduce these numbers.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i="1" dirty="0"/>
              <a:t>(examples follow)</a:t>
            </a:r>
          </a:p>
          <a:p>
            <a:pPr lvl="1"/>
            <a:endParaRPr lang="en-US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6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index columns?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query is slow!</a:t>
            </a:r>
          </a:p>
          <a:p>
            <a:r>
              <a:rPr lang="en-US" dirty="0"/>
              <a:t>Generally, add an index if the column is:</a:t>
            </a:r>
          </a:p>
          <a:p>
            <a:pPr lvl="1"/>
            <a:r>
              <a:rPr lang="en-US" dirty="0"/>
              <a:t>Used in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</a:t>
            </a:r>
            <a:r>
              <a:rPr lang="en-US" dirty="0"/>
              <a:t> conditions, or</a:t>
            </a:r>
          </a:p>
          <a:p>
            <a:pPr lvl="1"/>
            <a:r>
              <a:rPr lang="en-US" dirty="0"/>
              <a:t>Used in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JOIN </a:t>
            </a:r>
            <a:r>
              <a:rPr lang="mr-IN" dirty="0">
                <a:latin typeface="Courier New" panose="02070309020205020404" pitchFamily="49" charset="0"/>
                <a:ea typeface="Andale Mono" charset="0"/>
                <a:cs typeface="Andale Mono" charset="0"/>
              </a:rPr>
              <a:t>…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ON </a:t>
            </a:r>
            <a:r>
              <a:rPr lang="en-US" dirty="0"/>
              <a:t>conditions, or</a:t>
            </a:r>
          </a:p>
          <a:p>
            <a:pPr lvl="1"/>
            <a:r>
              <a:rPr lang="en-US" dirty="0"/>
              <a:t>A foreign key refers to it.</a:t>
            </a:r>
          </a:p>
          <a:p>
            <a:r>
              <a:rPr lang="en-US" dirty="0"/>
              <a:t>Also helpful if the column is:</a:t>
            </a:r>
          </a:p>
          <a:p>
            <a:pPr lvl="1"/>
            <a:r>
              <a:rPr lang="en-US" dirty="0"/>
              <a:t>In a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MIN</a:t>
            </a:r>
            <a:r>
              <a:rPr lang="en-US" dirty="0"/>
              <a:t> or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MAX</a:t>
            </a:r>
            <a:r>
              <a:rPr lang="en-US" dirty="0"/>
              <a:t> aggregation function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43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Indexes are not free!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082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Don’t add indexes unless you need them.</a:t>
            </a:r>
          </a:p>
          <a:p>
            <a:r>
              <a:rPr lang="en-US" dirty="0"/>
              <a:t>Rookie mistake is to index every column “just in case.”</a:t>
            </a:r>
          </a:p>
          <a:p>
            <a:r>
              <a:rPr lang="en-US" dirty="0"/>
              <a:t>Indexes consume storage space </a:t>
            </a:r>
            <a:r>
              <a:rPr lang="en-US" b="1" i="1" dirty="0">
                <a:solidFill>
                  <a:schemeClr val="accent6"/>
                </a:solidFill>
              </a:rPr>
              <a:t>(storage overhead),</a:t>
            </a:r>
          </a:p>
          <a:p>
            <a:r>
              <a:rPr lang="en-US" dirty="0"/>
              <a:t>Indexes must be updated when data is modified </a:t>
            </a:r>
            <a:r>
              <a:rPr lang="en-US" b="1" i="1" dirty="0">
                <a:solidFill>
                  <a:schemeClr val="accent6"/>
                </a:solidFill>
              </a:rPr>
              <a:t>(performance overhead).</a:t>
            </a:r>
          </a:p>
          <a:p>
            <a:pPr marL="0" indent="0">
              <a:buNone/>
            </a:pPr>
            <a:endParaRPr lang="en-US" b="1" dirty="0">
              <a:solidFill>
                <a:schemeClr val="accent1"/>
              </a:solidFill>
              <a:latin typeface="Courier New" panose="02070309020205020404" pitchFamily="49" charset="0"/>
              <a:ea typeface="Andale Mono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307"/>
            <a:ext cx="12191998" cy="36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9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HW4 was posted yesterday, and it’s due on Monday.</a:t>
            </a:r>
          </a:p>
          <a:p>
            <a:r>
              <a:rPr lang="en-US" dirty="0"/>
              <a:t>Midterm grades will be posted soon.</a:t>
            </a:r>
          </a:p>
          <a:p>
            <a:r>
              <a:rPr lang="en-US" dirty="0"/>
              <a:t>You can pick up your exam from my </a:t>
            </a:r>
            <a:r>
              <a:rPr lang="en-US"/>
              <a:t>office hours.</a:t>
            </a:r>
            <a:endParaRPr lang="en-US" dirty="0"/>
          </a:p>
          <a:p>
            <a:r>
              <a:rPr lang="en-US" dirty="0"/>
              <a:t>Friday is the last day to drop.</a:t>
            </a:r>
          </a:p>
        </p:txBody>
      </p:sp>
    </p:spTree>
    <p:extLst>
      <p:ext uri="{BB962C8B-B14F-4D97-AF65-F5344CB8AC3E}">
        <p14:creationId xmlns:p14="http://schemas.microsoft.com/office/powerpoint/2010/main" val="92148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and Index terminology in SQL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</a:t>
            </a:r>
            <a:r>
              <a:rPr lang="en-US" b="1" dirty="0">
                <a:solidFill>
                  <a:schemeClr val="accent6"/>
                </a:solidFill>
              </a:rPr>
              <a:t>key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</a:t>
            </a:r>
            <a:r>
              <a:rPr lang="en-US" b="1" dirty="0">
                <a:solidFill>
                  <a:schemeClr val="accent6"/>
                </a:solidFill>
              </a:rPr>
              <a:t>index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just a way to find rows quickly</a:t>
            </a:r>
          </a:p>
          <a:p>
            <a:pPr lvl="1"/>
            <a:r>
              <a:rPr lang="en-US" dirty="0"/>
              <a:t>Just creates a search tree.</a:t>
            </a:r>
          </a:p>
          <a:p>
            <a:r>
              <a:rPr lang="en-US" b="1" dirty="0">
                <a:solidFill>
                  <a:schemeClr val="accent6"/>
                </a:solidFill>
              </a:rPr>
              <a:t>Unique key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an index that prevents duplicates</a:t>
            </a:r>
          </a:p>
          <a:p>
            <a:pPr lvl="1"/>
            <a:r>
              <a:rPr lang="en-US" dirty="0"/>
              <a:t>Bottom level of search tree has no repeated values</a:t>
            </a:r>
          </a:p>
          <a:p>
            <a:pPr lvl="1"/>
            <a:r>
              <a:rPr lang="en-US" dirty="0"/>
              <a:t>DBMS can use the tree to quickly search for existing rows with that value before allowing a row insertion (or column update) to proceed.</a:t>
            </a:r>
          </a:p>
          <a:p>
            <a:r>
              <a:rPr lang="en-US" b="1" dirty="0">
                <a:solidFill>
                  <a:schemeClr val="accent6"/>
                </a:solidFill>
              </a:rPr>
              <a:t>Primary key </a:t>
            </a:r>
            <a:r>
              <a:rPr lang="en-US" dirty="0"/>
              <a:t>is just a unique key, but there can only be one per table</a:t>
            </a:r>
          </a:p>
          <a:p>
            <a:pPr lvl="1"/>
            <a:r>
              <a:rPr lang="en-US" dirty="0"/>
              <a:t>We think of the primary key as the </a:t>
            </a:r>
            <a:r>
              <a:rPr lang="en-US" i="1" dirty="0"/>
              <a:t>most important</a:t>
            </a:r>
            <a:r>
              <a:rPr lang="en-US" dirty="0"/>
              <a:t> unique key in the table</a:t>
            </a:r>
          </a:p>
          <a:p>
            <a:r>
              <a:rPr lang="en-US" b="1" dirty="0">
                <a:solidFill>
                  <a:schemeClr val="accent6"/>
                </a:solidFill>
              </a:rPr>
              <a:t>Foreign key </a:t>
            </a:r>
            <a:r>
              <a:rPr lang="en-US" dirty="0"/>
              <a:t>makes a column’s values match a column in another table</a:t>
            </a:r>
          </a:p>
          <a:p>
            <a:pPr lvl="1"/>
            <a:r>
              <a:rPr lang="en-US" dirty="0"/>
              <a:t>The referenced column in the other table should be indexed</a:t>
            </a:r>
            <a:br>
              <a:rPr lang="en-US" dirty="0"/>
            </a:br>
            <a:r>
              <a:rPr lang="en-US" dirty="0"/>
              <a:t>(usually it’s the primary key).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3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F06DD-9336-8B4E-8E0E-779ECD04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A143F-D400-3C49-BBF5-39001CECA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relational databases can store many terabytes of data.</a:t>
            </a:r>
          </a:p>
          <a:p>
            <a:r>
              <a:rPr lang="en-US" dirty="0"/>
              <a:t>However, it can take hours days to scan through all the data.</a:t>
            </a:r>
          </a:p>
          <a:p>
            <a:r>
              <a:rPr lang="en-US" b="1" dirty="0">
                <a:solidFill>
                  <a:schemeClr val="accent6"/>
                </a:solidFill>
              </a:rPr>
              <a:t>Column</a:t>
            </a:r>
            <a:r>
              <a:rPr lang="en-US" dirty="0"/>
              <a:t> </a:t>
            </a:r>
            <a:r>
              <a:rPr lang="en-US" b="1" dirty="0">
                <a:solidFill>
                  <a:schemeClr val="accent6"/>
                </a:solidFill>
              </a:rPr>
              <a:t>Indexes</a:t>
            </a:r>
            <a:r>
              <a:rPr lang="en-US" dirty="0"/>
              <a:t> allow row with particular values to be quickly found.</a:t>
            </a:r>
          </a:p>
          <a:p>
            <a:pPr lvl="1"/>
            <a:r>
              <a:rPr lang="en-US" dirty="0"/>
              <a:t>If we have N rows, an index allows data to be found in log(N) time.</a:t>
            </a:r>
          </a:p>
          <a:p>
            <a:r>
              <a:rPr lang="en-US" dirty="0"/>
              <a:t>Tables can have </a:t>
            </a:r>
            <a:r>
              <a:rPr lang="en-US" b="1" dirty="0">
                <a:solidFill>
                  <a:schemeClr val="accent6"/>
                </a:solidFill>
              </a:rPr>
              <a:t>multiple (secondary) indexes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These should be added for columns whole values are often tested in queries.</a:t>
            </a:r>
          </a:p>
          <a:p>
            <a:r>
              <a:rPr lang="en-US" b="1" dirty="0">
                <a:solidFill>
                  <a:schemeClr val="accent6"/>
                </a:solidFill>
              </a:rPr>
              <a:t>Composite indexes</a:t>
            </a:r>
            <a:r>
              <a:rPr lang="en-US" dirty="0"/>
              <a:t> operate on multiple column values.</a:t>
            </a:r>
          </a:p>
          <a:p>
            <a:r>
              <a:rPr lang="en-US" dirty="0"/>
              <a:t>Indexes (a.k.a. keys) are classified as:</a:t>
            </a:r>
          </a:p>
          <a:p>
            <a:pPr lvl="1"/>
            <a:r>
              <a:rPr lang="en-US" i="1" dirty="0"/>
              <a:t>Primary Keys</a:t>
            </a:r>
          </a:p>
          <a:p>
            <a:pPr lvl="1"/>
            <a:r>
              <a:rPr lang="en-US" i="1" dirty="0"/>
              <a:t>Unique Keys </a:t>
            </a:r>
            <a:r>
              <a:rPr lang="en-US" dirty="0"/>
              <a:t>(similar to above)</a:t>
            </a:r>
          </a:p>
          <a:p>
            <a:pPr lvl="1"/>
            <a:r>
              <a:rPr lang="en-US" i="1" dirty="0"/>
              <a:t>Foreign Keys </a:t>
            </a:r>
            <a:r>
              <a:rPr lang="en-US" dirty="0"/>
              <a:t>(referring to keys in another table)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2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Computers have a hierarchy of storage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942" y="4246560"/>
            <a:ext cx="8169174" cy="2397308"/>
          </a:xfrm>
        </p:spPr>
        <p:txBody>
          <a:bodyPr>
            <a:normAutofit/>
          </a:bodyPr>
          <a:lstStyle/>
          <a:p>
            <a:r>
              <a:rPr lang="en-US" sz="2800" dirty="0"/>
              <a:t>Disk is about </a:t>
            </a:r>
            <a:r>
              <a:rPr lang="en-US" sz="2800" i="1" dirty="0"/>
              <a:t>ten billion </a:t>
            </a:r>
            <a:r>
              <a:rPr lang="en-US" sz="2800" dirty="0"/>
              <a:t>times larger than registers, </a:t>
            </a:r>
            <a:br>
              <a:rPr lang="en-US" sz="2800" dirty="0"/>
            </a:br>
            <a:r>
              <a:rPr lang="en-US" sz="2800" dirty="0"/>
              <a:t>but has about </a:t>
            </a:r>
            <a:r>
              <a:rPr lang="en-US" sz="2800" i="1" dirty="0"/>
              <a:t>ten million</a:t>
            </a:r>
            <a:r>
              <a:rPr lang="en-US" sz="2800" dirty="0"/>
              <a:t> times larger delay (latency).</a:t>
            </a:r>
          </a:p>
          <a:p>
            <a:r>
              <a:rPr lang="en-US" sz="2800" dirty="0"/>
              <a:t>Goal is to work as much as possible in the top levels.</a:t>
            </a:r>
          </a:p>
          <a:p>
            <a:r>
              <a:rPr lang="en-US" sz="2800" dirty="0"/>
              <a:t>Large, rarely-needed data is stored at the bottom level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963987"/>
              </p:ext>
            </p:extLst>
          </p:nvPr>
        </p:nvGraphicFramePr>
        <p:xfrm>
          <a:off x="2011557" y="1426905"/>
          <a:ext cx="610229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i="1" dirty="0"/>
                        <a:t>delay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/>
                        <a:t>capacity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0.3ns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CPU Registers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 kB</a:t>
                      </a:r>
                      <a:r>
                        <a:rPr lang="en-US" sz="2000" baseline="0" dirty="0"/>
                        <a:t> (kilobyte)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CPU Caches (L2)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16 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Random Access Memory (RAM)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16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</a:t>
                      </a:r>
                      <a:r>
                        <a:rPr lang="el-GR" sz="2000" dirty="0"/>
                        <a:t>μ</a:t>
                      </a:r>
                      <a:r>
                        <a:rPr lang="en-US" sz="2000" dirty="0"/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Flash</a:t>
                      </a:r>
                      <a:r>
                        <a:rPr lang="en-US" sz="2000" baseline="0" dirty="0">
                          <a:solidFill>
                            <a:schemeClr val="accent1"/>
                          </a:solidFill>
                        </a:rPr>
                        <a:t> Storage (SSD)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5ms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Magnetic Disk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817223" y="1701641"/>
            <a:ext cx="11575" cy="2286000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463198" y="2511971"/>
            <a:ext cx="199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Larger, </a:t>
            </a:r>
            <a:r>
              <a:rPr lang="en-US" sz="2000"/>
              <a:t>but slower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12" y="895365"/>
            <a:ext cx="1614345" cy="182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04" y="895365"/>
            <a:ext cx="2024738" cy="18492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86" y="3129469"/>
            <a:ext cx="2759312" cy="2222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14" y="4865988"/>
            <a:ext cx="2770208" cy="1871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78" y="2808925"/>
            <a:ext cx="2939348" cy="11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0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9BAE-672C-EA4B-B2BA-00140018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154983"/>
            <a:ext cx="7934598" cy="883403"/>
          </a:xfrm>
        </p:spPr>
        <p:txBody>
          <a:bodyPr>
            <a:normAutofit/>
          </a:bodyPr>
          <a:lstStyle/>
          <a:p>
            <a:r>
              <a:rPr lang="en-US" dirty="0"/>
              <a:t>Storage has limited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ED504-FF2F-5B43-B191-14653B003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1146875"/>
            <a:ext cx="7934598" cy="5594888"/>
          </a:xfrm>
        </p:spPr>
        <p:txBody>
          <a:bodyPr/>
          <a:lstStyle/>
          <a:p>
            <a:r>
              <a:rPr lang="en-US" dirty="0"/>
              <a:t>All types of computer storage are limited to reading/writing just a small fraction at once.</a:t>
            </a:r>
          </a:p>
          <a:p>
            <a:r>
              <a:rPr lang="en-US" b="1" dirty="0"/>
              <a:t>Magnetic disks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read/write head can read the charges on a tiny portion of the magnetic disk.</a:t>
            </a:r>
          </a:p>
          <a:p>
            <a:r>
              <a:rPr lang="en-US" b="1" dirty="0"/>
              <a:t>RAM (memory):</a:t>
            </a:r>
            <a:endParaRPr lang="en-US" dirty="0"/>
          </a:p>
          <a:p>
            <a:pPr lvl="1"/>
            <a:r>
              <a:rPr lang="en-US" dirty="0"/>
              <a:t>Memory and flash chips store lots of data, but only a few bytes can be transferred at once, because there are only a couple hundred electrical connections at the edge.</a:t>
            </a:r>
          </a:p>
          <a:p>
            <a:pPr lvl="1"/>
            <a:r>
              <a:rPr lang="en-US" dirty="0"/>
              <a:t>SSDs (flash) is similar, with even fewer electrical connections.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B7F41-3F42-1046-BFC3-4A111FD3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775982"/>
            <a:ext cx="3752193" cy="2931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2F145-AF70-C246-BB37-BE91B1C2C23A}"/>
              </a:ext>
            </a:extLst>
          </p:cNvPr>
          <p:cNvSpPr txBox="1"/>
          <p:nvPr/>
        </p:nvSpPr>
        <p:spPr>
          <a:xfrm>
            <a:off x="8439807" y="3707383"/>
            <a:ext cx="3752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https://animagraffs.com/hard-disk-drive/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A56F8-B5EC-8248-A019-133EA646F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4961473"/>
            <a:ext cx="3635656" cy="137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D548F-6E7E-C647-84B6-5E55DB0AA236}"/>
              </a:ext>
            </a:extLst>
          </p:cNvPr>
          <p:cNvSpPr txBox="1"/>
          <p:nvPr/>
        </p:nvSpPr>
        <p:spPr>
          <a:xfrm>
            <a:off x="8439807" y="6156988"/>
            <a:ext cx="363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Just a couple hundred electrical connections at the edge of a RAM card.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9CC09-B379-814A-8302-2FD06EC2B6D6}"/>
              </a:ext>
            </a:extLst>
          </p:cNvPr>
          <p:cNvSpPr txBox="1"/>
          <p:nvPr/>
        </p:nvSpPr>
        <p:spPr>
          <a:xfrm>
            <a:off x="8439807" y="178349"/>
            <a:ext cx="363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Magnetic disk’s data can only be read at current location of the read/write head.</a:t>
            </a:r>
          </a:p>
        </p:txBody>
      </p:sp>
    </p:spTree>
    <p:extLst>
      <p:ext uri="{BB962C8B-B14F-4D97-AF65-F5344CB8AC3E}">
        <p14:creationId xmlns:p14="http://schemas.microsoft.com/office/powerpoint/2010/main" val="127356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3DAA8-3E36-8948-9895-D276D40D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view of computer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BCC8F-3CA0-4F49-831C-A796E1993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546" y="1146875"/>
            <a:ext cx="7793152" cy="3645842"/>
          </a:xfrm>
        </p:spPr>
        <p:txBody>
          <a:bodyPr/>
          <a:lstStyle/>
          <a:p>
            <a:r>
              <a:rPr lang="en-US" dirty="0"/>
              <a:t>Storage is a big array of bytes (numbers).</a:t>
            </a:r>
          </a:p>
          <a:p>
            <a:r>
              <a:rPr lang="en-US" dirty="0"/>
              <a:t>Computer can read or write from one location (address) at a time.</a:t>
            </a:r>
          </a:p>
          <a:p>
            <a:r>
              <a:rPr lang="en-US" dirty="0"/>
              <a:t>The picture at left is misleading because a human observer can </a:t>
            </a:r>
            <a:r>
              <a:rPr lang="en-US" i="1" dirty="0"/>
              <a:t>see all the data </a:t>
            </a:r>
            <a:r>
              <a:rPr lang="en-US" dirty="0"/>
              <a:t>at once.  The computer cannot!</a:t>
            </a:r>
          </a:p>
          <a:p>
            <a:r>
              <a:rPr lang="en-US" dirty="0"/>
              <a:t>Computer requests one address at a time: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8713C-2755-1540-9618-E1A4409B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1" y="1038386"/>
            <a:ext cx="3525953" cy="5563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0821AD-C58C-104F-9781-ABC5E3CE96F4}"/>
              </a:ext>
            </a:extLst>
          </p:cNvPr>
          <p:cNvSpPr/>
          <p:nvPr/>
        </p:nvSpPr>
        <p:spPr>
          <a:xfrm>
            <a:off x="2207171" y="1198179"/>
            <a:ext cx="977463" cy="4635063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DF914-79C1-C44C-B8B0-6CFF8175373D}"/>
              </a:ext>
            </a:extLst>
          </p:cNvPr>
          <p:cNvSpPr txBox="1"/>
          <p:nvPr/>
        </p:nvSpPr>
        <p:spPr>
          <a:xfrm rot="16200000">
            <a:off x="2624882" y="3331044"/>
            <a:ext cx="192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being stored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04D7255-EDD9-D148-956A-3DCA1364D4F9}"/>
              </a:ext>
            </a:extLst>
          </p:cNvPr>
          <p:cNvSpPr/>
          <p:nvPr/>
        </p:nvSpPr>
        <p:spPr>
          <a:xfrm>
            <a:off x="3184634" y="1198179"/>
            <a:ext cx="315311" cy="4635063"/>
          </a:xfrm>
          <a:prstGeom prst="rightBrace">
            <a:avLst>
              <a:gd name="adj1" fmla="val 58333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FCDFF-EFD3-1D4A-B434-67247F6183D1}"/>
              </a:ext>
            </a:extLst>
          </p:cNvPr>
          <p:cNvGrpSpPr/>
          <p:nvPr/>
        </p:nvGrpSpPr>
        <p:grpSpPr>
          <a:xfrm>
            <a:off x="4645574" y="4901206"/>
            <a:ext cx="6117015" cy="1383980"/>
            <a:chOff x="4477408" y="4901206"/>
            <a:chExt cx="6117015" cy="138398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C5884D6-728C-7A48-9326-2CBEF8EE1A9C}"/>
                </a:ext>
              </a:extLst>
            </p:cNvPr>
            <p:cNvSpPr/>
            <p:nvPr/>
          </p:nvSpPr>
          <p:spPr>
            <a:xfrm>
              <a:off x="9070423" y="4901206"/>
              <a:ext cx="1524000" cy="1383980"/>
            </a:xfrm>
            <a:prstGeom prst="roundRect">
              <a:avLst>
                <a:gd name="adj" fmla="val 971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Memory.</a:t>
              </a:r>
              <a:br>
                <a:rPr lang="en-US" sz="2000" dirty="0"/>
              </a:br>
              <a:r>
                <a:rPr lang="en-US" sz="2000" dirty="0"/>
                <a:t>a “black box”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9A7D58-6AEF-2540-BF72-6CBD1F39AE19}"/>
                </a:ext>
              </a:extLst>
            </p:cNvPr>
            <p:cNvSpPr txBox="1"/>
            <p:nvPr/>
          </p:nvSpPr>
          <p:spPr>
            <a:xfrm>
              <a:off x="5959366" y="5044966"/>
              <a:ext cx="2312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Give me address 23.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15625B5-3040-644B-B528-230DE33D81C9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8271635" y="5229633"/>
              <a:ext cx="798788" cy="153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7426A6-DB55-8542-B808-9BA2D85CEE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1635" y="5881641"/>
              <a:ext cx="7987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BE63E7-0C4F-ED4D-A621-EEC5F8848B99}"/>
                </a:ext>
              </a:extLst>
            </p:cNvPr>
            <p:cNvSpPr txBox="1"/>
            <p:nvPr/>
          </p:nvSpPr>
          <p:spPr>
            <a:xfrm>
              <a:off x="4477408" y="5696975"/>
              <a:ext cx="37942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Address 23 is storing the value “49”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73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64" y="247973"/>
            <a:ext cx="11028336" cy="1056789"/>
          </a:xfrm>
        </p:spPr>
        <p:txBody>
          <a:bodyPr/>
          <a:lstStyle/>
          <a:p>
            <a:r>
              <a:rPr lang="en-US" dirty="0"/>
              <a:t>A Database Server @ NU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0579" y="548775"/>
            <a:ext cx="4390196" cy="32926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1595" y="4390196"/>
            <a:ext cx="3290405" cy="2467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464" y="1304762"/>
            <a:ext cx="843657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264 fast (10k RPM) magnetic disks (for production)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56 slow (7200 RPM) magnetic disks (for backup)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~150 TB storage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Comprised of 6 physical chassis (boxes) in one big cabinet, about the size of a coat closet.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25942" y="37271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Front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1492" y="6301104"/>
            <a:ext cx="20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SAS cabling in back</a:t>
            </a:r>
          </a:p>
        </p:txBody>
      </p:sp>
    </p:spTree>
    <p:extLst>
      <p:ext uri="{BB962C8B-B14F-4D97-AF65-F5344CB8AC3E}">
        <p14:creationId xmlns:p14="http://schemas.microsoft.com/office/powerpoint/2010/main" val="410997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Overflow database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and Answers from a popular programming help website</a:t>
            </a:r>
          </a:p>
          <a:p>
            <a:pPr lvl="1"/>
            <a:r>
              <a:rPr lang="en-US" dirty="0"/>
              <a:t>150 GB of data</a:t>
            </a:r>
          </a:p>
          <a:p>
            <a:pPr lvl="1"/>
            <a:r>
              <a:rPr lang="en-US" dirty="0"/>
              <a:t>29M posts</a:t>
            </a:r>
          </a:p>
          <a:p>
            <a:pPr lvl="1"/>
            <a:r>
              <a:rPr lang="en-US" dirty="0"/>
              <a:t>55M comments</a:t>
            </a:r>
          </a:p>
          <a:p>
            <a:r>
              <a:rPr lang="en-US" dirty="0"/>
              <a:t>Reading through all the data takes about 1,000 seconds (17 minutes).</a:t>
            </a:r>
          </a:p>
          <a:p>
            <a:endParaRPr lang="en-US" dirty="0"/>
          </a:p>
          <a:p>
            <a:r>
              <a:rPr lang="en-US" dirty="0"/>
              <a:t>We don’t want to wait 17 minutes for an answer.</a:t>
            </a:r>
          </a:p>
          <a:p>
            <a:r>
              <a:rPr lang="en-US" dirty="0"/>
              <a:t>It’s impractical to scan through all the data to find what we need.</a:t>
            </a:r>
          </a:p>
          <a:p>
            <a:r>
              <a:rPr lang="en-US" dirty="0"/>
              <a:t>We need a way to quickly find the data of interest </a:t>
            </a:r>
            <a:r>
              <a:rPr lang="en-US" i="1" dirty="0"/>
              <a:t>(indexing!)</a:t>
            </a:r>
          </a:p>
        </p:txBody>
      </p:sp>
    </p:spTree>
    <p:extLst>
      <p:ext uri="{BB962C8B-B14F-4D97-AF65-F5344CB8AC3E}">
        <p14:creationId xmlns:p14="http://schemas.microsoft.com/office/powerpoint/2010/main" val="200223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large amounts of data it can be a challenge to find an item of interest.</a:t>
            </a:r>
          </a:p>
          <a:p>
            <a:r>
              <a:rPr lang="en-US" dirty="0"/>
              <a:t>We don’t want to request every storage address to find what we’re looking for.</a:t>
            </a:r>
          </a:p>
          <a:p>
            <a:r>
              <a:rPr lang="en-US" b="1" i="1" dirty="0"/>
              <a:t>Sorting</a:t>
            </a:r>
            <a:r>
              <a:rPr lang="en-US" dirty="0"/>
              <a:t> the data can help tremendously, because it allows </a:t>
            </a:r>
            <a:r>
              <a:rPr lang="en-US" i="1" dirty="0"/>
              <a:t>binary search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4" y="4001294"/>
            <a:ext cx="4314785" cy="28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and Binary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know it’s easy to find data if it’s in a </a:t>
            </a:r>
            <a:r>
              <a:rPr lang="en-US" b="1" i="1" dirty="0">
                <a:solidFill>
                  <a:schemeClr val="accent6"/>
                </a:solidFill>
              </a:rPr>
              <a:t>sorted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That’s why printed dictionaries and phone books are alphabetical.</a:t>
            </a:r>
          </a:p>
          <a:p>
            <a:r>
              <a:rPr lang="en-US" b="1" dirty="0">
                <a:solidFill>
                  <a:schemeClr val="accent6"/>
                </a:solidFill>
              </a:rPr>
              <a:t>Binary Search </a:t>
            </a:r>
            <a:r>
              <a:rPr lang="en-US" dirty="0"/>
              <a:t>is how computers find entries in a sorted list.</a:t>
            </a:r>
          </a:p>
          <a:p>
            <a:pPr lvl="1"/>
            <a:r>
              <a:rPr lang="en-US" dirty="0"/>
              <a:t>Let’s say you’re looking for the word “key” in a list of 10,000 words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Compare “key” to the word in the middle position (5,000</a:t>
            </a:r>
            <a:r>
              <a:rPr lang="en-US" baseline="30000" dirty="0"/>
              <a:t>th</a:t>
            </a:r>
            <a:r>
              <a:rPr lang="en-US" dirty="0"/>
              <a:t> word).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If you’re lucky and that middle word is </a:t>
            </a:r>
            <a:r>
              <a:rPr lang="en-US" b="1" i="1" dirty="0">
                <a:solidFill>
                  <a:schemeClr val="accent6"/>
                </a:solidFill>
              </a:rPr>
              <a:t>equal to </a:t>
            </a:r>
            <a:r>
              <a:rPr lang="en-US" dirty="0"/>
              <a:t>“key”, then you’re done!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If the middle word is </a:t>
            </a:r>
            <a:r>
              <a:rPr lang="en-US" b="1" i="1" dirty="0">
                <a:solidFill>
                  <a:schemeClr val="accent6"/>
                </a:solidFill>
              </a:rPr>
              <a:t>greater than </a:t>
            </a:r>
            <a:r>
              <a:rPr lang="en-US" dirty="0"/>
              <a:t>“key” then go back to step 1, </a:t>
            </a:r>
            <a:br>
              <a:rPr lang="en-US" dirty="0"/>
            </a:br>
            <a:r>
              <a:rPr lang="en-US" dirty="0"/>
              <a:t>but refine your search to just the left half of the list (words 0 through 4,999).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If the middle word is </a:t>
            </a:r>
            <a:r>
              <a:rPr lang="en-US" b="1" i="1" dirty="0">
                <a:solidFill>
                  <a:schemeClr val="accent6"/>
                </a:solidFill>
              </a:rPr>
              <a:t>less than </a:t>
            </a:r>
            <a:r>
              <a:rPr lang="en-US" dirty="0"/>
              <a:t>“key” then go back to step 1, </a:t>
            </a:r>
            <a:br>
              <a:rPr lang="en-US" dirty="0"/>
            </a:br>
            <a:r>
              <a:rPr lang="en-US" dirty="0"/>
              <a:t>but refine your search to just the right half of the list (words 5,001 through 10,000).</a:t>
            </a:r>
          </a:p>
          <a:p>
            <a:pPr lvl="1"/>
            <a:r>
              <a:rPr lang="en-US" dirty="0"/>
              <a:t>At most is will take log</a:t>
            </a:r>
            <a:r>
              <a:rPr lang="en-US" baseline="-25000" dirty="0"/>
              <a:t>2</a:t>
            </a:r>
            <a:r>
              <a:rPr lang="en-US" dirty="0"/>
              <a:t>N steps to find the entry, where N is the list size.</a:t>
            </a:r>
          </a:p>
          <a:p>
            <a:pPr lvl="2"/>
            <a:r>
              <a:rPr lang="en-US" dirty="0" err="1"/>
              <a:t>Eg.</a:t>
            </a:r>
            <a:r>
              <a:rPr lang="en-US" dirty="0"/>
              <a:t>, 32 steps for binary search in a list of 4 billion entries (because 2</a:t>
            </a:r>
            <a:r>
              <a:rPr lang="en-US" baseline="30000" dirty="0"/>
              <a:t>32</a:t>
            </a:r>
            <a:r>
              <a:rPr lang="en-US" dirty="0"/>
              <a:t> ≅ </a:t>
            </a:r>
            <a:r>
              <a:rPr lang="fi-FI" dirty="0"/>
              <a:t>4 </a:t>
            </a:r>
            <a:r>
              <a:rPr lang="fi-FI" dirty="0" err="1"/>
              <a:t>billion</a:t>
            </a:r>
            <a:r>
              <a:rPr lang="fi-FI" dirty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00" y="0"/>
            <a:ext cx="273630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version-friendl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19326</TotalTime>
  <Words>1568</Words>
  <Application>Microsoft Macintosh PowerPoint</Application>
  <PresentationFormat>Widescreen</PresentationFormat>
  <Paragraphs>177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Andale Mono</vt:lpstr>
      <vt:lpstr>Arial</vt:lpstr>
      <vt:lpstr>Calibri</vt:lpstr>
      <vt:lpstr>Courier New</vt:lpstr>
      <vt:lpstr>Garamond</vt:lpstr>
      <vt:lpstr>Mangal</vt:lpstr>
      <vt:lpstr>Office Theme</vt:lpstr>
      <vt:lpstr>EECS-317 Data Management and Information Processing  Lecture 10 – Indexes</vt:lpstr>
      <vt:lpstr>Announcements</vt:lpstr>
      <vt:lpstr>Computers have a hierarchy of storage </vt:lpstr>
      <vt:lpstr>Storage has limited bandwidth</vt:lpstr>
      <vt:lpstr>Abstract view of computer storage</vt:lpstr>
      <vt:lpstr>A Database Server @ NU</vt:lpstr>
      <vt:lpstr>Stack Overflow database</vt:lpstr>
      <vt:lpstr>Indexing</vt:lpstr>
      <vt:lpstr>Sorting and Binary Search</vt:lpstr>
      <vt:lpstr>Why sorting is not enough</vt:lpstr>
      <vt:lpstr>A printed catalog can add multiple indexes</vt:lpstr>
      <vt:lpstr>DB indexes use a tree or hashtable instead of sorting</vt:lpstr>
      <vt:lpstr>Balanced binary search tree</vt:lpstr>
      <vt:lpstr>Creating indexes/keys</vt:lpstr>
      <vt:lpstr>Multiple indexes in one table are possible</vt:lpstr>
      <vt:lpstr>Composite indexes involve multiple columns</vt:lpstr>
      <vt:lpstr>Query execution plans</vt:lpstr>
      <vt:lpstr>When to index columns?</vt:lpstr>
      <vt:lpstr>Indexes are not free!</vt:lpstr>
      <vt:lpstr>Key and Index terminology in SQL</vt:lpstr>
      <vt:lpstr>Recap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920</cp:revision>
  <cp:lastPrinted>2018-10-25T16:54:33Z</cp:lastPrinted>
  <dcterms:created xsi:type="dcterms:W3CDTF">2017-09-19T21:33:23Z</dcterms:created>
  <dcterms:modified xsi:type="dcterms:W3CDTF">2019-05-07T16:11:51Z</dcterms:modified>
</cp:coreProperties>
</file>