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5" r:id="rId3"/>
    <p:sldId id="277" r:id="rId4"/>
    <p:sldId id="280" r:id="rId5"/>
    <p:sldId id="281" r:id="rId6"/>
    <p:sldId id="282" r:id="rId7"/>
    <p:sldId id="302" r:id="rId8"/>
    <p:sldId id="326" r:id="rId9"/>
    <p:sldId id="325" r:id="rId10"/>
    <p:sldId id="366" r:id="rId11"/>
    <p:sldId id="367" r:id="rId12"/>
    <p:sldId id="317" r:id="rId13"/>
    <p:sldId id="327" r:id="rId14"/>
    <p:sldId id="328" r:id="rId15"/>
    <p:sldId id="286" r:id="rId16"/>
    <p:sldId id="368" r:id="rId17"/>
    <p:sldId id="284" r:id="rId18"/>
    <p:sldId id="285" r:id="rId19"/>
    <p:sldId id="336" r:id="rId20"/>
    <p:sldId id="337" r:id="rId21"/>
    <p:sldId id="343" r:id="rId22"/>
    <p:sldId id="350" r:id="rId23"/>
    <p:sldId id="365" r:id="rId24"/>
    <p:sldId id="364" r:id="rId25"/>
    <p:sldId id="369" r:id="rId26"/>
    <p:sldId id="370" r:id="rId27"/>
    <p:sldId id="3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05"/>
            <p14:sldId id="277"/>
            <p14:sldId id="280"/>
            <p14:sldId id="281"/>
            <p14:sldId id="282"/>
            <p14:sldId id="302"/>
            <p14:sldId id="326"/>
            <p14:sldId id="325"/>
            <p14:sldId id="366"/>
            <p14:sldId id="367"/>
            <p14:sldId id="317"/>
            <p14:sldId id="327"/>
            <p14:sldId id="328"/>
            <p14:sldId id="286"/>
            <p14:sldId id="368"/>
            <p14:sldId id="284"/>
            <p14:sldId id="285"/>
            <p14:sldId id="336"/>
            <p14:sldId id="337"/>
            <p14:sldId id="343"/>
            <p14:sldId id="350"/>
            <p14:sldId id="365"/>
            <p14:sldId id="364"/>
            <p14:sldId id="369"/>
            <p14:sldId id="370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092"/>
    <a:srgbClr val="DC5CDA"/>
    <a:srgbClr val="942092"/>
    <a:srgbClr val="FF9300"/>
    <a:srgbClr val="FFC000"/>
    <a:srgbClr val="70AD4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2"/>
    <p:restoredTop sz="88504"/>
  </p:normalViewPr>
  <p:slideViewPr>
    <p:cSldViewPr snapToGrid="0" snapToObjects="1">
      <p:cViewPr varScale="1">
        <p:scale>
          <a:sx n="82" d="100"/>
          <a:sy n="82" d="100"/>
        </p:scale>
        <p:origin x="672" y="168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rows in the result will equal</a:t>
            </a:r>
            <a:r>
              <a:rPr lang="en-US" baseline="0" dirty="0"/>
              <a:t> the number of unique values taken by the grouping criterion.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4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1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0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9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56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6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0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6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13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88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79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65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5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EECS-317 Data Management and Information Processing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/>
              <a:t>Lecture 9 </a:t>
            </a:r>
            <a:r>
              <a:rPr lang="mr-IN" dirty="0"/>
              <a:t>–</a:t>
            </a:r>
            <a:r>
              <a:rPr lang="en-US" dirty="0"/>
              <a:t> Midterm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</a:t>
            </a:r>
            <a:r>
              <a:rPr lang="en-US" sz="2800" dirty="0" err="1"/>
              <a:t>Tarzia</a:t>
            </a:r>
            <a:endParaRPr lang="en-US" sz="2800" dirty="0"/>
          </a:p>
          <a:p>
            <a:r>
              <a:rPr lang="en-US" sz="2800" dirty="0"/>
              <a:t>Spring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COUNT,  SUM,  MIN,  MAX,  AVG</a:t>
            </a:r>
          </a:p>
          <a:p>
            <a:r>
              <a:rPr lang="en-US" dirty="0"/>
              <a:t>These can be used to print out values that depend on multiple rows.</a:t>
            </a:r>
          </a:p>
          <a:p>
            <a:r>
              <a:rPr lang="en-US" dirty="0"/>
              <a:t>For example, how many ounces of ingredients are used?</a:t>
            </a:r>
          </a:p>
          <a:p>
            <a:pPr lvl="1"/>
            <a:r>
              <a:rPr lang="en-US" dirty="0"/>
              <a:t>We have to add up the “Amount” from many rows to get this answer: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SUM(Amount) 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FROM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Recipe_Ingredients</a:t>
            </a:r>
            <a:b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WHERE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MeasureAmountID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=1;</a:t>
            </a:r>
          </a:p>
          <a:p>
            <a:pPr lvl="1"/>
            <a:r>
              <a:rPr lang="en-US" dirty="0"/>
              <a:t>(“ounce” corresponds to </a:t>
            </a:r>
            <a:r>
              <a:rPr lang="en-US" dirty="0" err="1"/>
              <a:t>MeasureAmountID</a:t>
            </a:r>
            <a:r>
              <a:rPr lang="en-US" dirty="0"/>
              <a:t>=1)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GROUP BY </a:t>
            </a:r>
            <a:r>
              <a:rPr lang="en-US" dirty="0"/>
              <a:t>causes aggregations to occur on subsets of rows, where rows are grouped according to some rule.</a:t>
            </a:r>
          </a:p>
          <a:p>
            <a:pPr lvl="1"/>
            <a:r>
              <a:rPr lang="en-US" dirty="0"/>
              <a:t>Each group contains rows having the same value for the grouping expression 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SELECT SUM(Amount) FROM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Recipe_Ingredients</a:t>
            </a:r>
            <a:b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GROUP BY 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MeasureAmountID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lvl="1"/>
            <a:r>
              <a:rPr lang="en-US" dirty="0">
                <a:ea typeface="Courier New" charset="0"/>
                <a:cs typeface="Courier New" charset="0"/>
              </a:rPr>
              <a:t>Same as above, but list amounts of all ingredients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0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817C-482C-2142-A775-E55E6C70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GROUP_CONCAT() is another aggregator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73FF-8F75-594A-8B64-8FE2DB8E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2712203"/>
          </a:xfrm>
        </p:spPr>
        <p:txBody>
          <a:bodyPr/>
          <a:lstStyle/>
          <a:p>
            <a:r>
              <a:rPr lang="en-US" dirty="0"/>
              <a:t>Concatenates non-null values, optionally with a separator string.</a:t>
            </a:r>
          </a:p>
          <a:p>
            <a:r>
              <a:rPr lang="en-US" i="1" dirty="0" err="1"/>
              <a:t>Eg.</a:t>
            </a:r>
            <a:r>
              <a:rPr lang="en-US" i="1" dirty="0"/>
              <a:t>:</a:t>
            </a:r>
            <a:r>
              <a:rPr lang="en-US" dirty="0"/>
              <a:t> Print all the products in each category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CategoryDescription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GROUP_CONCAT(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ProductName, ",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 NATURAL JOIN Categories GROUP BY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CategoryID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FDC0A-D396-194D-9B42-009CD7FC6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4" y="3967567"/>
            <a:ext cx="12002926" cy="27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28663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GROUP BY combines multiple rows into one row in the result.</a:t>
            </a:r>
          </a:p>
          <a:p>
            <a:r>
              <a:rPr lang="en-US" dirty="0"/>
              <a:t>Rows with the same value for the </a:t>
            </a:r>
            <a:r>
              <a:rPr lang="en-US" i="1" dirty="0"/>
              <a:t>grouping criterion </a:t>
            </a:r>
            <a:r>
              <a:rPr lang="en-US" dirty="0"/>
              <a:t>are grouped.</a:t>
            </a:r>
          </a:p>
          <a:p>
            <a:r>
              <a:rPr lang="en-US" dirty="0"/>
              <a:t>An aggregation function is usually applied.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2800" dirty="0" err="1">
                <a:latin typeface="Courier New" charset="0"/>
                <a:ea typeface="Courier New" charset="0"/>
                <a:cs typeface="Courier New" charset="0"/>
              </a:rPr>
              <a:t>CategoryID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COUNT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(*) AS </a:t>
            </a:r>
            <a:r>
              <a:rPr lang="en-US" sz="2800" dirty="0" err="1">
                <a:latin typeface="Courier New" charset="0"/>
                <a:ea typeface="Courier New" charset="0"/>
                <a:cs typeface="Courier New" charset="0"/>
              </a:rPr>
              <a:t>category_count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,</a:t>
            </a:r>
            <a:br>
              <a:rPr lang="en-US" sz="2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MAX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dirty="0" err="1">
                <a:latin typeface="Courier New" charset="0"/>
                <a:ea typeface="Courier New" charset="0"/>
                <a:cs typeface="Courier New" charset="0"/>
              </a:rPr>
              <a:t>RetailPrice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) AS </a:t>
            </a:r>
            <a:r>
              <a:rPr lang="en-US" sz="2800" dirty="0" err="1">
                <a:latin typeface="Courier New" charset="0"/>
                <a:ea typeface="Courier New" charset="0"/>
                <a:cs typeface="Courier New" charset="0"/>
              </a:rPr>
              <a:t>most_expensive_price</a:t>
            </a:r>
            <a:br>
              <a:rPr lang="en-US" sz="2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  FROM Products </a:t>
            </a:r>
            <a:r>
              <a:rPr lang="en-US" sz="2800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GROUP BY </a:t>
            </a:r>
            <a:r>
              <a:rPr lang="en-US" sz="2800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CategoryID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3924300"/>
            <a:ext cx="5067300" cy="372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3924300"/>
            <a:ext cx="3378200" cy="25654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19" idx="1"/>
          </p:cNvCxnSpPr>
          <p:nvPr/>
        </p:nvCxnSpPr>
        <p:spPr>
          <a:xfrm>
            <a:off x="5330771" y="4390827"/>
            <a:ext cx="2987729" cy="358973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9" idx="1"/>
          </p:cNvCxnSpPr>
          <p:nvPr/>
        </p:nvCxnSpPr>
        <p:spPr>
          <a:xfrm>
            <a:off x="5330771" y="4749800"/>
            <a:ext cx="2987729" cy="0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9" idx="1"/>
          </p:cNvCxnSpPr>
          <p:nvPr/>
        </p:nvCxnSpPr>
        <p:spPr>
          <a:xfrm flipV="1">
            <a:off x="5330771" y="4749800"/>
            <a:ext cx="2987729" cy="1562101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318500" y="4579319"/>
            <a:ext cx="3584198" cy="34096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9073" y="4210301"/>
            <a:ext cx="5171698" cy="73538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9073" y="6108700"/>
            <a:ext cx="5171698" cy="41153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19" idx="1"/>
          </p:cNvCxnSpPr>
          <p:nvPr/>
        </p:nvCxnSpPr>
        <p:spPr>
          <a:xfrm flipV="1">
            <a:off x="5330771" y="4749800"/>
            <a:ext cx="2987729" cy="3098800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5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single value, list of values, or table can be replaced by a subquery</a:t>
            </a:r>
          </a:p>
          <a:p>
            <a:r>
              <a:rPr lang="en-US" dirty="0"/>
              <a:t>A </a:t>
            </a:r>
            <a:r>
              <a:rPr lang="en-US" b="1" dirty="0"/>
              <a:t>subquery</a:t>
            </a:r>
            <a:r>
              <a:rPr lang="en-US" dirty="0"/>
              <a:t> is a query that appears inside of parentheses.</a:t>
            </a:r>
          </a:p>
          <a:p>
            <a:pPr lvl="1"/>
            <a:r>
              <a:rPr lang="en-US" dirty="0"/>
              <a:t>The subquery is computed first </a:t>
            </a:r>
            <a:r>
              <a:rPr lang="en-US"/>
              <a:t>and its result is “plugged </a:t>
            </a:r>
            <a:r>
              <a:rPr lang="en-US" dirty="0"/>
              <a:t>into” the parent expression.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SELECT SUM(Amount)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FROM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Recipe_Ingredients</a:t>
            </a:r>
            <a:b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WHERE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MeasureAmountID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=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(SELECT 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MeasureAmountID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FROM Measurements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  WHERE 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MeasurementDescription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="Ounce")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2061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V="1">
            <a:off x="4595031" y="1749227"/>
            <a:ext cx="1252376" cy="745152"/>
          </a:xfrm>
          <a:prstGeom prst="straightConnector1">
            <a:avLst/>
          </a:prstGeom>
          <a:ln w="53975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34291" y="812800"/>
          <a:ext cx="4260742" cy="1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31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room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departmentId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847407" y="839892"/>
          <a:ext cx="3363938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buildingId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595031" y="1749227"/>
            <a:ext cx="1252376" cy="4629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95031" y="2140669"/>
            <a:ext cx="1252376" cy="4629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95031" y="1749227"/>
            <a:ext cx="1252376" cy="1131966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95031" y="1749227"/>
            <a:ext cx="1252376" cy="1481047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63472" y="74159"/>
            <a:ext cx="10556928" cy="700909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ea typeface="Courier New" charset="0"/>
                <a:cs typeface="Courier New" charset="0"/>
              </a:rPr>
              <a:t>INNER JOIN review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9499600" y="839892"/>
            <a:ext cx="2500278" cy="29193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 output,</a:t>
            </a:r>
          </a:p>
          <a:p>
            <a:r>
              <a:rPr lang="en-US" dirty="0"/>
              <a:t>multiple matches leads to multiple rows.</a:t>
            </a:r>
          </a:p>
          <a:p>
            <a:r>
              <a:rPr lang="en-US" dirty="0"/>
              <a:t>no matches leads to no rows</a:t>
            </a:r>
          </a:p>
        </p:txBody>
      </p:sp>
      <p:graphicFrame>
        <p:nvGraphicFramePr>
          <p:cNvPr id="21" name="Content Placeholder 9"/>
          <p:cNvGraphicFramePr>
            <a:graphicFrameLocks/>
          </p:cNvGraphicFramePr>
          <p:nvPr>
            <p:extLst/>
          </p:nvPr>
        </p:nvGraphicFramePr>
        <p:xfrm>
          <a:off x="123987" y="3856307"/>
          <a:ext cx="1187589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6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0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</a:t>
                      </a:r>
                      <a:r>
                        <a:rPr lang="en-US" b="1" i="1" dirty="0" err="1"/>
                        <a:t>.id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</a:t>
                      </a:r>
                      <a:r>
                        <a:rPr lang="en-US" b="1" i="1" dirty="0" err="1"/>
                        <a:t>.name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staff.room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staff.</a:t>
                      </a:r>
                      <a:r>
                        <a:rPr lang="en-US" b="1" i="1" dirty="0" err="1"/>
                        <a:t>departmentId</a:t>
                      </a:r>
                      <a:endParaRPr lang="en-US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.id</a:t>
                      </a:r>
                      <a:endParaRPr lang="en-US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.name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.buildingId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H="1">
            <a:off x="5847407" y="3843607"/>
            <a:ext cx="26451" cy="300169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95031" y="2532111"/>
            <a:ext cx="1252376" cy="349082"/>
          </a:xfrm>
          <a:prstGeom prst="straightConnector1">
            <a:avLst/>
          </a:prstGeom>
          <a:ln w="53975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95031" y="2532111"/>
            <a:ext cx="1252376" cy="698163"/>
          </a:xfrm>
          <a:prstGeom prst="straightConnector1">
            <a:avLst/>
          </a:prstGeom>
          <a:ln w="53975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3471" y="2885707"/>
            <a:ext cx="5134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* FROM </a:t>
            </a:r>
            <a:r>
              <a:rPr lang="en-US" i="1" dirty="0">
                <a:latin typeface="Courier New" charset="0"/>
                <a:ea typeface="Courier New" charset="0"/>
                <a:cs typeface="Courier New" charset="0"/>
              </a:rPr>
              <a:t>staff JOIN department ON </a:t>
            </a:r>
            <a:r>
              <a:rPr lang="en-US" i="1" dirty="0" err="1">
                <a:latin typeface="Courier New" charset="0"/>
                <a:ea typeface="Courier New" charset="0"/>
                <a:cs typeface="Courier New" charset="0"/>
              </a:rPr>
              <a:t>staff.departmentId</a:t>
            </a:r>
            <a:r>
              <a:rPr lang="en-US" i="1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i="1" dirty="0" err="1">
                <a:latin typeface="Courier New" charset="0"/>
                <a:ea typeface="Courier New" charset="0"/>
                <a:cs typeface="Courier New" charset="0"/>
              </a:rPr>
              <a:t>department.id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shorthand notation to make some JOINs shorter to express.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NATURAL JOIN matches rows using whatever columns have identical names.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For example: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* FROM Orders JOIN Order_Details</a:t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ON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Orders.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OrderNumber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Order_Details.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OrderNumber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Becomes: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* FROM Orders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NATURAL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JOIN Order_Details;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5831735" y="-45303"/>
            <a:ext cx="797170" cy="9887922"/>
          </a:xfrm>
          <a:prstGeom prst="leftBrace">
            <a:avLst>
              <a:gd name="adj1" fmla="val 51464"/>
              <a:gd name="adj2" fmla="val 47801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Outer and Cross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9465745" cy="5594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Introduced different types of JOINs: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INNER </a:t>
            </a:r>
            <a:r>
              <a:rPr lang="en-US" dirty="0">
                <a:solidFill>
                  <a:schemeClr val="accent6"/>
                </a:solidFill>
              </a:rPr>
              <a:t>(default)</a:t>
            </a:r>
            <a:r>
              <a:rPr lang="en-US" dirty="0"/>
              <a:t>: prints all pairs of rows (one from first table, one from second table) that satisfy the </a:t>
            </a:r>
            <a:r>
              <a:rPr lang="en-US" i="1" dirty="0"/>
              <a:t>JOIN predicate.</a:t>
            </a:r>
          </a:p>
          <a:p>
            <a:r>
              <a:rPr lang="en-US" b="1" dirty="0">
                <a:solidFill>
                  <a:schemeClr val="accent6"/>
                </a:solidFill>
              </a:rPr>
              <a:t>LEFT</a:t>
            </a:r>
            <a:r>
              <a:rPr lang="en-US" dirty="0"/>
              <a:t>: same as INNER, but adds rows from LEFT table that never satisfied the JOIN predicate.</a:t>
            </a:r>
          </a:p>
          <a:p>
            <a:r>
              <a:rPr lang="en-US" b="1" dirty="0">
                <a:solidFill>
                  <a:schemeClr val="accent6"/>
                </a:solidFill>
              </a:rPr>
              <a:t>LEFT with exclusion</a:t>
            </a:r>
            <a:r>
              <a:rPr lang="en-US" dirty="0"/>
              <a:t>: only print </a:t>
            </a:r>
            <a:r>
              <a:rPr lang="en-US"/>
              <a:t>rows from </a:t>
            </a:r>
            <a:r>
              <a:rPr lang="en-US" dirty="0"/>
              <a:t>left table that never satisfied the JOIN predicate.</a:t>
            </a:r>
          </a:p>
          <a:p>
            <a:r>
              <a:rPr lang="en-US" b="1" dirty="0">
                <a:solidFill>
                  <a:schemeClr val="accent6"/>
                </a:solidFill>
              </a:rPr>
              <a:t>CROSS JOIN</a:t>
            </a:r>
            <a:r>
              <a:rPr lang="en-US" dirty="0"/>
              <a:t>: print the cartesian project, meaning all rows from the first table combined with all rows from the second table.  There is no “ON” to match rows.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121DB1-F4A4-4A41-B859-9F6FD3064128}"/>
              </a:ext>
            </a:extLst>
          </p:cNvPr>
          <p:cNvGrpSpPr/>
          <p:nvPr/>
        </p:nvGrpSpPr>
        <p:grpSpPr>
          <a:xfrm>
            <a:off x="10060892" y="320364"/>
            <a:ext cx="1521508" cy="4651248"/>
            <a:chOff x="10271670" y="987552"/>
            <a:chExt cx="1920330" cy="58704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760" y="987552"/>
              <a:ext cx="1920240" cy="19202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670" y="4805234"/>
              <a:ext cx="1920330" cy="20527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233" y="2907792"/>
              <a:ext cx="1904767" cy="189744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4D65A4B-63DC-8347-8577-FD4DBD9E1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5008154"/>
            <a:ext cx="2284560" cy="18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3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4382" y="0"/>
          <a:ext cx="4260742" cy="3350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31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room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departmentId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99999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68262" y="27092"/>
          <a:ext cx="3363938" cy="2233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buildingId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6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23986" y="3569703"/>
            <a:ext cx="11949194" cy="293588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SELECT * FROM staff 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LEFT JOIN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department ON 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staff.departmentId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department.id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28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graphicFrame>
        <p:nvGraphicFramePr>
          <p:cNvPr id="21" name="Content Placeholder 9"/>
          <p:cNvGraphicFramePr>
            <a:graphicFrameLocks/>
          </p:cNvGraphicFramePr>
          <p:nvPr>
            <p:extLst/>
          </p:nvPr>
        </p:nvGraphicFramePr>
        <p:xfrm>
          <a:off x="123987" y="3996007"/>
          <a:ext cx="1187589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6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0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</a:t>
                      </a:r>
                      <a:r>
                        <a:rPr lang="en-US" b="1" i="1" dirty="0" err="1"/>
                        <a:t>.id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</a:t>
                      </a:r>
                      <a:r>
                        <a:rPr lang="en-US" b="1" i="1" dirty="0" err="1"/>
                        <a:t>.name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staff.room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staff.</a:t>
                      </a:r>
                      <a:r>
                        <a:rPr lang="en-US" b="1" i="1" dirty="0" err="1"/>
                        <a:t>departmentId</a:t>
                      </a:r>
                      <a:endParaRPr lang="en-US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.id</a:t>
                      </a:r>
                      <a:endParaRPr lang="en-US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.name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.buildingId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99999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6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Computer</a:t>
                      </a:r>
                      <a:r>
                        <a:rPr lang="en-US" baseline="0" dirty="0">
                          <a:solidFill>
                            <a:schemeClr val="accent6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82708" y="515815"/>
            <a:ext cx="3890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Betsy and Frank have NULLs in the right haft of the output because no matching department was found.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In other words no pair of rows was found to satisfy the ON </a:t>
            </a:r>
            <a:r>
              <a:rPr lang="en-US" sz="2000" dirty="0" err="1"/>
              <a:t>staff.departmentId</a:t>
            </a:r>
            <a:r>
              <a:rPr lang="en-US" sz="2000" dirty="0"/>
              <a:t>=</a:t>
            </a:r>
            <a:r>
              <a:rPr lang="en-US" sz="2000" dirty="0" err="1"/>
              <a:t>department.id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842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JOIN with 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computing an </a:t>
            </a:r>
            <a:r>
              <a:rPr lang="en-US" i="1" dirty="0">
                <a:solidFill>
                  <a:schemeClr val="accent6"/>
                </a:solidFill>
              </a:rPr>
              <a:t>aggregation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on a </a:t>
            </a:r>
            <a:r>
              <a:rPr lang="en-US" i="1" dirty="0">
                <a:solidFill>
                  <a:schemeClr val="accent6"/>
                </a:solidFill>
              </a:rPr>
              <a:t>many-to-one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relationship, LEFT JOIN includes rows from the parent table with no children.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Andale Mono" charset="0"/>
                <a:cs typeface="Andale Mono" charset="0"/>
              </a:rPr>
              <a:t>In </a:t>
            </a:r>
            <a:r>
              <a:rPr lang="en-US" dirty="0" err="1">
                <a:ea typeface="Andale Mono" charset="0"/>
                <a:cs typeface="Andale Mono" charset="0"/>
              </a:rPr>
              <a:t>ClassScheduling.slite</a:t>
            </a:r>
            <a:r>
              <a:rPr lang="en-US" dirty="0">
                <a:ea typeface="Andale Mono" charset="0"/>
                <a:cs typeface="Andale Mono" charset="0"/>
              </a:rPr>
              <a:t>, count the classes taught by each faculty member: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If you want this report to include faculty members teaching zero classes, you must use LEFT JOIN: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StaffID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ClassID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  <a:b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COUNT(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ClassID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AS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num_classes</a:t>
            </a:r>
            <a:b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FROM Faculty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NATURAL LEFT JOIN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Faculty_Classes</a:t>
            </a:r>
            <a:b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GROUP BY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StaffID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Note that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“COUNT(*)” </a:t>
            </a:r>
            <a:r>
              <a:rPr lang="en-US" dirty="0">
                <a:ea typeface="Andale Mono" charset="0"/>
                <a:cs typeface="Andale Mono" charset="0"/>
              </a:rPr>
              <a:t>would return “1” for faculty members with no classes, because there would still be one unmatched row from the left table.</a:t>
            </a:r>
          </a:p>
        </p:txBody>
      </p:sp>
    </p:spTree>
    <p:extLst>
      <p:ext uri="{BB962C8B-B14F-4D97-AF65-F5344CB8AC3E}">
        <p14:creationId xmlns:p14="http://schemas.microsoft.com/office/powerpoint/2010/main" val="423280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118508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Andale Mono" charset="0"/>
                <a:cs typeface="Andale Mono" charset="0"/>
              </a:rPr>
              <a:t>UNION</a:t>
            </a:r>
            <a:r>
              <a:rPr lang="en-US" dirty="0"/>
              <a:t>, </a:t>
            </a:r>
            <a:r>
              <a:rPr lang="en-US" dirty="0">
                <a:ea typeface="Andale Mono" charset="0"/>
                <a:cs typeface="Andale Mono" charset="0"/>
              </a:rPr>
              <a:t>INTERSECT</a:t>
            </a:r>
            <a:r>
              <a:rPr lang="en-US" dirty="0"/>
              <a:t>, and </a:t>
            </a:r>
            <a:r>
              <a:rPr lang="en-US" dirty="0">
                <a:ea typeface="Andale Mono" charset="0"/>
                <a:cs typeface="Andale Mono" charset="0"/>
              </a:rPr>
              <a:t>EXCEPT</a:t>
            </a:r>
            <a:br>
              <a:rPr lang="en-US" dirty="0">
                <a:ea typeface="Andale Mono" charset="0"/>
                <a:cs typeface="Andale Mono" charset="0"/>
              </a:rPr>
            </a:br>
            <a:r>
              <a:rPr lang="en-US" dirty="0">
                <a:ea typeface="Andale Mono" charset="0"/>
                <a:cs typeface="Andale Mono" charset="0"/>
              </a:rPr>
              <a:t>are used to combine two SELECT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250" y="2221049"/>
            <a:ext cx="788155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UNION</a:t>
            </a:r>
            <a:r>
              <a:rPr lang="en-US" dirty="0"/>
              <a:t> prints</a:t>
            </a:r>
            <a:r>
              <a:rPr lang="en-US" i="1" dirty="0"/>
              <a:t> </a:t>
            </a:r>
            <a:r>
              <a:rPr lang="en-US" dirty="0"/>
              <a:t>rows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dirty="0"/>
              <a:t>from </a:t>
            </a:r>
            <a:r>
              <a:rPr lang="en-US" i="1" dirty="0">
                <a:solidFill>
                  <a:schemeClr val="accent6"/>
                </a:solidFill>
              </a:rPr>
              <a:t>either of two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en-US" dirty="0"/>
              <a:t>s</a:t>
            </a:r>
            <a:br>
              <a:rPr lang="en-US" dirty="0"/>
            </a:br>
            <a:r>
              <a:rPr lang="en-US" sz="2600" dirty="0"/>
              <a:t>(printing duplicates just once)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4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INTERSECT</a:t>
            </a:r>
            <a:r>
              <a:rPr lang="en-US" dirty="0"/>
              <a:t> prints rows </a:t>
            </a:r>
            <a:r>
              <a:rPr lang="en-US" i="1" dirty="0">
                <a:solidFill>
                  <a:schemeClr val="accent6"/>
                </a:solidFill>
              </a:rPr>
              <a:t>present in both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en-US" dirty="0"/>
              <a:t>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EXCEPT</a:t>
            </a:r>
            <a:r>
              <a:rPr lang="en-US" dirty="0"/>
              <a:t> prints rows </a:t>
            </a:r>
            <a:r>
              <a:rPr lang="en-US" i="1" dirty="0">
                <a:solidFill>
                  <a:schemeClr val="accent6"/>
                </a:solidFill>
              </a:rPr>
              <a:t>present in one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en-US" dirty="0"/>
              <a:t> but </a:t>
            </a:r>
            <a:r>
              <a:rPr lang="en-US" i="1" dirty="0">
                <a:solidFill>
                  <a:schemeClr val="accent6"/>
                </a:solidFill>
              </a:rPr>
              <a:t>missing from another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6" y="3483522"/>
            <a:ext cx="1762266" cy="1199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6" y="2086114"/>
            <a:ext cx="1739809" cy="1173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6" y="4907422"/>
            <a:ext cx="1793794" cy="12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8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is next class (Thurs May 2nd)</a:t>
            </a:r>
          </a:p>
          <a:p>
            <a:pPr lvl="1"/>
            <a:r>
              <a:rPr lang="en-US" dirty="0"/>
              <a:t>Covers SQL queries.</a:t>
            </a:r>
          </a:p>
          <a:p>
            <a:pPr lvl="2"/>
            <a:r>
              <a:rPr lang="en-US" dirty="0"/>
              <a:t>Lectures 1-6</a:t>
            </a:r>
          </a:p>
          <a:p>
            <a:pPr lvl="2"/>
            <a:r>
              <a:rPr lang="en-US" dirty="0"/>
              <a:t>All </a:t>
            </a:r>
            <a:r>
              <a:rPr lang="en-US" dirty="0" err="1"/>
              <a:t>homeworks</a:t>
            </a:r>
            <a:endParaRPr lang="en-US" dirty="0"/>
          </a:p>
          <a:p>
            <a:pPr lvl="1"/>
            <a:r>
              <a:rPr lang="en-US" dirty="0"/>
              <a:t>Open book, open notes, but you cannot share any materials.</a:t>
            </a:r>
          </a:p>
          <a:p>
            <a:pPr lvl="1"/>
            <a:r>
              <a:rPr lang="en-US" dirty="0"/>
              <a:t>Seats will be assigned.</a:t>
            </a:r>
          </a:p>
          <a:p>
            <a:pPr lvl="1"/>
            <a:r>
              <a:rPr lang="en-US" dirty="0"/>
              <a:t>Ten page practice exam (with answers) is posted.</a:t>
            </a:r>
          </a:p>
          <a:p>
            <a:pPr lvl="1"/>
            <a:r>
              <a:rPr lang="en-US" dirty="0"/>
              <a:t>Last year’s midterm (with answers) is also posted.</a:t>
            </a:r>
          </a:p>
          <a:p>
            <a:pPr lvl="1"/>
            <a:r>
              <a:rPr lang="en-US" dirty="0"/>
              <a:t>Don’t forget to do the practice </a:t>
            </a:r>
            <a:r>
              <a:rPr lang="en-US" dirty="0" err="1"/>
              <a:t>homeworks</a:t>
            </a:r>
            <a:r>
              <a:rPr lang="en-US" dirty="0"/>
              <a:t> in Canvas.</a:t>
            </a:r>
          </a:p>
        </p:txBody>
      </p:sp>
    </p:spTree>
    <p:extLst>
      <p:ext uri="{BB962C8B-B14F-4D97-AF65-F5344CB8AC3E}">
        <p14:creationId xmlns:p14="http://schemas.microsoft.com/office/powerpoint/2010/main" val="92148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JOIN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/>
              <a:t>vs.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JOIN</a:t>
            </a:r>
            <a:r>
              <a:rPr lang="en-US" dirty="0"/>
              <a:t>s combine tables </a:t>
            </a:r>
            <a:r>
              <a:rPr lang="en-US" i="1" dirty="0"/>
              <a:t>horizontally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Match rows from two tables based on one or more columns matching.</a:t>
            </a:r>
          </a:p>
          <a:p>
            <a:pPr lvl="1"/>
            <a:r>
              <a:rPr lang="en-US" dirty="0"/>
              <a:t>Creates a wider set of rows, adding </a:t>
            </a:r>
            <a:r>
              <a:rPr lang="en-US" b="1" dirty="0">
                <a:solidFill>
                  <a:schemeClr val="accent6"/>
                </a:solidFill>
              </a:rPr>
              <a:t>columns</a:t>
            </a:r>
            <a:r>
              <a:rPr lang="en-US" dirty="0"/>
              <a:t> from both tables.</a:t>
            </a:r>
          </a:p>
          <a:p>
            <a:pPr marL="0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JOIN</a:t>
            </a:r>
            <a:r>
              <a:rPr lang="en-US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UNION</a:t>
            </a:r>
            <a:r>
              <a:rPr lang="en-US" dirty="0"/>
              <a:t>,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INTERSECT</a:t>
            </a:r>
            <a:r>
              <a:rPr lang="en-US" dirty="0"/>
              <a:t>, and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EXCEPT</a:t>
            </a:r>
            <a:r>
              <a:rPr lang="en-US" dirty="0"/>
              <a:t> combine result tables </a:t>
            </a:r>
            <a:r>
              <a:rPr lang="en-US" i="1" dirty="0">
                <a:solidFill>
                  <a:srgbClr val="FFFFFF"/>
                </a:solidFill>
              </a:rPr>
              <a:t>vertically</a:t>
            </a:r>
          </a:p>
          <a:p>
            <a:pPr lvl="1"/>
            <a:r>
              <a:rPr lang="en-US" dirty="0"/>
              <a:t>Number &amp; type of columns in the two result tables must match</a:t>
            </a:r>
          </a:p>
          <a:p>
            <a:pPr lvl="1"/>
            <a:r>
              <a:rPr lang="en-US" dirty="0"/>
              <a:t>Changes the number of </a:t>
            </a:r>
            <a:r>
              <a:rPr lang="en-US" b="1" dirty="0">
                <a:solidFill>
                  <a:schemeClr val="accent6"/>
                </a:solidFill>
              </a:rPr>
              <a:t>rows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not columns</a:t>
            </a:r>
          </a:p>
          <a:p>
            <a:pPr marL="0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UNION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34" y="4300149"/>
            <a:ext cx="3492902" cy="1770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1" y="4151870"/>
            <a:ext cx="2971522" cy="27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an indicator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ways to count recipes with “salsa” in description: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SELECT COUNT(*) FROM Recipes WHERE 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RecipeTitle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LIKE "%salsa%”;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WHERE</a:t>
            </a:r>
            <a:r>
              <a:rPr lang="en-US" dirty="0">
                <a:ea typeface="Andale Mono" charset="0"/>
                <a:cs typeface="Andale Mono" charset="0"/>
              </a:rPr>
              <a:t> clause keeps just the rows matching “salsa,” then these rows are counted.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SELECT SUM(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RecipeTitle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LIKE "%salsa%"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  <a:b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FROM Recipes;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A column is created for every recipe indicating whether its title matches “salsa” or not.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Column’s value will be </a:t>
            </a:r>
            <a:r>
              <a:rPr lang="en-US" b="1" dirty="0">
                <a:solidFill>
                  <a:schemeClr val="accent6"/>
                </a:solidFill>
                <a:ea typeface="Andale Mono" charset="0"/>
                <a:cs typeface="Andale Mono" charset="0"/>
              </a:rPr>
              <a:t>1</a:t>
            </a:r>
            <a:r>
              <a:rPr lang="en-US" dirty="0">
                <a:ea typeface="Andale Mono" charset="0"/>
                <a:cs typeface="Andale Mono" charset="0"/>
              </a:rPr>
              <a:t> if it matches and </a:t>
            </a:r>
            <a:r>
              <a:rPr lang="en-US" b="1" dirty="0">
                <a:solidFill>
                  <a:schemeClr val="accent6"/>
                </a:solidFill>
                <a:ea typeface="Andale Mono" charset="0"/>
                <a:cs typeface="Andale Mono" charset="0"/>
              </a:rPr>
              <a:t>0</a:t>
            </a:r>
            <a:r>
              <a:rPr lang="en-US" dirty="0">
                <a:ea typeface="Andale Mono" charset="0"/>
                <a:cs typeface="Andale Mono" charset="0"/>
              </a:rPr>
              <a:t> if not.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Sum of all the ones and zeros will be the count of matching recipes.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First approach is easier to understand, but second is shorter.</a:t>
            </a:r>
          </a:p>
        </p:txBody>
      </p:sp>
    </p:spTree>
    <p:extLst>
      <p:ext uri="{BB962C8B-B14F-4D97-AF65-F5344CB8AC3E}">
        <p14:creationId xmlns:p14="http://schemas.microsoft.com/office/powerpoint/2010/main" val="25274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921790" y="1623461"/>
            <a:ext cx="5687877" cy="14679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654457"/>
            <a:ext cx="11639227" cy="50873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CASE WHEN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CategoryID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=2</a:t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THEN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"Bike"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ProductName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FROM Products;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dirty="0"/>
              <a:t> gives if-then-else behavior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18" y="3801377"/>
            <a:ext cx="3227702" cy="3056623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5400000">
            <a:off x="5845075" y="106843"/>
            <a:ext cx="261258" cy="2833974"/>
          </a:xfrm>
          <a:prstGeom prst="leftBrace">
            <a:avLst>
              <a:gd name="adj1" fmla="val 40044"/>
              <a:gd name="adj2" fmla="val 50000"/>
            </a:avLst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07672" y="1024263"/>
            <a:ext cx="699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WHEN</a:t>
            </a:r>
            <a:r>
              <a:rPr lang="en-US" sz="2400" dirty="0"/>
              <a:t> condition is tested for every row, giving </a:t>
            </a:r>
            <a:r>
              <a:rPr lang="en-US" sz="2400" i="1" dirty="0"/>
              <a:t>true</a:t>
            </a:r>
            <a:r>
              <a:rPr lang="en-US" sz="2400" dirty="0"/>
              <a:t> or </a:t>
            </a:r>
            <a:r>
              <a:rPr lang="en-US" sz="2400" i="1" dirty="0"/>
              <a:t>false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62373" y="2424793"/>
            <a:ext cx="759417" cy="891014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471" y="3338224"/>
            <a:ext cx="3774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If condition is 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</a:rPr>
              <a:t>true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then use the first value.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1"/>
                </a:solidFill>
              </a:rPr>
              <a:t>If condition is </a:t>
            </a:r>
            <a:r>
              <a:rPr lang="en-US" sz="2800" i="1" dirty="0">
                <a:solidFill>
                  <a:schemeClr val="accent1"/>
                </a:solidFill>
              </a:rPr>
              <a:t>false</a:t>
            </a:r>
            <a:r>
              <a:rPr lang="en-US" sz="2800" dirty="0">
                <a:solidFill>
                  <a:schemeClr val="accent1"/>
                </a:solidFill>
              </a:rPr>
              <a:t> then use the second value.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71620" y="3122427"/>
            <a:ext cx="728421" cy="1542563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86018" y="343204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1027492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9B58-6914-7F44-98E6-F368ED71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wish to dig further into SQL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49238B-6142-9049-A560-1CFAE6DAC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395" y="1196164"/>
            <a:ext cx="4593265" cy="5656730"/>
          </a:xfrm>
        </p:spPr>
      </p:pic>
    </p:spTree>
    <p:extLst>
      <p:ext uri="{BB962C8B-B14F-4D97-AF65-F5344CB8AC3E}">
        <p14:creationId xmlns:p14="http://schemas.microsoft.com/office/powerpoint/2010/main" val="1778855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4D5E-05F0-FD4C-BCE7-E85F6907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in the second half of the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F608-6833-D24A-AE33-A6AC3CB21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More data modeling (designing new databases)</a:t>
            </a:r>
          </a:p>
          <a:p>
            <a:r>
              <a:rPr lang="en-US" dirty="0"/>
              <a:t>Indexing to handle large databases</a:t>
            </a:r>
          </a:p>
          <a:p>
            <a:r>
              <a:rPr lang="en-US" dirty="0"/>
              <a:t>Defining databases and adding data</a:t>
            </a:r>
          </a:p>
          <a:p>
            <a:r>
              <a:rPr lang="en-US" dirty="0"/>
              <a:t>Numeric formats</a:t>
            </a:r>
          </a:p>
          <a:p>
            <a:pPr lvl="1"/>
            <a:r>
              <a:rPr lang="en-US" dirty="0"/>
              <a:t>integers, floats, precision</a:t>
            </a:r>
          </a:p>
          <a:p>
            <a:pPr lvl="1"/>
            <a:r>
              <a:rPr lang="en-US" dirty="0"/>
              <a:t>Dates and times</a:t>
            </a:r>
          </a:p>
          <a:p>
            <a:r>
              <a:rPr lang="en-US" dirty="0"/>
              <a:t>Text encodings</a:t>
            </a:r>
          </a:p>
          <a:p>
            <a:pPr lvl="1"/>
            <a:r>
              <a:rPr lang="en-US" dirty="0"/>
              <a:t>ASCII, UTF-8, special characters</a:t>
            </a:r>
          </a:p>
          <a:p>
            <a:r>
              <a:rPr lang="en-US" dirty="0"/>
              <a:t>Organizing data in files (semi-structured data)</a:t>
            </a:r>
          </a:p>
          <a:p>
            <a:pPr lvl="1"/>
            <a:r>
              <a:rPr lang="en-US" dirty="0"/>
              <a:t>CSV, XML, JSON</a:t>
            </a:r>
          </a:p>
          <a:p>
            <a:r>
              <a:rPr lang="en-US" dirty="0"/>
              <a:t>Messy data</a:t>
            </a:r>
          </a:p>
          <a:p>
            <a:pPr lvl="1"/>
            <a:r>
              <a:rPr lang="en-US" dirty="0"/>
              <a:t>Missing entries, fuzzy matching</a:t>
            </a:r>
          </a:p>
          <a:p>
            <a:r>
              <a:rPr lang="en-US" dirty="0"/>
              <a:t>... and perhaps more, time permitting</a:t>
            </a:r>
          </a:p>
        </p:txBody>
      </p:sp>
    </p:spTree>
    <p:extLst>
      <p:ext uri="{BB962C8B-B14F-4D97-AF65-F5344CB8AC3E}">
        <p14:creationId xmlns:p14="http://schemas.microsoft.com/office/powerpoint/2010/main" val="170302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CFD9-8463-AC4D-A4C1-794A2183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HW3 Q4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61F9-DD20-AF47-8A5A-04B628C39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﻿SELECT DISTINCT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Order_Details.OrderNumber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NATURAL JOIN Products NATURAL JOIN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Product_Vendors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JOIN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AS od2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Order_Details.OrderNumber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=od2.OrderNumber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Order_Details.OrderNumber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VendorID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HAVING COUNT(DISTINCT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Order_Details.ProductNumber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)=COUNT(DISTINCT od2.ProductNumber)</a:t>
            </a:r>
          </a:p>
        </p:txBody>
      </p:sp>
    </p:spTree>
    <p:extLst>
      <p:ext uri="{BB962C8B-B14F-4D97-AF65-F5344CB8AC3E}">
        <p14:creationId xmlns:p14="http://schemas.microsoft.com/office/powerpoint/2010/main" val="133954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A349-6D47-3040-AA26-C44E8595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HW3 Q5 strategy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155755-35F4-9B4E-923B-94D4402AF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161" y="1038386"/>
            <a:ext cx="9081845" cy="1175297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D963F8-6739-EE41-A7BC-99A5378704F5}"/>
              </a:ext>
            </a:extLst>
          </p:cNvPr>
          <p:cNvSpPr/>
          <p:nvPr/>
        </p:nvSpPr>
        <p:spPr>
          <a:xfrm>
            <a:off x="5114441" y="3456122"/>
            <a:ext cx="526942" cy="712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31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6412-B70D-D441-AA8A-D699183C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HW3 Q5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86E8E-9C6A-7E48-8703-B254408133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﻿-- Start with all orders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Orders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remove the orders that can be satisfied with one vendor (Q4):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DISTINCT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Order_Details.OrderNumber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NATURAL JOIN Products NATURAL JOIN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Product_Vendors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od2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Order_Details.OrderNumber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=od2.OrderNumber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Order_Details.OrderNumber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VendorID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HAVING COUNT(DISTINCT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Order_Details.ProductNumber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)=COUNT(DISTINCT od2.ProductNumber)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F7DB9-A387-DF46-BED7-94B342FF97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remove the orders that have three different products available from three different vendors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o1.OrderNumber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list each possible combination of three line items from each order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o1 JOIN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o2 ON o1.OrderNumber=o2.OrderNumber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Order_Details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o3 ON o3.OrderNumber=o1.OrderNumber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Product_Vendors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v1 ON o1.ProductNumber=v1.ProductNumber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Product_Vendors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v2 ON o2.ProductNumber=v2.ProductNumber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Product_Vendors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v3 ON o3.ProductNumber=v3.ProductNumber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vendors are different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v1.VendorID != v2.VendorID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AND v1.VendorID != v3.VendorID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AND v2.VendorID != v3.VendorID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products are different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AND o1.ProductNumber != o2.ProductNumber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AND o1.ProductNumber != o3.ProductNumber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AND o2.ProductNumber != o3.ProductNumber;</a:t>
            </a:r>
          </a:p>
        </p:txBody>
      </p:sp>
    </p:spTree>
    <p:extLst>
      <p:ext uri="{BB962C8B-B14F-4D97-AF65-F5344CB8AC3E}">
        <p14:creationId xmlns:p14="http://schemas.microsoft.com/office/powerpoint/2010/main" val="85960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relational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Scalability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work with data larger than computer’s RAM</a:t>
            </a:r>
          </a:p>
          <a:p>
            <a:r>
              <a:rPr lang="en-US" b="1" dirty="0">
                <a:solidFill>
                  <a:schemeClr val="accent6"/>
                </a:solidFill>
              </a:rPr>
              <a:t>Persistence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keep data around after your program finishes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Indexing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efficiently sort &amp; search along various dimensions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Integrity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restrict data type, disallow duplicate entries</a:t>
            </a:r>
          </a:p>
          <a:p>
            <a:r>
              <a:rPr lang="en-US" b="1" dirty="0">
                <a:solidFill>
                  <a:schemeClr val="accent6"/>
                </a:solidFill>
              </a:rPr>
              <a:t>Deduplication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save space, keep common data consistent</a:t>
            </a:r>
          </a:p>
          <a:p>
            <a:r>
              <a:rPr lang="en-US" b="1" dirty="0">
                <a:solidFill>
                  <a:schemeClr val="accent6"/>
                </a:solidFill>
              </a:rPr>
              <a:t>Concurrency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multiple users or applications can read/write</a:t>
            </a:r>
          </a:p>
          <a:p>
            <a:r>
              <a:rPr lang="en-US" b="1" dirty="0">
                <a:solidFill>
                  <a:schemeClr val="accent6"/>
                </a:solidFill>
              </a:rPr>
              <a:t>Security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different users can have access to specific data</a:t>
            </a:r>
          </a:p>
          <a:p>
            <a:r>
              <a:rPr lang="en-US" b="1" dirty="0">
                <a:solidFill>
                  <a:schemeClr val="accent6"/>
                </a:solidFill>
              </a:rPr>
              <a:t>“</a:t>
            </a:r>
            <a:r>
              <a:rPr lang="en-US" b="1" dirty="0" err="1">
                <a:solidFill>
                  <a:schemeClr val="accent6"/>
                </a:solidFill>
              </a:rPr>
              <a:t>Researchability</a:t>
            </a:r>
            <a:r>
              <a:rPr lang="en-US" b="1" dirty="0">
                <a:solidFill>
                  <a:schemeClr val="accent6"/>
                </a:solidFill>
              </a:rPr>
              <a:t>” </a:t>
            </a:r>
            <a:r>
              <a:rPr lang="mr-IN" dirty="0"/>
              <a:t>–</a:t>
            </a:r>
            <a:r>
              <a:rPr lang="en-US" dirty="0"/>
              <a:t> SQL allows you to concisely express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5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6386" y="371551"/>
            <a:ext cx="11639227" cy="883403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 we start with one redundant table and break it down to reflect the logical components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department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building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room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faxNumber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1-5003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Mudd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Materials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1-5003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59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called </a:t>
            </a:r>
            <a:r>
              <a:rPr lang="en-US" b="1" i="1" dirty="0"/>
              <a:t>Normalization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9265" y="1583577"/>
          <a:ext cx="2912390" cy="3350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department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414031" y="1583577"/>
          <a:ext cx="3363938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building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Materials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120669" y="1583577"/>
          <a:ext cx="2822066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building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faxNumber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1-5003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Mudd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1-6001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161655" y="2490598"/>
            <a:ext cx="1252376" cy="4629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61655" y="2882040"/>
            <a:ext cx="1252376" cy="4629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61655" y="2490598"/>
            <a:ext cx="1252376" cy="745152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61655" y="3273482"/>
            <a:ext cx="1252376" cy="334683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61655" y="3622563"/>
            <a:ext cx="1252376" cy="334683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61655" y="3971644"/>
            <a:ext cx="1252376" cy="334683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1"/>
          </p:cNvCxnSpPr>
          <p:nvPr/>
        </p:nvCxnSpPr>
        <p:spPr>
          <a:xfrm flipV="1">
            <a:off x="3161655" y="2886669"/>
            <a:ext cx="1252376" cy="1857247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768727" y="2490598"/>
            <a:ext cx="1351942" cy="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768727" y="2863174"/>
            <a:ext cx="1351942" cy="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77969" y="2490598"/>
            <a:ext cx="1342700" cy="76079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73348" y="3251388"/>
            <a:ext cx="1356563" cy="371175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77969" y="3620921"/>
            <a:ext cx="1356563" cy="371175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9000" y="4479798"/>
            <a:ext cx="8650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Removes redundancy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Save space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Edit values in one place, so duplicates don’t become inconsistent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Tables can be populated separately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But</a:t>
            </a:r>
            <a:r>
              <a:rPr lang="en-US" sz="2400" dirty="0"/>
              <a:t>, you are adding a new </a:t>
            </a:r>
            <a:r>
              <a:rPr lang="en-US" sz="2400" i="1" dirty="0"/>
              <a:t>id </a:t>
            </a:r>
            <a:r>
              <a:rPr lang="en-US" sz="2400" dirty="0"/>
              <a:t>column for each table </a:t>
            </a:r>
          </a:p>
        </p:txBody>
      </p:sp>
    </p:spTree>
    <p:extLst>
      <p:ext uri="{BB962C8B-B14F-4D97-AF65-F5344CB8AC3E}">
        <p14:creationId xmlns:p14="http://schemas.microsoft.com/office/powerpoint/2010/main" val="382139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objects, events, or relationships</a:t>
            </a:r>
          </a:p>
          <a:p>
            <a:pPr lvl="1"/>
            <a:r>
              <a:rPr lang="en-US" dirty="0"/>
              <a:t>Each of its rows must be uniquely identifiable</a:t>
            </a:r>
          </a:p>
          <a:p>
            <a:pPr lvl="1"/>
            <a:r>
              <a:rPr lang="en-US" dirty="0"/>
              <a:t>Has attributes that the DB will store in columns</a:t>
            </a:r>
          </a:p>
          <a:p>
            <a:pPr lvl="1"/>
            <a:r>
              <a:rPr lang="en-US" dirty="0"/>
              <a:t>Can refer to rows in other tables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Objects</a:t>
            </a:r>
            <a:r>
              <a:rPr lang="en-US" dirty="0"/>
              <a:t>: people, places, or things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Events</a:t>
            </a:r>
            <a:r>
              <a:rPr lang="en-US" dirty="0"/>
              <a:t>: usually associated with a specific time.  Can recur.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Relationships</a:t>
            </a:r>
            <a:r>
              <a:rPr lang="en-US" dirty="0"/>
              <a:t>: associations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Designing a set of tables is called </a:t>
            </a:r>
            <a:r>
              <a:rPr lang="en-US" i="1" dirty="0"/>
              <a:t>data modelling, </a:t>
            </a:r>
            <a:r>
              <a:rPr lang="en-US" dirty="0"/>
              <a:t>and it’s best learned by example.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1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SELECT Syntax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6128084" y="2005265"/>
            <a:ext cx="5774614" cy="2566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ea typeface="Andale Mono" charset="0"/>
                <a:cs typeface="Andale Mono" charset="0"/>
              </a:rPr>
              <a:t>“table” can be:</a:t>
            </a:r>
          </a:p>
          <a:p>
            <a:r>
              <a:rPr lang="en-US" sz="2800" dirty="0">
                <a:ea typeface="Andale Mono" charset="0"/>
                <a:cs typeface="Andale Mono" charset="0"/>
              </a:rPr>
              <a:t>A single table</a:t>
            </a:r>
          </a:p>
          <a:p>
            <a:r>
              <a:rPr lang="en-US" sz="2800" dirty="0">
                <a:ea typeface="Andale Mono" charset="0"/>
                <a:cs typeface="Andale Mono" charset="0"/>
              </a:rPr>
              <a:t>Multiple tables </a:t>
            </a:r>
            <a:r>
              <a:rPr lang="en-US" sz="2800" dirty="0" err="1">
                <a:ea typeface="Andale Mono" charset="0"/>
                <a:cs typeface="Andale Mono" charset="0"/>
              </a:rPr>
              <a:t>JOINed</a:t>
            </a:r>
            <a:r>
              <a:rPr lang="en-US" sz="2800" dirty="0">
                <a:ea typeface="Andale Mono" charset="0"/>
                <a:cs typeface="Andale Mono" charset="0"/>
              </a:rPr>
              <a:t> together</a:t>
            </a:r>
          </a:p>
          <a:p>
            <a:r>
              <a:rPr lang="en-US" sz="2800" dirty="0">
                <a:ea typeface="Andale Mono" charset="0"/>
                <a:cs typeface="Andale Mono" charset="0"/>
              </a:rPr>
              <a:t>A subquery that returns a table</a:t>
            </a:r>
          </a:p>
          <a:p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7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4" y="960896"/>
            <a:ext cx="5119708" cy="583752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4E0E9DB-22F9-B144-9AD5-3EE7C465C8FB}"/>
              </a:ext>
            </a:extLst>
          </p:cNvPr>
          <p:cNvCxnSpPr>
            <a:cxnSpLocks/>
          </p:cNvCxnSpPr>
          <p:nvPr/>
        </p:nvCxnSpPr>
        <p:spPr>
          <a:xfrm flipH="1">
            <a:off x="3497180" y="2229853"/>
            <a:ext cx="2491045" cy="1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0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steps </a:t>
            </a:r>
            <a:r>
              <a:rPr lang="en-US" sz="2800" dirty="0"/>
              <a:t>(abbreviated)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FROM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chooses the table of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WHERE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throws out irrelevant rows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Andale Mono" charset="0"/>
                <a:cs typeface="Andale Mono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GROUP BY</a:t>
            </a:r>
            <a:r>
              <a:rPr lang="en-US" dirty="0">
                <a:solidFill>
                  <a:schemeClr val="accent6"/>
                </a:solidFill>
                <a:ea typeface="Andale Mono" charset="0"/>
                <a:cs typeface="Andale Mono" charset="0"/>
              </a:rPr>
              <a:t> </a:t>
            </a:r>
            <a:r>
              <a:rPr lang="en-US" dirty="0"/>
              <a:t>identifies rows to combine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SELECT</a:t>
            </a:r>
            <a:r>
              <a:rPr lang="en-US" dirty="0"/>
              <a:t> tells what values to return (allowing math and aggregation)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HAVING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throws out irrelevant rows (after aggregation)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ORDER BY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sorts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LIMIT</a:t>
            </a:r>
            <a:r>
              <a:rPr lang="en-US" dirty="0"/>
              <a:t> throws out rows based on their position in the results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step gets closer to the specific result you want.</a:t>
            </a:r>
          </a:p>
        </p:txBody>
      </p:sp>
    </p:spTree>
    <p:extLst>
      <p:ext uri="{BB962C8B-B14F-4D97-AF65-F5344CB8AC3E}">
        <p14:creationId xmlns:p14="http://schemas.microsoft.com/office/powerpoint/2010/main" val="95657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vs. </a:t>
            </a:r>
            <a:r>
              <a:rPr lang="en-US" i="1" dirty="0"/>
              <a:t>floating point </a:t>
            </a:r>
            <a:r>
              <a:rPr lang="en-US" dirty="0"/>
              <a:t>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store numbers in two basic ways: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Integers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are whole numbers (0, 3, -40,921)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Floating Point </a:t>
            </a:r>
            <a:r>
              <a:rPr lang="en-US" dirty="0"/>
              <a:t>numbers (</a:t>
            </a:r>
            <a:r>
              <a:rPr lang="en-US" i="1" dirty="0">
                <a:solidFill>
                  <a:schemeClr val="accent6"/>
                </a:solidFill>
              </a:rPr>
              <a:t>floats</a:t>
            </a:r>
            <a:r>
              <a:rPr lang="en-US" dirty="0"/>
              <a:t>) can be fractional (1.234, 0.0, -9.9×10</a:t>
            </a:r>
            <a:r>
              <a:rPr lang="en-US" baseline="30000" dirty="0"/>
              <a:t>-4</a:t>
            </a:r>
            <a:r>
              <a:rPr lang="en-US" dirty="0"/>
              <a:t>)</a:t>
            </a:r>
          </a:p>
          <a:p>
            <a:r>
              <a:rPr lang="en-US" dirty="0"/>
              <a:t>When doing arithmetic on two integers, an integer is always produced.</a:t>
            </a:r>
          </a:p>
          <a:p>
            <a:pPr lvl="1"/>
            <a:r>
              <a:rPr lang="en-US" dirty="0"/>
              <a:t>1+1 = 2,    2-1=1,   4*3=12,  </a:t>
            </a:r>
            <a:r>
              <a:rPr lang="en-US" b="1" dirty="0">
                <a:solidFill>
                  <a:schemeClr val="accent6"/>
                </a:solidFill>
              </a:rPr>
              <a:t>13/4=3</a:t>
            </a:r>
          </a:p>
          <a:p>
            <a:r>
              <a:rPr lang="en-US" dirty="0"/>
              <a:t>When doing arithmetic involving at least one float, a float is produced.</a:t>
            </a:r>
          </a:p>
          <a:p>
            <a:pPr lvl="1"/>
            <a:r>
              <a:rPr lang="en-US" dirty="0"/>
              <a:t>1.0 + 1.0 = 2.0,    1.5 * 2 = 3.0</a:t>
            </a:r>
            <a:r>
              <a:rPr lang="en-US"/>
              <a:t>,    13/4.0=3.25</a:t>
            </a:r>
            <a:endParaRPr lang="en-US" dirty="0"/>
          </a:p>
          <a:p>
            <a:r>
              <a:rPr lang="en-US" i="1" dirty="0"/>
              <a:t>Integer division is weird </a:t>
            </a:r>
            <a:r>
              <a:rPr lang="mr-IN" dirty="0"/>
              <a:t>–</a:t>
            </a:r>
            <a:r>
              <a:rPr lang="en-US" dirty="0"/>
              <a:t> it always rounds down:   </a:t>
            </a:r>
            <a:r>
              <a:rPr lang="en-US" b="1" dirty="0">
                <a:solidFill>
                  <a:schemeClr val="accent6"/>
                </a:solidFill>
              </a:rPr>
              <a:t>2/3 = 0</a:t>
            </a:r>
            <a:r>
              <a:rPr lang="en-US" dirty="0"/>
              <a:t>,     </a:t>
            </a:r>
            <a:r>
              <a:rPr lang="en-US" b="1" dirty="0">
                <a:solidFill>
                  <a:schemeClr val="accent6"/>
                </a:solidFill>
              </a:rPr>
              <a:t>-5/2 = -3</a:t>
            </a:r>
          </a:p>
          <a:p>
            <a:r>
              <a:rPr lang="en-US" dirty="0"/>
              <a:t>Usually you need floating-point (not integer) division in your queries.</a:t>
            </a:r>
          </a:p>
          <a:p>
            <a:pPr lvl="1"/>
            <a:r>
              <a:rPr lang="en-US" dirty="0"/>
              <a:t>Just precede the expression with a floating point operation to force the division to be floating point:  </a:t>
            </a:r>
            <a:r>
              <a:rPr lang="en-US" b="1" dirty="0">
                <a:solidFill>
                  <a:schemeClr val="accent6"/>
                </a:solidFill>
              </a:rPr>
              <a:t>1.0 * -5 / 2 = -2.5</a:t>
            </a:r>
          </a:p>
        </p:txBody>
      </p:sp>
    </p:spTree>
    <p:extLst>
      <p:ext uri="{BB962C8B-B14F-4D97-AF65-F5344CB8AC3E}">
        <p14:creationId xmlns:p14="http://schemas.microsoft.com/office/powerpoint/2010/main" val="346094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version-friend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20483</TotalTime>
  <Words>1825</Words>
  <Application>Microsoft Macintosh PowerPoint</Application>
  <PresentationFormat>Widescreen</PresentationFormat>
  <Paragraphs>529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Andale Mono</vt:lpstr>
      <vt:lpstr>Arial</vt:lpstr>
      <vt:lpstr>Calibri</vt:lpstr>
      <vt:lpstr>Courier New</vt:lpstr>
      <vt:lpstr>Garamond</vt:lpstr>
      <vt:lpstr>Mangal</vt:lpstr>
      <vt:lpstr>Office Theme</vt:lpstr>
      <vt:lpstr>EECS-317 Data Management and Information Processing  Lecture 9 – Midterm Review</vt:lpstr>
      <vt:lpstr>Announcements</vt:lpstr>
      <vt:lpstr>Why use a relational database?</vt:lpstr>
      <vt:lpstr>Sometimes we start with one redundant table and break it down to reflect the logical components</vt:lpstr>
      <vt:lpstr>This is called Normalization</vt:lpstr>
      <vt:lpstr>Tables</vt:lpstr>
      <vt:lpstr>Basic SELECT Syntax</vt:lpstr>
      <vt:lpstr>SELECT steps (abbreviated)</vt:lpstr>
      <vt:lpstr>Integer vs. floating point division</vt:lpstr>
      <vt:lpstr>Aggregation functions</vt:lpstr>
      <vt:lpstr>GROUP_CONCAT() is another aggregator</vt:lpstr>
      <vt:lpstr>GROUP BY explained</vt:lpstr>
      <vt:lpstr>Subqueries</vt:lpstr>
      <vt:lpstr>INNER JOIN review</vt:lpstr>
      <vt:lpstr>NATURAL JOIN</vt:lpstr>
      <vt:lpstr>Outer and Cross Joins</vt:lpstr>
      <vt:lpstr>SELECT * FROM staff LEFT JOIN department ON staff.departmentId=department.id;</vt:lpstr>
      <vt:lpstr>LEFT JOIN with Grouping</vt:lpstr>
      <vt:lpstr>UNION, INTERSECT, and EXCEPT are used to combine two SELECT statements</vt:lpstr>
      <vt:lpstr>JOIN vs. UNION</vt:lpstr>
      <vt:lpstr>Summing an indicator variable</vt:lpstr>
      <vt:lpstr>CASE gives if-then-else behavior</vt:lpstr>
      <vt:lpstr>If you wish to dig further into SQL</vt:lpstr>
      <vt:lpstr>What’s coming in the second half of the course?</vt:lpstr>
      <vt:lpstr>HW3 Q4</vt:lpstr>
      <vt:lpstr>HW3 Q5 strategy</vt:lpstr>
      <vt:lpstr>HW3 Q5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903</cp:revision>
  <cp:lastPrinted>2019-04-30T16:04:09Z</cp:lastPrinted>
  <dcterms:created xsi:type="dcterms:W3CDTF">2017-09-19T21:33:23Z</dcterms:created>
  <dcterms:modified xsi:type="dcterms:W3CDTF">2019-05-01T15:08:28Z</dcterms:modified>
</cp:coreProperties>
</file>