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305" r:id="rId3"/>
    <p:sldId id="317" r:id="rId4"/>
    <p:sldId id="341" r:id="rId5"/>
    <p:sldId id="324" r:id="rId6"/>
    <p:sldId id="343" r:id="rId7"/>
    <p:sldId id="34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317"/>
            <p14:sldId id="341"/>
            <p14:sldId id="324"/>
            <p14:sldId id="343"/>
            <p14:sldId id="3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92"/>
    <p:restoredTop sz="88321"/>
  </p:normalViewPr>
  <p:slideViewPr>
    <p:cSldViewPr snapToGrid="0" snapToObjects="1">
      <p:cViewPr varScale="1">
        <p:scale>
          <a:sx n="80" d="100"/>
          <a:sy n="80" d="100"/>
        </p:scale>
        <p:origin x="200" y="224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38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337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8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1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82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446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94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925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89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9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4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8 </a:t>
            </a:r>
            <a:r>
              <a:rPr lang="mr-IN" dirty="0"/>
              <a:t>–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Relational Database Design Examples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D14F1E-E483-3641-A572-DF44F3890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HW3 is due Monday.</a:t>
            </a:r>
          </a:p>
          <a:p>
            <a:r>
              <a:rPr lang="en-US" dirty="0"/>
              <a:t>Exam is in one week (Thurs May 2</a:t>
            </a:r>
            <a:r>
              <a:rPr lang="en-US" baseline="30000" dirty="0"/>
              <a:t>nd</a:t>
            </a:r>
            <a:r>
              <a:rPr lang="en-US" dirty="0"/>
              <a:t>)</a:t>
            </a:r>
          </a:p>
          <a:p>
            <a:r>
              <a:rPr lang="en-US" dirty="0"/>
              <a:t>Tuesday’s lecture will be a midterm review</a:t>
            </a:r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713DA-DC37-BA49-ACD1-55FBED3B9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lecture: Relational Database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E20CC-1B4B-EC40-8A3F-DF6B8EAF8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>
                <a:solidFill>
                  <a:schemeClr val="accent6"/>
                </a:solidFill>
              </a:rPr>
              <a:t>Primary</a:t>
            </a:r>
            <a:r>
              <a:rPr lang="en-US" dirty="0"/>
              <a:t> and </a:t>
            </a:r>
            <a:r>
              <a:rPr lang="en-US" b="1" i="1" dirty="0">
                <a:solidFill>
                  <a:schemeClr val="accent6"/>
                </a:solidFill>
              </a:rPr>
              <a:t>unique</a:t>
            </a:r>
            <a:r>
              <a:rPr lang="en-US" b="1" dirty="0"/>
              <a:t> </a:t>
            </a:r>
            <a:r>
              <a:rPr lang="en-US" b="1" i="1" dirty="0">
                <a:solidFill>
                  <a:schemeClr val="accent6"/>
                </a:solidFill>
              </a:rPr>
              <a:t>keys</a:t>
            </a:r>
            <a:r>
              <a:rPr lang="en-US" b="1" dirty="0"/>
              <a:t> </a:t>
            </a:r>
            <a:r>
              <a:rPr lang="en-US" dirty="0"/>
              <a:t>prevent rows from repeating certain columns.</a:t>
            </a:r>
          </a:p>
          <a:p>
            <a:r>
              <a:rPr lang="en-US" b="1" i="1" dirty="0">
                <a:solidFill>
                  <a:schemeClr val="accent6"/>
                </a:solidFill>
              </a:rPr>
              <a:t>Foreign keys </a:t>
            </a:r>
            <a:r>
              <a:rPr lang="en-US" dirty="0"/>
              <a:t>link tables and point to primary/unique keys.</a:t>
            </a:r>
          </a:p>
          <a:p>
            <a:pPr lvl="1"/>
            <a:r>
              <a:rPr lang="en-US" dirty="0"/>
              <a:t>Create </a:t>
            </a:r>
            <a:r>
              <a:rPr lang="en-US" b="1" i="1" dirty="0">
                <a:solidFill>
                  <a:schemeClr val="accent6"/>
                </a:solidFill>
              </a:rPr>
              <a:t>parent/child </a:t>
            </a:r>
            <a:r>
              <a:rPr lang="en-US" dirty="0"/>
              <a:t>table relationships.  Must fill in parent before child.</a:t>
            </a:r>
          </a:p>
          <a:p>
            <a:pPr lvl="1"/>
            <a:r>
              <a:rPr lang="en-US" dirty="0"/>
              <a:t>Parent rows cannot be deleted unless default foreign key behavior is changed.</a:t>
            </a:r>
          </a:p>
          <a:p>
            <a:pPr lvl="2"/>
            <a:r>
              <a:rPr lang="en-US" dirty="0"/>
              <a:t>Must kill children first!</a:t>
            </a:r>
          </a:p>
          <a:p>
            <a:r>
              <a:rPr lang="en-US" dirty="0"/>
              <a:t>Tables can represent </a:t>
            </a:r>
            <a:r>
              <a:rPr lang="en-US" b="1" i="1" dirty="0">
                <a:solidFill>
                  <a:schemeClr val="accent6"/>
                </a:solidFill>
              </a:rPr>
              <a:t>Objects</a:t>
            </a:r>
            <a:r>
              <a:rPr lang="en-US" dirty="0"/>
              <a:t>, </a:t>
            </a:r>
            <a:r>
              <a:rPr lang="en-US" b="1" i="1" dirty="0">
                <a:solidFill>
                  <a:schemeClr val="accent6"/>
                </a:solidFill>
              </a:rPr>
              <a:t>Events</a:t>
            </a:r>
            <a:r>
              <a:rPr lang="en-US" i="1" dirty="0">
                <a:solidFill>
                  <a:schemeClr val="accent6"/>
                </a:solidFill>
              </a:rPr>
              <a:t> </a:t>
            </a:r>
            <a:r>
              <a:rPr lang="en-US" dirty="0"/>
              <a:t>(have time), and </a:t>
            </a:r>
            <a:r>
              <a:rPr lang="en-US" b="1" i="1" dirty="0">
                <a:solidFill>
                  <a:schemeClr val="accent6"/>
                </a:solidFill>
              </a:rPr>
              <a:t>Relationships</a:t>
            </a:r>
            <a:r>
              <a:rPr lang="en-US" i="1" dirty="0">
                <a:solidFill>
                  <a:schemeClr val="accent6"/>
                </a:solidFill>
              </a:rPr>
              <a:t>:</a:t>
            </a:r>
            <a:endParaRPr lang="en-US" i="1" dirty="0"/>
          </a:p>
          <a:p>
            <a:pPr lvl="1"/>
            <a:r>
              <a:rPr lang="en-US" b="1" i="1" dirty="0">
                <a:solidFill>
                  <a:schemeClr val="accent6"/>
                </a:solidFill>
              </a:rPr>
              <a:t>One to many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dirty="0"/>
              <a:t>relationships allow multiple child rows referencing one parent row</a:t>
            </a:r>
          </a:p>
          <a:p>
            <a:pPr lvl="2"/>
            <a:r>
              <a:rPr lang="en-US" dirty="0"/>
              <a:t>Implemented with a single foreign key.</a:t>
            </a:r>
          </a:p>
          <a:p>
            <a:pPr lvl="1"/>
            <a:r>
              <a:rPr lang="en-US" b="1" i="1" dirty="0">
                <a:solidFill>
                  <a:schemeClr val="accent6"/>
                </a:solidFill>
              </a:rPr>
              <a:t>Many to many </a:t>
            </a:r>
            <a:r>
              <a:rPr lang="en-US" dirty="0"/>
              <a:t>relationships link two or more rows</a:t>
            </a:r>
          </a:p>
          <a:p>
            <a:pPr lvl="2"/>
            <a:r>
              <a:rPr lang="en-US" dirty="0"/>
              <a:t>Implemented with a linking table</a:t>
            </a:r>
          </a:p>
          <a:p>
            <a:pPr lvl="1"/>
            <a:r>
              <a:rPr lang="en-US" b="1" i="1" dirty="0">
                <a:solidFill>
                  <a:schemeClr val="accent6"/>
                </a:solidFill>
              </a:rPr>
              <a:t>One to one </a:t>
            </a:r>
            <a:r>
              <a:rPr lang="en-US" dirty="0"/>
              <a:t>relationships create subset tables</a:t>
            </a:r>
          </a:p>
          <a:p>
            <a:pPr lvl="2"/>
            <a:r>
              <a:rPr lang="en-US" dirty="0"/>
              <a:t>Implemented with a single foreign key that is also a unique key.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0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AC54-4A72-564E-BC1D-4131FBA7F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Schema Design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B3CC6-9CBF-6440-8226-BD7F6299F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List tables</a:t>
            </a:r>
          </a:p>
          <a:p>
            <a:pPr lvl="1"/>
            <a:r>
              <a:rPr lang="en-US" dirty="0"/>
              <a:t>(Objects, events, relationships)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</a:t>
            </a:r>
            <a:r>
              <a:rPr lang="en-US" b="1" dirty="0"/>
              <a:t>primary key</a:t>
            </a:r>
            <a:r>
              <a:rPr lang="en-US" dirty="0"/>
              <a:t> for each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</a:t>
            </a:r>
            <a:r>
              <a:rPr lang="en-US" b="1" dirty="0"/>
              <a:t>foreign keys </a:t>
            </a:r>
            <a:r>
              <a:rPr lang="en-US" dirty="0"/>
              <a:t>to link tables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</a:t>
            </a:r>
            <a:r>
              <a:rPr lang="en-US" dirty="0" err="1"/>
              <a:t>uniq</a:t>
            </a:r>
            <a:r>
              <a:rPr lang="en-US" dirty="0"/>
              <a:t> keys and/or optional columns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Refine the design, </a:t>
            </a:r>
            <a:r>
              <a:rPr lang="en-US"/>
              <a:t>revisiting decisions made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9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40CC1-856A-A743-88FB-BA60906EF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to the examples…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8B224-A3E6-E84D-A7BF-E6B9E7473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21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3F41502-141F-784A-9B00-F1C808C20035}"/>
              </a:ext>
            </a:extLst>
          </p:cNvPr>
          <p:cNvGrpSpPr/>
          <p:nvPr/>
        </p:nvGrpSpPr>
        <p:grpSpPr>
          <a:xfrm>
            <a:off x="2252245" y="496971"/>
            <a:ext cx="8521700" cy="5133808"/>
            <a:chOff x="2252245" y="496971"/>
            <a:chExt cx="8521700" cy="513380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280EB9-6D3D-E646-AB8B-98CDF421F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52245" y="496971"/>
              <a:ext cx="8521700" cy="37465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4302DB6-4833-364E-B5DD-E432EBA08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8937" y="3954379"/>
              <a:ext cx="4013200" cy="1676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2105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F22665-0C46-9347-8758-19C011039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050" y="577850"/>
            <a:ext cx="9359900" cy="570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40937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22271</TotalTime>
  <Words>207</Words>
  <Application>Microsoft Macintosh PowerPoint</Application>
  <PresentationFormat>Widescreen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Mangal</vt:lpstr>
      <vt:lpstr>Theme1</vt:lpstr>
      <vt:lpstr>EECS-317 Data Management and Information Processing  Lecture 8 –  Relational Database Design Examples</vt:lpstr>
      <vt:lpstr>Announcements</vt:lpstr>
      <vt:lpstr>Last lecture: Relational Database Design</vt:lpstr>
      <vt:lpstr>Database Schema Design steps</vt:lpstr>
      <vt:lpstr>On to the examples…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943</cp:revision>
  <cp:lastPrinted>2019-04-25T17:12:19Z</cp:lastPrinted>
  <dcterms:created xsi:type="dcterms:W3CDTF">2017-09-19T21:33:23Z</dcterms:created>
  <dcterms:modified xsi:type="dcterms:W3CDTF">2019-04-26T15:49:10Z</dcterms:modified>
</cp:coreProperties>
</file>