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305" r:id="rId3"/>
    <p:sldId id="340" r:id="rId4"/>
    <p:sldId id="310" r:id="rId5"/>
    <p:sldId id="309" r:id="rId6"/>
    <p:sldId id="271" r:id="rId7"/>
    <p:sldId id="275" r:id="rId8"/>
    <p:sldId id="313" r:id="rId9"/>
    <p:sldId id="274" r:id="rId10"/>
    <p:sldId id="279" r:id="rId11"/>
    <p:sldId id="281" r:id="rId12"/>
    <p:sldId id="314" r:id="rId13"/>
    <p:sldId id="276" r:id="rId14"/>
    <p:sldId id="319" r:id="rId15"/>
    <p:sldId id="320" r:id="rId16"/>
    <p:sldId id="321" r:id="rId17"/>
    <p:sldId id="322" r:id="rId18"/>
    <p:sldId id="285" r:id="rId19"/>
    <p:sldId id="287" r:id="rId20"/>
    <p:sldId id="288" r:id="rId21"/>
    <p:sldId id="289" r:id="rId22"/>
    <p:sldId id="280" r:id="rId23"/>
    <p:sldId id="315" r:id="rId24"/>
    <p:sldId id="317" r:id="rId25"/>
    <p:sldId id="341" r:id="rId26"/>
    <p:sldId id="316" r:id="rId27"/>
    <p:sldId id="343" r:id="rId28"/>
    <p:sldId id="34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219861-5E0D-C644-9540-737B718C485A}">
          <p14:sldIdLst>
            <p14:sldId id="256"/>
            <p14:sldId id="305"/>
            <p14:sldId id="340"/>
            <p14:sldId id="310"/>
            <p14:sldId id="309"/>
            <p14:sldId id="271"/>
            <p14:sldId id="275"/>
            <p14:sldId id="313"/>
            <p14:sldId id="274"/>
            <p14:sldId id="279"/>
            <p14:sldId id="281"/>
            <p14:sldId id="314"/>
            <p14:sldId id="276"/>
            <p14:sldId id="319"/>
            <p14:sldId id="320"/>
            <p14:sldId id="321"/>
            <p14:sldId id="322"/>
            <p14:sldId id="285"/>
            <p14:sldId id="287"/>
            <p14:sldId id="288"/>
            <p14:sldId id="289"/>
            <p14:sldId id="280"/>
            <p14:sldId id="315"/>
            <p14:sldId id="317"/>
            <p14:sldId id="341"/>
            <p14:sldId id="316"/>
            <p14:sldId id="343"/>
            <p14:sldId id="34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2092"/>
    <a:srgbClr val="DC5CDA"/>
    <a:srgbClr val="942092"/>
    <a:srgbClr val="FF9300"/>
    <a:srgbClr val="FFC000"/>
    <a:srgbClr val="70AD47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92"/>
    <p:restoredTop sz="88412"/>
  </p:normalViewPr>
  <p:slideViewPr>
    <p:cSldViewPr snapToGrid="0" snapToObjects="1">
      <p:cViewPr varScale="1">
        <p:scale>
          <a:sx n="80" d="100"/>
          <a:sy n="80" d="100"/>
        </p:scale>
        <p:origin x="200" y="224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91097-98C8-FE45-B63E-A689361303E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BE98C-46CD-DF40-A244-A5625579B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34C72-D733-5448-A03C-2F9CE3C7CCB3}" type="datetimeFigureOut">
              <a:rPr lang="en-US" smtClean="0"/>
              <a:t>4/24/19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B1E31-8139-D340-BE89-3F6CE06B3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7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48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tables have an “active” column</a:t>
            </a:r>
            <a:r>
              <a:rPr lang="en-US" baseline="0" dirty="0"/>
              <a:t> for this reason.  Consider the Employee field.  What happens when an employee quits?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1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66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may be more clear for students to think of these as “many to one” relationships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9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96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47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52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3374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84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1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382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446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94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139485"/>
            <a:ext cx="11747715" cy="8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74" y="1143794"/>
            <a:ext cx="5765101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3794"/>
            <a:ext cx="5807989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166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9255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89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4/24/19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95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4/24/19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88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471" y="1146875"/>
            <a:ext cx="11639227" cy="559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14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83403"/>
            <a:ext cx="9144000" cy="3433436"/>
          </a:xfrm>
        </p:spPr>
        <p:txBody>
          <a:bodyPr anchor="ctr">
            <a:normAutofit fontScale="90000"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EECS-317 Data Management and Information Processing</a:t>
            </a:r>
            <a:br>
              <a:rPr lang="en-US" sz="5400" dirty="0">
                <a:solidFill>
                  <a:schemeClr val="tx1"/>
                </a:solidFill>
              </a:rPr>
            </a:br>
            <a:br>
              <a:rPr lang="en-US" sz="1800" dirty="0"/>
            </a:br>
            <a:r>
              <a:rPr lang="en-US" dirty="0"/>
              <a:t>Lecture 7 </a:t>
            </a:r>
            <a:r>
              <a:rPr lang="mr-IN" dirty="0"/>
              <a:t>–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Relational Database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02995"/>
            <a:ext cx="9144000" cy="1135251"/>
          </a:xfrm>
        </p:spPr>
        <p:txBody>
          <a:bodyPr>
            <a:normAutofit/>
          </a:bodyPr>
          <a:lstStyle/>
          <a:p>
            <a:r>
              <a:rPr lang="en-US" sz="2800" dirty="0"/>
              <a:t>Steve </a:t>
            </a:r>
            <a:r>
              <a:rPr lang="en-US" sz="2800" dirty="0" err="1"/>
              <a:t>Tarzia</a:t>
            </a:r>
            <a:endParaRPr lang="en-US" sz="2800" dirty="0"/>
          </a:p>
          <a:p>
            <a:r>
              <a:rPr lang="en-US" sz="2800" dirty="0"/>
              <a:t>Spring 2019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059F3C-47DF-F54F-83C0-952F91E6E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0" y="6024402"/>
            <a:ext cx="2895814" cy="36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79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5">
            <a:extLst>
              <a:ext uri="{FF2B5EF4-FFF2-40B4-BE49-F238E27FC236}">
                <a16:creationId xmlns:a16="http://schemas.microsoft.com/office/drawing/2014/main" id="{763C0C71-5354-1741-A9AE-B56DE6CFC9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98610" y="-15498"/>
            <a:ext cx="8515216" cy="884953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589" y="365127"/>
            <a:ext cx="3555196" cy="1325563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Parent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Child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589" y="1963471"/>
            <a:ext cx="4730544" cy="4351338"/>
          </a:xfrm>
        </p:spPr>
        <p:txBody>
          <a:bodyPr anchor="ctr">
            <a:normAutofit/>
          </a:bodyPr>
          <a:lstStyle/>
          <a:p>
            <a:r>
              <a:rPr lang="en-US" dirty="0"/>
              <a:t>Foreign keys define a parent and child table.</a:t>
            </a:r>
          </a:p>
          <a:p>
            <a:pPr lvl="1"/>
            <a:r>
              <a:rPr lang="en-US" dirty="0"/>
              <a:t>Child points back to parent</a:t>
            </a:r>
          </a:p>
          <a:p>
            <a:pPr lvl="1"/>
            <a:r>
              <a:rPr lang="en-US" dirty="0"/>
              <a:t>Parent row must be created before child row</a:t>
            </a:r>
          </a:p>
          <a:p>
            <a:r>
              <a:rPr lang="en-US" dirty="0"/>
              <a:t>A table can simultaneously be both a parent and child.</a:t>
            </a:r>
          </a:p>
          <a:p>
            <a:pPr lvl="1"/>
            <a:r>
              <a:rPr lang="en-US" dirty="0"/>
              <a:t>Album is a child to Artist, but a parent to Track.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18200" y="986892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*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38130" y="1000557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42186" y="2587467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1"/>
                </a:solidFill>
              </a:rPr>
              <a:t>*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02315" y="5343582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1"/>
                </a:solidFill>
              </a:rPr>
              <a:t>*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945163" y="6314809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1"/>
                </a:solidFill>
              </a:rPr>
              <a:t>*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87598" y="4173459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1"/>
                </a:solidFill>
              </a:rPr>
              <a:t>*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20785" y="2915512"/>
            <a:ext cx="1071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*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45488" y="327298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72040" y="402955"/>
            <a:ext cx="480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4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29642" y="365127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4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49915" y="2540972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4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95305" y="4103718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4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83926" y="4785978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4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43685" y="6020341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4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113062" y="3863493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4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76527" y="4511839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1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098377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128" y="365127"/>
            <a:ext cx="5000787" cy="1308689"/>
          </a:xfrm>
        </p:spPr>
        <p:txBody>
          <a:bodyPr>
            <a:normAutofit/>
          </a:bodyPr>
          <a:lstStyle/>
          <a:p>
            <a:r>
              <a:rPr lang="en-US" dirty="0"/>
              <a:t>Highest-level parent tables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6536" y="1825625"/>
            <a:ext cx="4910380" cy="47146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this example, you must create rows in these five tables before creating rows in the other tables.</a:t>
            </a:r>
          </a:p>
          <a:p>
            <a:r>
              <a:rPr lang="en-US" dirty="0"/>
              <a:t>Just follow the arrows outward to determine all the rows that are necessary to fill a table.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chemeClr val="accent6"/>
                </a:solidFill>
              </a:rPr>
              <a:t>Track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/>
              <a:t>requires </a:t>
            </a:r>
            <a:r>
              <a:rPr lang="en-US" dirty="0" err="1"/>
              <a:t>MediaType</a:t>
            </a:r>
            <a:r>
              <a:rPr lang="en-US" dirty="0"/>
              <a:t>, Genre, Album, and Artist.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93080" y="0"/>
            <a:ext cx="6598920" cy="6858000"/>
          </a:xfrm>
        </p:spPr>
      </p:pic>
      <p:sp>
        <p:nvSpPr>
          <p:cNvPr id="4" name="Rectangle 3"/>
          <p:cNvSpPr/>
          <p:nvPr/>
        </p:nvSpPr>
        <p:spPr>
          <a:xfrm>
            <a:off x="5796366" y="289600"/>
            <a:ext cx="945396" cy="500813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096786" y="361925"/>
            <a:ext cx="989308" cy="490482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094203" y="1785186"/>
            <a:ext cx="989308" cy="490482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24780" y="1994416"/>
            <a:ext cx="916983" cy="500811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58359" y="3185203"/>
            <a:ext cx="911817" cy="3525563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5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74" y="154983"/>
            <a:ext cx="5098942" cy="1348353"/>
          </a:xfrm>
        </p:spPr>
        <p:txBody>
          <a:bodyPr/>
          <a:lstStyle/>
          <a:p>
            <a:r>
              <a:rPr lang="en-US" dirty="0"/>
              <a:t>Policies for deleting Foreign 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973" y="1642820"/>
            <a:ext cx="5345108" cy="503694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Theoretically, you cannot delete a row from a parent table if a child table refers to it.</a:t>
            </a:r>
          </a:p>
          <a:p>
            <a:r>
              <a:rPr lang="en-US" dirty="0"/>
              <a:t>For example, we cannot delete an artist if we still have one of her albums defined.</a:t>
            </a:r>
          </a:p>
          <a:p>
            <a:pPr lvl="1"/>
            <a:r>
              <a:rPr lang="en-US" dirty="0"/>
              <a:t>If the artist were deleted, the album row would have an invalid </a:t>
            </a:r>
            <a:r>
              <a:rPr lang="en-US" dirty="0" err="1"/>
              <a:t>ArtistId</a:t>
            </a:r>
            <a:r>
              <a:rPr lang="en-US" dirty="0"/>
              <a:t>.</a:t>
            </a:r>
          </a:p>
          <a:p>
            <a:r>
              <a:rPr lang="en-US" dirty="0"/>
              <a:t>However, in practice, DB software is flexible.</a:t>
            </a:r>
          </a:p>
          <a:p>
            <a:r>
              <a:rPr lang="en-US" dirty="0"/>
              <a:t>Three foreign key options for “ON DELETE”:</a:t>
            </a:r>
          </a:p>
          <a:p>
            <a:pPr lvl="1"/>
            <a:r>
              <a:rPr lang="en-US" sz="2800" b="1" dirty="0">
                <a:solidFill>
                  <a:schemeClr val="accent6"/>
                </a:solidFill>
              </a:rPr>
              <a:t>Restrict </a:t>
            </a:r>
            <a:r>
              <a:rPr lang="en-US" sz="2800" dirty="0"/>
              <a:t>(don’t allow delete)</a:t>
            </a:r>
          </a:p>
          <a:p>
            <a:pPr lvl="1"/>
            <a:r>
              <a:rPr lang="en-US" sz="2800" b="1" dirty="0">
                <a:solidFill>
                  <a:schemeClr val="accent6"/>
                </a:solidFill>
              </a:rPr>
              <a:t>Cascade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/>
              <a:t>(delete children)</a:t>
            </a:r>
          </a:p>
          <a:p>
            <a:pPr lvl="1"/>
            <a:r>
              <a:rPr lang="en-US" sz="2800" b="1" dirty="0">
                <a:solidFill>
                  <a:schemeClr val="accent6"/>
                </a:solidFill>
              </a:rPr>
              <a:t>Set NULL </a:t>
            </a:r>
            <a:r>
              <a:rPr lang="en-US" sz="2800" dirty="0"/>
              <a:t>(make orphan)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93081" y="0"/>
            <a:ext cx="6598920" cy="6858000"/>
          </a:xfrm>
        </p:spPr>
      </p:pic>
    </p:spTree>
    <p:extLst>
      <p:ext uri="{BB962C8B-B14F-4D97-AF65-F5344CB8AC3E}">
        <p14:creationId xmlns:p14="http://schemas.microsoft.com/office/powerpoint/2010/main" val="1193701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128" y="289601"/>
            <a:ext cx="5000787" cy="1401090"/>
          </a:xfrm>
        </p:spPr>
        <p:txBody>
          <a:bodyPr/>
          <a:lstStyle/>
          <a:p>
            <a:r>
              <a:rPr lang="en-US" dirty="0"/>
              <a:t>Objects,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Events,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128" y="1785186"/>
            <a:ext cx="5000787" cy="4817092"/>
          </a:xfrm>
        </p:spPr>
        <p:txBody>
          <a:bodyPr/>
          <a:lstStyle/>
          <a:p>
            <a:r>
              <a:rPr lang="en-US" dirty="0"/>
              <a:t>These are not firm concepts and there are no strict definitions, but:</a:t>
            </a:r>
          </a:p>
          <a:p>
            <a:pPr lvl="1"/>
            <a:r>
              <a:rPr lang="en-US" i="1" dirty="0"/>
              <a:t>Relationships</a:t>
            </a:r>
            <a:r>
              <a:rPr lang="en-US" dirty="0"/>
              <a:t> always have at least two foreign keys</a:t>
            </a:r>
          </a:p>
          <a:p>
            <a:pPr lvl="1"/>
            <a:r>
              <a:rPr lang="en-US" i="1" dirty="0"/>
              <a:t>Events</a:t>
            </a:r>
            <a:r>
              <a:rPr lang="en-US" dirty="0"/>
              <a:t> always have a time and can repeat with a different id and time.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93080" y="0"/>
            <a:ext cx="6598920" cy="6858000"/>
          </a:xfrm>
        </p:spPr>
      </p:pic>
      <p:sp>
        <p:nvSpPr>
          <p:cNvPr id="4" name="Rectangle 3"/>
          <p:cNvSpPr/>
          <p:nvPr/>
        </p:nvSpPr>
        <p:spPr>
          <a:xfrm>
            <a:off x="5796366" y="289600"/>
            <a:ext cx="945396" cy="500813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52102" y="289601"/>
            <a:ext cx="1087464" cy="779781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31824" y="333512"/>
            <a:ext cx="1245029" cy="2177213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096786" y="361925"/>
            <a:ext cx="989308" cy="490482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094203" y="1785186"/>
            <a:ext cx="989308" cy="490482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449518" y="2015078"/>
            <a:ext cx="1090048" cy="490482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24780" y="1994416"/>
            <a:ext cx="916983" cy="500811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58359" y="3185203"/>
            <a:ext cx="911817" cy="3525563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454685" y="3719593"/>
            <a:ext cx="1064217" cy="3066082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203410" y="4664990"/>
            <a:ext cx="1257945" cy="2120685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231824" y="2991173"/>
            <a:ext cx="1245030" cy="1218902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321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AF468-82C1-5F40-8383-27D2E5FED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university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F900A-A9E4-574F-B38A-1FF04FAD5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2" y="1146875"/>
            <a:ext cx="2527854" cy="55948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Find:</a:t>
            </a:r>
          </a:p>
          <a:p>
            <a:r>
              <a:rPr lang="en-US" dirty="0"/>
              <a:t>Relationships</a:t>
            </a:r>
          </a:p>
          <a:p>
            <a:r>
              <a:rPr lang="en-US" dirty="0"/>
              <a:t>Composite Primary Keys</a:t>
            </a:r>
          </a:p>
          <a:p>
            <a:endParaRPr lang="en-US" dirty="0"/>
          </a:p>
          <a:p>
            <a:r>
              <a:rPr lang="en-US" dirty="0"/>
              <a:t>Change the design to allow multiple majors per student.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2A17FEC-CFCA-B94D-950A-952B4C81F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788" y="1254314"/>
            <a:ext cx="9260212" cy="559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76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1BA4BC-FA9E-DA4D-A82F-C82C8290D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14" y="0"/>
            <a:ext cx="10945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52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94C5A2-AB01-9144-B0EE-DB265530E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64" y="0"/>
            <a:ext cx="11275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41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4558A7-B676-E442-83F3-3BF3E578A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02" y="0"/>
            <a:ext cx="10984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25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relationships in depth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6199321" cy="5594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Foreign keys can relate table rows in three ways:</a:t>
            </a:r>
          </a:p>
          <a:p>
            <a:r>
              <a:rPr lang="en-US" sz="3200" dirty="0"/>
              <a:t>One to One</a:t>
            </a:r>
          </a:p>
          <a:p>
            <a:r>
              <a:rPr lang="en-US" sz="3200" dirty="0"/>
              <a:t>One to Many</a:t>
            </a:r>
          </a:p>
          <a:p>
            <a:r>
              <a:rPr lang="en-US" sz="3200" dirty="0"/>
              <a:t>Many to Many</a:t>
            </a:r>
          </a:p>
        </p:txBody>
      </p:sp>
    </p:spTree>
    <p:extLst>
      <p:ext uri="{BB962C8B-B14F-4D97-AF65-F5344CB8AC3E}">
        <p14:creationId xmlns:p14="http://schemas.microsoft.com/office/powerpoint/2010/main" val="514717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959" y="194647"/>
            <a:ext cx="4974956" cy="828242"/>
          </a:xfrm>
        </p:spPr>
        <p:txBody>
          <a:bodyPr/>
          <a:lstStyle/>
          <a:p>
            <a:r>
              <a:rPr lang="en-US" dirty="0"/>
              <a:t>One to Many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946" y="1022888"/>
            <a:ext cx="4850969" cy="55018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/>
              <a:t>(or equivalently “many to one”)</a:t>
            </a:r>
          </a:p>
          <a:p>
            <a:r>
              <a:rPr lang="en-US" dirty="0"/>
              <a:t>Most foreign keys create one-to-many relationships</a:t>
            </a:r>
          </a:p>
          <a:p>
            <a:r>
              <a:rPr lang="en-US" dirty="0"/>
              <a:t>Created when a column that is </a:t>
            </a:r>
            <a:r>
              <a:rPr lang="en-US" b="1" dirty="0">
                <a:solidFill>
                  <a:schemeClr val="accent6"/>
                </a:solidFill>
              </a:rPr>
              <a:t>not a primary key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has a foreign key.</a:t>
            </a:r>
          </a:p>
          <a:p>
            <a:r>
              <a:rPr lang="en-US" dirty="0"/>
              <a:t>All of the arrows in this diagram represent one-to-many relationships.</a:t>
            </a:r>
          </a:p>
          <a:p>
            <a:pPr lvl="1"/>
            <a:r>
              <a:rPr lang="en-US" dirty="0"/>
              <a:t>Many of the rows in the child table can be related one row in the parent table.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70902" y="0"/>
            <a:ext cx="6598920" cy="6858000"/>
          </a:xfrm>
        </p:spPr>
      </p:pic>
    </p:spTree>
    <p:extLst>
      <p:ext uri="{BB962C8B-B14F-4D97-AF65-F5344CB8AC3E}">
        <p14:creationId xmlns:p14="http://schemas.microsoft.com/office/powerpoint/2010/main" val="3434810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HW2 was due yesterday</a:t>
            </a:r>
          </a:p>
          <a:p>
            <a:r>
              <a:rPr lang="en-US" dirty="0"/>
              <a:t>HW3 posted and due in one week.</a:t>
            </a:r>
          </a:p>
          <a:p>
            <a:r>
              <a:rPr lang="en-US" dirty="0"/>
              <a:t>Midterm exam one week from Thursday (May 2</a:t>
            </a:r>
            <a:r>
              <a:rPr lang="en-US" baseline="30000" dirty="0"/>
              <a:t>nd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Practice exams and additional practice HW questions are posted.</a:t>
            </a:r>
          </a:p>
        </p:txBody>
      </p:sp>
    </p:spTree>
    <p:extLst>
      <p:ext uri="{BB962C8B-B14F-4D97-AF65-F5344CB8AC3E}">
        <p14:creationId xmlns:p14="http://schemas.microsoft.com/office/powerpoint/2010/main" val="921482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74" y="185981"/>
            <a:ext cx="5098942" cy="898900"/>
          </a:xfrm>
        </p:spPr>
        <p:txBody>
          <a:bodyPr/>
          <a:lstStyle/>
          <a:p>
            <a:r>
              <a:rPr lang="en-US" dirty="0"/>
              <a:t>Many to Many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960" y="1084881"/>
            <a:ext cx="4974956" cy="5470902"/>
          </a:xfrm>
        </p:spPr>
        <p:txBody>
          <a:bodyPr>
            <a:normAutofit/>
          </a:bodyPr>
          <a:lstStyle/>
          <a:p>
            <a:r>
              <a:rPr lang="en-US" dirty="0"/>
              <a:t>Two one-to-many relationships starting at the same table can create a many-to-many relationship</a:t>
            </a:r>
          </a:p>
          <a:p>
            <a:r>
              <a:rPr lang="en-US" dirty="0"/>
              <a:t>These are represented with </a:t>
            </a:r>
            <a:r>
              <a:rPr lang="en-US" b="1" i="1" dirty="0">
                <a:solidFill>
                  <a:schemeClr val="accent6"/>
                </a:solidFill>
              </a:rPr>
              <a:t>linking tables</a:t>
            </a:r>
            <a:r>
              <a:rPr lang="en-US" b="1" dirty="0">
                <a:solidFill>
                  <a:schemeClr val="accent6"/>
                </a:solidFill>
              </a:rPr>
              <a:t>.</a:t>
            </a:r>
          </a:p>
          <a:p>
            <a:r>
              <a:rPr lang="en-US" dirty="0"/>
              <a:t>But, some tables can be classified in multiple ways:</a:t>
            </a:r>
          </a:p>
          <a:p>
            <a:pPr lvl="1"/>
            <a:r>
              <a:rPr lang="en-US" dirty="0"/>
              <a:t>We think of </a:t>
            </a:r>
            <a:r>
              <a:rPr lang="en-US" b="1" dirty="0"/>
              <a:t>Track</a:t>
            </a:r>
            <a:r>
              <a:rPr lang="en-US" dirty="0"/>
              <a:t> as either an </a:t>
            </a:r>
            <a:r>
              <a:rPr lang="en-US" i="1" dirty="0"/>
              <a:t>object</a:t>
            </a:r>
            <a:r>
              <a:rPr lang="en-US" dirty="0"/>
              <a:t> or as a </a:t>
            </a:r>
            <a:r>
              <a:rPr lang="en-US" i="1" dirty="0"/>
              <a:t>many-to-many</a:t>
            </a:r>
            <a:r>
              <a:rPr lang="en-US" dirty="0"/>
              <a:t> relationship between albums and genres.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93080" y="0"/>
            <a:ext cx="6598920" cy="6858000"/>
          </a:xfrm>
        </p:spPr>
      </p:pic>
      <p:cxnSp>
        <p:nvCxnSpPr>
          <p:cNvPr id="5" name="Elbow Connector 4"/>
          <p:cNvCxnSpPr/>
          <p:nvPr/>
        </p:nvCxnSpPr>
        <p:spPr>
          <a:xfrm rot="10800000" flipV="1">
            <a:off x="6709559" y="2133600"/>
            <a:ext cx="724175" cy="552"/>
          </a:xfrm>
          <a:prstGeom prst="bentConnector3">
            <a:avLst>
              <a:gd name="adj1" fmla="val 50000"/>
            </a:avLst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537039" y="2435872"/>
            <a:ext cx="463138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981154" y="464897"/>
            <a:ext cx="11875" cy="1971304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flipV="1">
            <a:off x="8991600" y="465667"/>
            <a:ext cx="270933" cy="8466"/>
          </a:xfrm>
          <a:prstGeom prst="bentConnector3">
            <a:avLst>
              <a:gd name="adj1" fmla="val 50000"/>
            </a:avLst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433734" y="1998133"/>
            <a:ext cx="1103305" cy="533400"/>
          </a:xfrm>
          <a:prstGeom prst="rect">
            <a:avLst/>
          </a:prstGeom>
          <a:gradFill flip="none" rotWithShape="1">
            <a:gsLst>
              <a:gs pos="4600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0"/>
              </a:gs>
              <a:gs pos="90000">
                <a:srgbClr val="FF0000"/>
              </a:gs>
              <a:gs pos="100000">
                <a:srgbClr val="FF0000"/>
              </a:gs>
            </a:gsLst>
            <a:lin ang="0" scaled="1"/>
            <a:tileRect/>
          </a:gra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8942229" y="3403600"/>
            <a:ext cx="7038" cy="1377867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949267" y="3403600"/>
            <a:ext cx="279401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949267" y="4758267"/>
            <a:ext cx="313266" cy="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10455825" y="464897"/>
            <a:ext cx="327059" cy="923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0741152" y="471424"/>
            <a:ext cx="43011" cy="3173984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0424160" y="3645408"/>
            <a:ext cx="316992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9215438" y="2979208"/>
            <a:ext cx="1231363" cy="1207030"/>
          </a:xfrm>
          <a:prstGeom prst="rect">
            <a:avLst/>
          </a:prstGeom>
          <a:gradFill flip="none" rotWithShape="1">
            <a:gsLst>
              <a:gs pos="4600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0"/>
              </a:gs>
              <a:gs pos="90000">
                <a:srgbClr val="FF0000"/>
              </a:gs>
              <a:gs pos="100000">
                <a:srgbClr val="FF0000"/>
              </a:gs>
            </a:gsLst>
            <a:lin ang="0" scaled="1"/>
            <a:tileRect/>
          </a:gra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58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93080" y="0"/>
            <a:ext cx="6598920" cy="6858000"/>
          </a:xfrm>
        </p:spPr>
      </p:pic>
      <p:sp>
        <p:nvSpPr>
          <p:cNvPr id="49" name="Rectangle 48"/>
          <p:cNvSpPr/>
          <p:nvPr/>
        </p:nvSpPr>
        <p:spPr>
          <a:xfrm>
            <a:off x="10741152" y="5462575"/>
            <a:ext cx="1231363" cy="874217"/>
          </a:xfrm>
          <a:prstGeom prst="rect">
            <a:avLst/>
          </a:prstGeom>
          <a:gradFill flip="none" rotWithShape="1">
            <a:gsLst>
              <a:gs pos="4600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0"/>
              </a:gs>
              <a:gs pos="90000">
                <a:srgbClr val="FF0000"/>
              </a:gs>
              <a:gs pos="100000">
                <a:srgbClr val="FF0000"/>
              </a:gs>
            </a:gsLst>
            <a:lin ang="0" scaled="1"/>
            <a:tileRect/>
          </a:gra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745380" y="5436800"/>
            <a:ext cx="1112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err="1">
                <a:latin typeface="Helvetica" charset="0"/>
                <a:ea typeface="Helvetica" charset="0"/>
                <a:cs typeface="Helvetica" charset="0"/>
              </a:rPr>
              <a:t>InvoiceId</a:t>
            </a:r>
            <a:endParaRPr lang="en-US" sz="1200" u="sng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42" name="Straight Connector 41"/>
          <p:cNvCxnSpPr>
            <a:stCxn id="21" idx="3"/>
          </p:cNvCxnSpPr>
          <p:nvPr/>
        </p:nvCxnSpPr>
        <p:spPr>
          <a:xfrm flipH="1" flipV="1">
            <a:off x="10885161" y="2902153"/>
            <a:ext cx="1103304" cy="8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76" y="148668"/>
            <a:ext cx="5129939" cy="734735"/>
          </a:xfrm>
        </p:spPr>
        <p:txBody>
          <a:bodyPr>
            <a:normAutofit/>
          </a:bodyPr>
          <a:lstStyle/>
          <a:p>
            <a:r>
              <a:rPr lang="en-US" dirty="0"/>
              <a:t>One to 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6976" y="883403"/>
            <a:ext cx="5301659" cy="5780867"/>
          </a:xfrm>
        </p:spPr>
        <p:txBody>
          <a:bodyPr>
            <a:normAutofit fontScale="92500"/>
          </a:bodyPr>
          <a:lstStyle/>
          <a:p>
            <a:r>
              <a:rPr lang="en-US" dirty="0"/>
              <a:t>One-to-one relationships exists when a primary (or unique) key is also a foreign key.</a:t>
            </a:r>
          </a:p>
          <a:p>
            <a:r>
              <a:rPr lang="en-US" dirty="0"/>
              <a:t>In other words, there is an arrow pointing from one primary/unique key to another.</a:t>
            </a:r>
          </a:p>
          <a:p>
            <a:pPr lvl="1"/>
            <a:r>
              <a:rPr lang="en-US" dirty="0"/>
              <a:t>The fact that it’s a unique key prevents it appearing multiple times (thus, not one-to-many).</a:t>
            </a:r>
          </a:p>
          <a:p>
            <a:r>
              <a:rPr lang="en-US" dirty="0"/>
              <a:t>The child is a </a:t>
            </a:r>
            <a:r>
              <a:rPr lang="en-US" b="1" i="1" dirty="0">
                <a:solidFill>
                  <a:schemeClr val="accent6"/>
                </a:solidFill>
              </a:rPr>
              <a:t>subset table</a:t>
            </a:r>
            <a:r>
              <a:rPr lang="en-US" dirty="0"/>
              <a:t>.</a:t>
            </a:r>
          </a:p>
          <a:p>
            <a:r>
              <a:rPr lang="en-US" dirty="0"/>
              <a:t>Subset tables are an alternative to having optional columns in the parent table.</a:t>
            </a:r>
          </a:p>
        </p:txBody>
      </p:sp>
      <p:cxnSp>
        <p:nvCxnSpPr>
          <p:cNvPr id="5" name="Elbow Connector 4"/>
          <p:cNvCxnSpPr/>
          <p:nvPr/>
        </p:nvCxnSpPr>
        <p:spPr>
          <a:xfrm rot="10800000">
            <a:off x="10323577" y="4779390"/>
            <a:ext cx="315423" cy="2075"/>
          </a:xfrm>
          <a:prstGeom prst="bentConnector3">
            <a:avLst>
              <a:gd name="adj1" fmla="val 50000"/>
            </a:avLst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832915" y="2743200"/>
            <a:ext cx="2026764" cy="18854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0885160" y="2643835"/>
            <a:ext cx="1103305" cy="533400"/>
          </a:xfrm>
          <a:prstGeom prst="rect">
            <a:avLst/>
          </a:prstGeom>
          <a:gradFill flip="none" rotWithShape="1">
            <a:gsLst>
              <a:gs pos="4600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0"/>
              </a:gs>
              <a:gs pos="90000">
                <a:srgbClr val="FF0000"/>
              </a:gs>
              <a:gs pos="100000">
                <a:srgbClr val="FF0000"/>
              </a:gs>
            </a:gsLst>
            <a:lin ang="0" scaled="1"/>
            <a:tileRect/>
          </a:gra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8814062" y="464897"/>
            <a:ext cx="19012" cy="2297157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8506015" y="464897"/>
            <a:ext cx="327059" cy="923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0638996" y="4779390"/>
            <a:ext cx="3866" cy="808896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0638995" y="5588286"/>
            <a:ext cx="123663" cy="1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835884" y="2361177"/>
            <a:ext cx="1281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latin typeface="Helvetica" charset="0"/>
                <a:ea typeface="Helvetica" charset="0"/>
                <a:cs typeface="Helvetica" charset="0"/>
              </a:rPr>
              <a:t>GrammyAward</a:t>
            </a:r>
            <a:endParaRPr lang="en-US" sz="12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859680" y="2630100"/>
            <a:ext cx="1112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err="1">
                <a:latin typeface="Helvetica" charset="0"/>
                <a:ea typeface="Helvetica" charset="0"/>
                <a:cs typeface="Helvetica" charset="0"/>
              </a:rPr>
              <a:t>AlbumId</a:t>
            </a:r>
            <a:endParaRPr lang="en-US" sz="1200" u="sng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859680" y="2894034"/>
            <a:ext cx="1112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" charset="0"/>
                <a:ea typeface="Helvetica" charset="0"/>
                <a:cs typeface="Helvetica" charset="0"/>
              </a:rPr>
              <a:t>Year</a:t>
            </a:r>
          </a:p>
        </p:txBody>
      </p:sp>
      <p:cxnSp>
        <p:nvCxnSpPr>
          <p:cNvPr id="46" name="Straight Connector 45"/>
          <p:cNvCxnSpPr/>
          <p:nvPr/>
        </p:nvCxnSpPr>
        <p:spPr>
          <a:xfrm flipH="1" flipV="1">
            <a:off x="10770861" y="5714441"/>
            <a:ext cx="1103304" cy="8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0734284" y="5183919"/>
            <a:ext cx="1281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" charset="0"/>
                <a:ea typeface="Helvetica" charset="0"/>
                <a:cs typeface="Helvetica" charset="0"/>
              </a:rPr>
              <a:t>Return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738422" y="5732683"/>
            <a:ext cx="1112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" charset="0"/>
                <a:ea typeface="Helvetica" charset="0"/>
                <a:cs typeface="Helvetica" charset="0"/>
              </a:rPr>
              <a:t>Time</a:t>
            </a:r>
          </a:p>
        </p:txBody>
      </p:sp>
      <p:cxnSp>
        <p:nvCxnSpPr>
          <p:cNvPr id="51" name="Straight Connector 50"/>
          <p:cNvCxnSpPr/>
          <p:nvPr/>
        </p:nvCxnSpPr>
        <p:spPr>
          <a:xfrm flipH="1" flipV="1">
            <a:off x="10772052" y="5995350"/>
            <a:ext cx="1103304" cy="8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0741151" y="6007282"/>
            <a:ext cx="1231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Helvetica" charset="0"/>
                <a:ea typeface="Helvetica" charset="0"/>
                <a:cs typeface="Helvetica" charset="0"/>
              </a:rPr>
              <a:t>RefundAmount</a:t>
            </a:r>
            <a:endParaRPr lang="en-US" sz="12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985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81904DD-762B-9448-8496-7BC6B90A5E7A}"/>
              </a:ext>
            </a:extLst>
          </p:cNvPr>
          <p:cNvSpPr/>
          <p:nvPr/>
        </p:nvSpPr>
        <p:spPr>
          <a:xfrm>
            <a:off x="263471" y="5625885"/>
            <a:ext cx="6152827" cy="11158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columns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2" y="1146875"/>
            <a:ext cx="6416297" cy="5594888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Strictly speaking, optional columns are not necessary</a:t>
            </a:r>
          </a:p>
          <a:p>
            <a:pPr lvl="1"/>
            <a:r>
              <a:rPr lang="en-US" sz="3200" dirty="0"/>
              <a:t>Just move the column to a new </a:t>
            </a:r>
            <a:r>
              <a:rPr lang="en-US" sz="3200" i="1" dirty="0">
                <a:solidFill>
                  <a:schemeClr val="accent6"/>
                </a:solidFill>
              </a:rPr>
              <a:t>subset table</a:t>
            </a:r>
          </a:p>
          <a:p>
            <a:r>
              <a:rPr lang="en-US" sz="3600" dirty="0"/>
              <a:t>But in practice, optional columns are common</a:t>
            </a:r>
          </a:p>
          <a:p>
            <a:pPr lvl="1"/>
            <a:r>
              <a:rPr lang="en-US" sz="3200" dirty="0"/>
              <a:t>Absent values have </a:t>
            </a:r>
            <a:r>
              <a:rPr lang="en-US" sz="3200" b="1" dirty="0">
                <a:solidFill>
                  <a:schemeClr val="accent6"/>
                </a:solidFill>
              </a:rPr>
              <a:t>NULL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/>
              <a:t>value.</a:t>
            </a:r>
          </a:p>
          <a:p>
            <a:pPr lvl="1"/>
            <a:r>
              <a:rPr lang="en-US" sz="3200" dirty="0"/>
              <a:t>When defining the database tables you specify whether NULL is allowed.</a:t>
            </a:r>
          </a:p>
          <a:p>
            <a:r>
              <a:rPr lang="en-US" sz="3600" dirty="0"/>
              <a:t>We write </a:t>
            </a:r>
            <a:r>
              <a:rPr lang="en-US" sz="3600" b="1" dirty="0"/>
              <a:t>OPT</a:t>
            </a:r>
            <a:r>
              <a:rPr lang="en-US" sz="3600" dirty="0"/>
              <a:t> next to optional columns in the diagrams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AD27A45-42D8-4740-9CF3-817DD2A396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003037"/>
              </p:ext>
            </p:extLst>
          </p:nvPr>
        </p:nvGraphicFramePr>
        <p:xfrm>
          <a:off x="7884889" y="1952787"/>
          <a:ext cx="3149904" cy="1788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9904">
                  <a:extLst>
                    <a:ext uri="{9D8B030D-6E8A-4147-A177-3AD203B41FA5}">
                      <a16:colId xmlns:a16="http://schemas.microsoft.com/office/drawing/2014/main" val="1828472298"/>
                    </a:ext>
                  </a:extLst>
                </a:gridCol>
              </a:tblGrid>
              <a:tr h="447108">
                <a:tc>
                  <a:txBody>
                    <a:bodyPr/>
                    <a:lstStyle/>
                    <a:p>
                      <a:r>
                        <a:rPr lang="en-US" sz="2000" u="sng" dirty="0" err="1"/>
                        <a:t>AlbumId</a:t>
                      </a:r>
                      <a:endParaRPr lang="en-US" sz="2000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631316"/>
                  </a:ext>
                </a:extLst>
              </a:tr>
              <a:tr h="447108">
                <a:tc>
                  <a:txBody>
                    <a:bodyPr/>
                    <a:lstStyle/>
                    <a:p>
                      <a:r>
                        <a:rPr lang="en-US" sz="2000" dirty="0"/>
                        <a:t>Title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990475"/>
                  </a:ext>
                </a:extLst>
              </a:tr>
              <a:tr h="447108">
                <a:tc>
                  <a:txBody>
                    <a:bodyPr/>
                    <a:lstStyle/>
                    <a:p>
                      <a:r>
                        <a:rPr lang="en-US" sz="2000" dirty="0" err="1"/>
                        <a:t>ArtistId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845195"/>
                  </a:ext>
                </a:extLst>
              </a:tr>
              <a:tr h="4471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GrammyWinningYear</a:t>
                      </a:r>
                      <a:r>
                        <a:rPr lang="en-US" sz="2000" dirty="0"/>
                        <a:t>   </a:t>
                      </a:r>
                      <a:r>
                        <a:rPr lang="en-US" sz="2000" b="1" dirty="0">
                          <a:solidFill>
                            <a:schemeClr val="accent6"/>
                          </a:solidFill>
                        </a:rPr>
                        <a:t>OPT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50598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DE548B5-1179-2D47-B9F7-8739BACFC6D5}"/>
              </a:ext>
            </a:extLst>
          </p:cNvPr>
          <p:cNvSpPr txBox="1"/>
          <p:nvPr/>
        </p:nvSpPr>
        <p:spPr>
          <a:xfrm>
            <a:off x="7884889" y="1583455"/>
            <a:ext cx="918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Album</a:t>
            </a: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CB2AE8EC-E929-E049-9A8D-9DED722E81E3}"/>
              </a:ext>
            </a:extLst>
          </p:cNvPr>
          <p:cNvCxnSpPr/>
          <p:nvPr/>
        </p:nvCxnSpPr>
        <p:spPr>
          <a:xfrm rot="10800000">
            <a:off x="6819255" y="2138767"/>
            <a:ext cx="1065635" cy="883403"/>
          </a:xfrm>
          <a:prstGeom prst="bentConnector3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4BB83ABD-14C4-2F4A-87B3-11446E14A8D4}"/>
              </a:ext>
            </a:extLst>
          </p:cNvPr>
          <p:cNvCxnSpPr/>
          <p:nvPr/>
        </p:nvCxnSpPr>
        <p:spPr>
          <a:xfrm rot="10800000">
            <a:off x="11034793" y="2138766"/>
            <a:ext cx="1065635" cy="883403"/>
          </a:xfrm>
          <a:prstGeom prst="bentConnector3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C3379E9-FF71-934E-B594-09797B9C6F95}"/>
              </a:ext>
            </a:extLst>
          </p:cNvPr>
          <p:cNvSpPr txBox="1">
            <a:spLocks/>
          </p:cNvSpPr>
          <p:nvPr/>
        </p:nvSpPr>
        <p:spPr>
          <a:xfrm>
            <a:off x="6958739" y="4479009"/>
            <a:ext cx="5141689" cy="2262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is a good alternative design to the Grammy Award table on the previous slide.</a:t>
            </a:r>
          </a:p>
        </p:txBody>
      </p:sp>
    </p:spTree>
    <p:extLst>
      <p:ext uri="{BB962C8B-B14F-4D97-AF65-F5344CB8AC3E}">
        <p14:creationId xmlns:p14="http://schemas.microsoft.com/office/powerpoint/2010/main" val="410689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93080" y="0"/>
            <a:ext cx="6598920" cy="6858000"/>
          </a:xfrm>
        </p:spPr>
      </p:pic>
      <p:sp>
        <p:nvSpPr>
          <p:cNvPr id="49" name="Rectangle 48"/>
          <p:cNvSpPr/>
          <p:nvPr/>
        </p:nvSpPr>
        <p:spPr>
          <a:xfrm>
            <a:off x="10741152" y="5462575"/>
            <a:ext cx="1231363" cy="874217"/>
          </a:xfrm>
          <a:prstGeom prst="rect">
            <a:avLst/>
          </a:prstGeom>
          <a:gradFill flip="none" rotWithShape="1">
            <a:gsLst>
              <a:gs pos="4600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0"/>
              </a:gs>
              <a:gs pos="90000">
                <a:srgbClr val="FF0000"/>
              </a:gs>
              <a:gs pos="100000">
                <a:srgbClr val="FF0000"/>
              </a:gs>
            </a:gsLst>
            <a:lin ang="0" scaled="1"/>
            <a:tileRect/>
          </a:gra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745380" y="5436800"/>
            <a:ext cx="1112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err="1">
                <a:latin typeface="Helvetica" charset="0"/>
                <a:ea typeface="Helvetica" charset="0"/>
                <a:cs typeface="Helvetica" charset="0"/>
              </a:rPr>
              <a:t>InvoiceId</a:t>
            </a:r>
            <a:endParaRPr lang="en-US" sz="1200" u="sng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42" name="Straight Connector 41"/>
          <p:cNvCxnSpPr>
            <a:stCxn id="21" idx="3"/>
          </p:cNvCxnSpPr>
          <p:nvPr/>
        </p:nvCxnSpPr>
        <p:spPr>
          <a:xfrm flipH="1" flipV="1">
            <a:off x="10885161" y="2902153"/>
            <a:ext cx="1103304" cy="8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76" y="148668"/>
            <a:ext cx="5129939" cy="1168688"/>
          </a:xfrm>
        </p:spPr>
        <p:txBody>
          <a:bodyPr>
            <a:normAutofit fontScale="90000"/>
          </a:bodyPr>
          <a:lstStyle/>
          <a:p>
            <a:r>
              <a:rPr lang="en-US" dirty="0"/>
              <a:t>Subset tables</a:t>
            </a:r>
            <a:br>
              <a:rPr lang="en-US" dirty="0"/>
            </a:br>
            <a:r>
              <a:rPr lang="en-US" dirty="0"/>
              <a:t>vs optional columns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6976" y="1441342"/>
            <a:ext cx="5301659" cy="5207431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Grammy Award </a:t>
            </a:r>
            <a:r>
              <a:rPr lang="en-US" dirty="0"/>
              <a:t>subset table supplies just one optional value, so it can be replaced by an optional column in Album.</a:t>
            </a:r>
          </a:p>
          <a:p>
            <a:r>
              <a:rPr lang="en-US" dirty="0"/>
              <a:t>However, the </a:t>
            </a:r>
            <a:r>
              <a:rPr lang="en-US" i="1" dirty="0"/>
              <a:t>Return</a:t>
            </a:r>
            <a:r>
              <a:rPr lang="en-US" dirty="0"/>
              <a:t> table provides several related columns of optional information that must be provided “all or none.”</a:t>
            </a:r>
          </a:p>
          <a:p>
            <a:pPr lvl="1"/>
            <a:r>
              <a:rPr lang="en-US" dirty="0"/>
              <a:t>If there is a return </a:t>
            </a:r>
            <a:r>
              <a:rPr lang="en-US" i="1" dirty="0">
                <a:solidFill>
                  <a:schemeClr val="accent6"/>
                </a:solidFill>
              </a:rPr>
              <a:t>Time</a:t>
            </a:r>
            <a:r>
              <a:rPr lang="en-US" dirty="0"/>
              <a:t>, then we must have a </a:t>
            </a:r>
            <a:r>
              <a:rPr lang="en-US" i="1" dirty="0" err="1">
                <a:solidFill>
                  <a:schemeClr val="accent6"/>
                </a:solidFill>
              </a:rPr>
              <a:t>RefundAmount</a:t>
            </a:r>
            <a:endParaRPr lang="en-US" i="1" dirty="0">
              <a:solidFill>
                <a:schemeClr val="accent6"/>
              </a:solidFill>
            </a:endParaRPr>
          </a:p>
          <a:p>
            <a:r>
              <a:rPr lang="en-US" dirty="0"/>
              <a:t>Thus, returns cannot be well modeled with optional columns in the Invoice table.</a:t>
            </a:r>
          </a:p>
          <a:p>
            <a:endParaRPr lang="en-US" dirty="0"/>
          </a:p>
        </p:txBody>
      </p:sp>
      <p:cxnSp>
        <p:nvCxnSpPr>
          <p:cNvPr id="5" name="Elbow Connector 4"/>
          <p:cNvCxnSpPr/>
          <p:nvPr/>
        </p:nvCxnSpPr>
        <p:spPr>
          <a:xfrm rot="10800000">
            <a:off x="10323577" y="4779390"/>
            <a:ext cx="315423" cy="2075"/>
          </a:xfrm>
          <a:prstGeom prst="bentConnector3">
            <a:avLst>
              <a:gd name="adj1" fmla="val 50000"/>
            </a:avLst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832915" y="2743200"/>
            <a:ext cx="2026764" cy="18854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0885160" y="2643835"/>
            <a:ext cx="1103305" cy="533400"/>
          </a:xfrm>
          <a:prstGeom prst="rect">
            <a:avLst/>
          </a:prstGeom>
          <a:gradFill flip="none" rotWithShape="1">
            <a:gsLst>
              <a:gs pos="4600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0"/>
              </a:gs>
              <a:gs pos="90000">
                <a:srgbClr val="FF0000"/>
              </a:gs>
              <a:gs pos="100000">
                <a:srgbClr val="FF0000"/>
              </a:gs>
            </a:gsLst>
            <a:lin ang="0" scaled="1"/>
            <a:tileRect/>
          </a:gra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8814062" y="464897"/>
            <a:ext cx="19012" cy="2297157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8506015" y="464897"/>
            <a:ext cx="327059" cy="923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0638996" y="4779390"/>
            <a:ext cx="3866" cy="808896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0638995" y="5588286"/>
            <a:ext cx="123663" cy="1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835884" y="2361177"/>
            <a:ext cx="1281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latin typeface="Helvetica" charset="0"/>
                <a:ea typeface="Helvetica" charset="0"/>
                <a:cs typeface="Helvetica" charset="0"/>
              </a:rPr>
              <a:t>GrammyAward</a:t>
            </a:r>
            <a:endParaRPr lang="en-US" sz="12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859680" y="2630100"/>
            <a:ext cx="1112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err="1">
                <a:latin typeface="Helvetica" charset="0"/>
                <a:ea typeface="Helvetica" charset="0"/>
                <a:cs typeface="Helvetica" charset="0"/>
              </a:rPr>
              <a:t>AlbumId</a:t>
            </a:r>
            <a:endParaRPr lang="en-US" sz="1200" u="sng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859680" y="2894034"/>
            <a:ext cx="1112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" charset="0"/>
                <a:ea typeface="Helvetica" charset="0"/>
                <a:cs typeface="Helvetica" charset="0"/>
              </a:rPr>
              <a:t>Year</a:t>
            </a:r>
          </a:p>
        </p:txBody>
      </p:sp>
      <p:cxnSp>
        <p:nvCxnSpPr>
          <p:cNvPr id="46" name="Straight Connector 45"/>
          <p:cNvCxnSpPr/>
          <p:nvPr/>
        </p:nvCxnSpPr>
        <p:spPr>
          <a:xfrm flipH="1" flipV="1">
            <a:off x="10770861" y="5714441"/>
            <a:ext cx="1103304" cy="8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0734284" y="5183919"/>
            <a:ext cx="1281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" charset="0"/>
                <a:ea typeface="Helvetica" charset="0"/>
                <a:cs typeface="Helvetica" charset="0"/>
              </a:rPr>
              <a:t>Return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738422" y="5732683"/>
            <a:ext cx="1112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" charset="0"/>
                <a:ea typeface="Helvetica" charset="0"/>
                <a:cs typeface="Helvetica" charset="0"/>
              </a:rPr>
              <a:t>Time</a:t>
            </a:r>
          </a:p>
        </p:txBody>
      </p:sp>
      <p:cxnSp>
        <p:nvCxnSpPr>
          <p:cNvPr id="51" name="Straight Connector 50"/>
          <p:cNvCxnSpPr/>
          <p:nvPr/>
        </p:nvCxnSpPr>
        <p:spPr>
          <a:xfrm flipH="1" flipV="1">
            <a:off x="10772052" y="5995350"/>
            <a:ext cx="1103304" cy="8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0741151" y="6007282"/>
            <a:ext cx="1231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Helvetica" charset="0"/>
                <a:ea typeface="Helvetica" charset="0"/>
                <a:cs typeface="Helvetica" charset="0"/>
              </a:rPr>
              <a:t>RefundAmount</a:t>
            </a:r>
            <a:endParaRPr lang="en-US" sz="12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375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713DA-DC37-BA49-ACD1-55FBED3B9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Modeling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E20CC-1B4B-EC40-8A3F-DF6B8EAF8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i="1" dirty="0">
                <a:solidFill>
                  <a:schemeClr val="accent6"/>
                </a:solidFill>
              </a:rPr>
              <a:t>Primary</a:t>
            </a:r>
            <a:r>
              <a:rPr lang="en-US" dirty="0"/>
              <a:t> and </a:t>
            </a:r>
            <a:r>
              <a:rPr lang="en-US" b="1" i="1" dirty="0">
                <a:solidFill>
                  <a:schemeClr val="accent6"/>
                </a:solidFill>
              </a:rPr>
              <a:t>unique</a:t>
            </a:r>
            <a:r>
              <a:rPr lang="en-US" b="1" dirty="0"/>
              <a:t> </a:t>
            </a:r>
            <a:r>
              <a:rPr lang="en-US" b="1" i="1" dirty="0">
                <a:solidFill>
                  <a:schemeClr val="accent6"/>
                </a:solidFill>
              </a:rPr>
              <a:t>keys</a:t>
            </a:r>
            <a:r>
              <a:rPr lang="en-US" b="1" dirty="0"/>
              <a:t> </a:t>
            </a:r>
            <a:r>
              <a:rPr lang="en-US" dirty="0"/>
              <a:t>prevent rows from repeating certain columns.</a:t>
            </a:r>
          </a:p>
          <a:p>
            <a:r>
              <a:rPr lang="en-US" b="1" i="1" dirty="0">
                <a:solidFill>
                  <a:schemeClr val="accent6"/>
                </a:solidFill>
              </a:rPr>
              <a:t>Foreign keys </a:t>
            </a:r>
            <a:r>
              <a:rPr lang="en-US" dirty="0"/>
              <a:t>link tables and point to primary/unique keys.</a:t>
            </a:r>
          </a:p>
          <a:p>
            <a:pPr lvl="1"/>
            <a:r>
              <a:rPr lang="en-US" dirty="0"/>
              <a:t>Create </a:t>
            </a:r>
            <a:r>
              <a:rPr lang="en-US" b="1" i="1" dirty="0">
                <a:solidFill>
                  <a:schemeClr val="accent6"/>
                </a:solidFill>
              </a:rPr>
              <a:t>parent/child </a:t>
            </a:r>
            <a:r>
              <a:rPr lang="en-US" dirty="0"/>
              <a:t>table relationships.  Must fill in parent before child.</a:t>
            </a:r>
          </a:p>
          <a:p>
            <a:pPr lvl="1"/>
            <a:r>
              <a:rPr lang="en-US" dirty="0"/>
              <a:t>Parent rows cannot be deleted unless default foreign key behavior is changed.</a:t>
            </a:r>
          </a:p>
          <a:p>
            <a:pPr lvl="2"/>
            <a:r>
              <a:rPr lang="en-US" dirty="0"/>
              <a:t>Must kill children first!</a:t>
            </a:r>
          </a:p>
          <a:p>
            <a:r>
              <a:rPr lang="en-US" dirty="0"/>
              <a:t>Tables can represent </a:t>
            </a:r>
            <a:r>
              <a:rPr lang="en-US" b="1" i="1" dirty="0">
                <a:solidFill>
                  <a:schemeClr val="accent6"/>
                </a:solidFill>
              </a:rPr>
              <a:t>Objects</a:t>
            </a:r>
            <a:r>
              <a:rPr lang="en-US" dirty="0"/>
              <a:t>, </a:t>
            </a:r>
            <a:r>
              <a:rPr lang="en-US" b="1" i="1" dirty="0">
                <a:solidFill>
                  <a:schemeClr val="accent6"/>
                </a:solidFill>
              </a:rPr>
              <a:t>Events</a:t>
            </a:r>
            <a:r>
              <a:rPr lang="en-US" i="1" dirty="0">
                <a:solidFill>
                  <a:schemeClr val="accent6"/>
                </a:solidFill>
              </a:rPr>
              <a:t> </a:t>
            </a:r>
            <a:r>
              <a:rPr lang="en-US" dirty="0"/>
              <a:t>(have time), and </a:t>
            </a:r>
            <a:r>
              <a:rPr lang="en-US" b="1" i="1" dirty="0">
                <a:solidFill>
                  <a:schemeClr val="accent6"/>
                </a:solidFill>
              </a:rPr>
              <a:t>Relationships</a:t>
            </a:r>
            <a:r>
              <a:rPr lang="en-US" i="1" dirty="0">
                <a:solidFill>
                  <a:schemeClr val="accent6"/>
                </a:solidFill>
              </a:rPr>
              <a:t>:</a:t>
            </a:r>
            <a:endParaRPr lang="en-US" i="1" dirty="0"/>
          </a:p>
          <a:p>
            <a:pPr lvl="1"/>
            <a:r>
              <a:rPr lang="en-US" b="1" i="1" dirty="0">
                <a:solidFill>
                  <a:schemeClr val="accent6"/>
                </a:solidFill>
              </a:rPr>
              <a:t>One to many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dirty="0"/>
              <a:t>relationships allow multiple child rows referencing one parent row</a:t>
            </a:r>
          </a:p>
          <a:p>
            <a:pPr lvl="2"/>
            <a:r>
              <a:rPr lang="en-US" dirty="0"/>
              <a:t>Implemented with a single foreign key.</a:t>
            </a:r>
          </a:p>
          <a:p>
            <a:pPr lvl="1"/>
            <a:r>
              <a:rPr lang="en-US" b="1" i="1" dirty="0">
                <a:solidFill>
                  <a:schemeClr val="accent6"/>
                </a:solidFill>
              </a:rPr>
              <a:t>Many to many </a:t>
            </a:r>
            <a:r>
              <a:rPr lang="en-US" dirty="0"/>
              <a:t>relationships link two or more rows</a:t>
            </a:r>
          </a:p>
          <a:p>
            <a:pPr lvl="2"/>
            <a:r>
              <a:rPr lang="en-US" dirty="0"/>
              <a:t>Implemented with a linking table</a:t>
            </a:r>
          </a:p>
          <a:p>
            <a:pPr lvl="1"/>
            <a:r>
              <a:rPr lang="en-US" b="1" i="1" dirty="0">
                <a:solidFill>
                  <a:schemeClr val="accent6"/>
                </a:solidFill>
              </a:rPr>
              <a:t>One to one </a:t>
            </a:r>
            <a:r>
              <a:rPr lang="en-US" dirty="0"/>
              <a:t>relationships create subset tables</a:t>
            </a:r>
          </a:p>
          <a:p>
            <a:pPr lvl="2"/>
            <a:r>
              <a:rPr lang="en-US" dirty="0"/>
              <a:t>Implemented with a single foreign key that is also a unique key.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912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BAC54-4A72-564E-BC1D-4131FBA7F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Schema Design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B3CC6-9CBF-6440-8226-BD7F6299F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List tables</a:t>
            </a:r>
          </a:p>
          <a:p>
            <a:pPr lvl="1"/>
            <a:r>
              <a:rPr lang="en-US" dirty="0"/>
              <a:t>(Objects, events, relationships)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Choose </a:t>
            </a:r>
            <a:r>
              <a:rPr lang="en-US" b="1" dirty="0"/>
              <a:t>primary key</a:t>
            </a:r>
            <a:r>
              <a:rPr lang="en-US" dirty="0"/>
              <a:t> for each table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Choose </a:t>
            </a:r>
            <a:r>
              <a:rPr lang="en-US" b="1" dirty="0"/>
              <a:t>foreign keys </a:t>
            </a:r>
            <a:r>
              <a:rPr lang="en-US" dirty="0"/>
              <a:t>to link tables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</a:t>
            </a:r>
            <a:r>
              <a:rPr lang="en-US" dirty="0" err="1"/>
              <a:t>uniq</a:t>
            </a:r>
            <a:r>
              <a:rPr lang="en-US" dirty="0"/>
              <a:t> keys and/or optional columns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Refine the design, </a:t>
            </a:r>
            <a:r>
              <a:rPr lang="en-US"/>
              <a:t>revisiting decisions made above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909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BEF2B-669C-6840-9081-A75562504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modeling 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B6C00-A1A1-8B49-9D4F-052F645EC2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74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7A62C2-4EC8-DA4F-990C-45BBDB458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721" y="0"/>
            <a:ext cx="81825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58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362B57-B196-A544-96A4-C1B2E5C4D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326" y="2382"/>
            <a:ext cx="6593306" cy="683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62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Lecture: Combining SELECTs, Adv. predicates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UNION</a:t>
            </a:r>
            <a:r>
              <a:rPr lang="en-US" dirty="0"/>
              <a:t>,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INTERSECT</a:t>
            </a:r>
            <a:r>
              <a:rPr lang="en-US" dirty="0"/>
              <a:t>, and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EXCEPT</a:t>
            </a:r>
          </a:p>
          <a:p>
            <a:r>
              <a:rPr lang="en-US" dirty="0">
                <a:ea typeface="Andale Mono" charset="0"/>
                <a:cs typeface="Andale Mono" charset="0"/>
              </a:rPr>
              <a:t>Used to combine two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SELECT</a:t>
            </a:r>
            <a:r>
              <a:rPr lang="en-US" dirty="0">
                <a:ea typeface="Andale Mono" charset="0"/>
                <a:cs typeface="Andale Mono" charset="0"/>
              </a:rPr>
              <a:t> statements.</a:t>
            </a:r>
          </a:p>
          <a:p>
            <a:r>
              <a:rPr lang="en-US" dirty="0">
                <a:ea typeface="Andale Mono" charset="0"/>
                <a:cs typeface="Andale Mono" charset="0"/>
              </a:rPr>
              <a:t>Combines results table </a:t>
            </a:r>
            <a:r>
              <a:rPr lang="en-US" i="1" dirty="0">
                <a:ea typeface="Andale Mono" charset="0"/>
                <a:cs typeface="Andale Mono" charset="0"/>
              </a:rPr>
              <a:t>vertically</a:t>
            </a:r>
            <a:r>
              <a:rPr lang="en-US" dirty="0">
                <a:ea typeface="Andale Mono" charset="0"/>
                <a:cs typeface="Andale Mono" charset="0"/>
              </a:rPr>
              <a:t> (rather than horizontally for JOINs)</a:t>
            </a:r>
          </a:p>
          <a:p>
            <a:r>
              <a:rPr lang="en-US" dirty="0">
                <a:ea typeface="Andale Mono" charset="0"/>
                <a:cs typeface="Andale Mono" charset="0"/>
              </a:rPr>
              <a:t>Necessary when answer requires two different (virtual) tables.</a:t>
            </a:r>
          </a:p>
          <a:p>
            <a:endParaRPr lang="en-US" dirty="0">
              <a:ea typeface="Andale Mono" charset="0"/>
              <a:cs typeface="Andale Mono" charset="0"/>
            </a:endParaRPr>
          </a:p>
          <a:p>
            <a:r>
              <a:rPr lang="en-US" dirty="0">
                <a:ea typeface="Andale Mono" charset="0"/>
                <a:cs typeface="Andale Mono" charset="0"/>
              </a:rPr>
              <a:t>Discussed more advanced uses of predicates.</a:t>
            </a:r>
          </a:p>
          <a:p>
            <a:pPr lvl="1"/>
            <a:r>
              <a:rPr lang="en-US" dirty="0">
                <a:ea typeface="Andale Mono" charset="0"/>
                <a:cs typeface="Andale Mono" charset="0"/>
              </a:rPr>
              <a:t>Summing an indicator variable.</a:t>
            </a:r>
          </a:p>
          <a:p>
            <a:r>
              <a:rPr lang="en-US" dirty="0">
                <a:ea typeface="Andale Mono" charset="0"/>
                <a:cs typeface="Andale Mono" charset="0"/>
              </a:rPr>
              <a:t>Introduced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CASE</a:t>
            </a:r>
            <a:r>
              <a:rPr lang="en-US" dirty="0">
                <a:ea typeface="Andale Mono" charset="0"/>
                <a:cs typeface="Andale Mono" charset="0"/>
              </a:rPr>
              <a:t> statement which chooses between two different options depending on some condition in the row.</a:t>
            </a:r>
          </a:p>
          <a:p>
            <a:endParaRPr lang="en-US" dirty="0"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067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104E-5F55-2340-A4F5-5F137FAA9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topic: Data Modeling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09031-22B8-314A-AAE2-DBDD9124C6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other words, how to define a relational database schema</a:t>
            </a:r>
          </a:p>
        </p:txBody>
      </p:sp>
    </p:spTree>
    <p:extLst>
      <p:ext uri="{BB962C8B-B14F-4D97-AF65-F5344CB8AC3E}">
        <p14:creationId xmlns:p14="http://schemas.microsoft.com/office/powerpoint/2010/main" val="3938292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</a:t>
            </a:r>
            <a:r>
              <a:rPr lang="en-US" b="1" dirty="0"/>
              <a:t>Schema </a:t>
            </a:r>
            <a:r>
              <a:rPr lang="en-US" dirty="0"/>
              <a:t>defines the data’s structure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Also called a data model</a:t>
            </a:r>
          </a:p>
          <a:p>
            <a:pPr lvl="1"/>
            <a:r>
              <a:rPr lang="en-US" dirty="0"/>
              <a:t>It’s </a:t>
            </a:r>
            <a:r>
              <a:rPr lang="en-US" i="1" dirty="0"/>
              <a:t>metadata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data about data</a:t>
            </a:r>
          </a:p>
          <a:p>
            <a:r>
              <a:rPr lang="en-US" dirty="0"/>
              <a:t>Defines the tables, including:</a:t>
            </a:r>
          </a:p>
          <a:p>
            <a:pPr lvl="1"/>
            <a:r>
              <a:rPr lang="en-US" dirty="0"/>
              <a:t>Columns in each table (both the name and </a:t>
            </a:r>
            <a:r>
              <a:rPr lang="en-US" i="1" dirty="0"/>
              <a:t>type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Primary Key for each table</a:t>
            </a:r>
          </a:p>
          <a:p>
            <a:pPr lvl="1"/>
            <a:r>
              <a:rPr lang="en-US" dirty="0"/>
              <a:t>Foreign Keys that link tables</a:t>
            </a:r>
          </a:p>
          <a:p>
            <a:pPr lvl="1"/>
            <a:r>
              <a:rPr lang="en-US" dirty="0"/>
              <a:t>Unique Keys, if any</a:t>
            </a:r>
          </a:p>
          <a:p>
            <a:pPr lvl="1"/>
            <a:r>
              <a:rPr lang="en-US" dirty="0"/>
              <a:t>Data type for each column (integer, floating point, text, date, time, etc.)</a:t>
            </a:r>
          </a:p>
          <a:p>
            <a:pPr lvl="1"/>
            <a:r>
              <a:rPr lang="en-US" dirty="0"/>
              <a:t>Whether columns required (default) or optional.</a:t>
            </a:r>
          </a:p>
          <a:p>
            <a:pPr lvl="1"/>
            <a:r>
              <a:rPr lang="en-US" dirty="0"/>
              <a:t>Default values for columns (optional) to be used when no value is supplied.</a:t>
            </a:r>
          </a:p>
          <a:p>
            <a:r>
              <a:rPr lang="en-US" dirty="0"/>
              <a:t>Tables represent objects, events, or relationships</a:t>
            </a:r>
          </a:p>
        </p:txBody>
      </p:sp>
    </p:spTree>
    <p:extLst>
      <p:ext uri="{BB962C8B-B14F-4D97-AF65-F5344CB8AC3E}">
        <p14:creationId xmlns:p14="http://schemas.microsoft.com/office/powerpoint/2010/main" val="2228497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462" y="365127"/>
            <a:ext cx="4990454" cy="1325563"/>
          </a:xfrm>
        </p:spPr>
        <p:txBody>
          <a:bodyPr/>
          <a:lstStyle/>
          <a:p>
            <a:r>
              <a:rPr lang="en-US" dirty="0"/>
              <a:t>“Chinook” online music store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462" y="1825624"/>
            <a:ext cx="4990453" cy="4652667"/>
          </a:xfrm>
        </p:spPr>
        <p:txBody>
          <a:bodyPr/>
          <a:lstStyle/>
          <a:p>
            <a:r>
              <a:rPr lang="en-US" dirty="0"/>
              <a:t>11 tables</a:t>
            </a:r>
          </a:p>
          <a:p>
            <a:r>
              <a:rPr lang="en-US" dirty="0"/>
              <a:t>Let’s explore what this diagram means, and why this design was chosen.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93081" y="0"/>
            <a:ext cx="6598920" cy="6858000"/>
          </a:xfrm>
        </p:spPr>
      </p:pic>
    </p:spTree>
    <p:extLst>
      <p:ext uri="{BB962C8B-B14F-4D97-AF65-F5344CB8AC3E}">
        <p14:creationId xmlns:p14="http://schemas.microsoft.com/office/powerpoint/2010/main" val="3620370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C9D86BC-708B-6643-ADD5-6AFF06692B77}"/>
              </a:ext>
            </a:extLst>
          </p:cNvPr>
          <p:cNvSpPr/>
          <p:nvPr/>
        </p:nvSpPr>
        <p:spPr>
          <a:xfrm>
            <a:off x="247974" y="5811862"/>
            <a:ext cx="5005952" cy="9608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68" y="158591"/>
            <a:ext cx="5112791" cy="668202"/>
          </a:xfrm>
        </p:spPr>
        <p:txBody>
          <a:bodyPr>
            <a:normAutofit fontScale="90000"/>
          </a:bodyPr>
          <a:lstStyle/>
          <a:p>
            <a:r>
              <a:rPr lang="en-US" dirty="0"/>
              <a:t>Primary 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668" y="1033328"/>
            <a:ext cx="5126248" cy="582467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Every table has a unique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b="1" i="1" dirty="0">
                <a:solidFill>
                  <a:schemeClr val="accent6"/>
                </a:solidFill>
              </a:rPr>
              <a:t>primary key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mr-IN" dirty="0"/>
              <a:t>–</a:t>
            </a:r>
            <a:r>
              <a:rPr lang="en-US" dirty="0"/>
              <a:t> the column(s) that uniquely identify each row.</a:t>
            </a:r>
          </a:p>
          <a:p>
            <a:r>
              <a:rPr lang="en-US" dirty="0"/>
              <a:t>No two rows can have the same primary key value.</a:t>
            </a:r>
          </a:p>
          <a:p>
            <a:r>
              <a:rPr lang="en-US" dirty="0"/>
              <a:t>The primary key defines the principal feature of each row.</a:t>
            </a:r>
          </a:p>
          <a:p>
            <a:r>
              <a:rPr lang="en-US" dirty="0"/>
              <a:t>Often it’s an integer identifier</a:t>
            </a:r>
          </a:p>
          <a:p>
            <a:r>
              <a:rPr lang="en-US" b="1" dirty="0" err="1">
                <a:solidFill>
                  <a:schemeClr val="accent6"/>
                </a:solidFill>
              </a:rPr>
              <a:t>PlaylistTrack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dirty="0"/>
              <a:t>table is different.  It uses a </a:t>
            </a:r>
            <a:r>
              <a:rPr lang="en-US" i="1" dirty="0">
                <a:solidFill>
                  <a:schemeClr val="accent6"/>
                </a:solidFill>
              </a:rPr>
              <a:t>composite</a:t>
            </a:r>
            <a:r>
              <a:rPr lang="en-US" dirty="0"/>
              <a:t> primary key (made of two columns) and it lacks an integer identifier.</a:t>
            </a:r>
          </a:p>
          <a:p>
            <a:endParaRPr lang="en-US" dirty="0"/>
          </a:p>
          <a:p>
            <a:r>
              <a:rPr lang="en-US" dirty="0"/>
              <a:t>In this class, we will </a:t>
            </a:r>
            <a:r>
              <a:rPr lang="en-US" b="1" u="sng" dirty="0"/>
              <a:t>underline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primary keys in the diagrams.</a:t>
            </a:r>
            <a:endParaRPr lang="en-US" u="sng" dirty="0">
              <a:solidFill>
                <a:schemeClr val="accent6"/>
              </a:solidFill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75011" y="296301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6"/>
                </a:solidFill>
              </a:rPr>
              <a:t>*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88685" y="351462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6"/>
                </a:solidFill>
              </a:rPr>
              <a:t>*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07138" y="365127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6"/>
                </a:solidFill>
              </a:rPr>
              <a:t>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7411" y="2540972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6"/>
                </a:solidFill>
              </a:rPr>
              <a:t>*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72801" y="4103718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6"/>
                </a:solidFill>
              </a:rPr>
              <a:t>*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46991" y="4767562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6"/>
                </a:solidFill>
              </a:rPr>
              <a:t>*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821181" y="6020341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6"/>
                </a:solidFill>
              </a:rPr>
              <a:t>*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190558" y="3863493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6"/>
                </a:solidFill>
              </a:rPr>
              <a:t>*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01237" y="2760529"/>
            <a:ext cx="1071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*</a:t>
            </a:r>
          </a:p>
        </p:txBody>
      </p:sp>
      <p:sp>
        <p:nvSpPr>
          <p:cNvPr id="16" name="Right Brace 15"/>
          <p:cNvSpPr/>
          <p:nvPr/>
        </p:nvSpPr>
        <p:spPr>
          <a:xfrm>
            <a:off x="8656359" y="2760529"/>
            <a:ext cx="167674" cy="461664"/>
          </a:xfrm>
          <a:prstGeom prst="rightBrace">
            <a:avLst>
              <a:gd name="adj1" fmla="val 21761"/>
              <a:gd name="adj2" fmla="val 50000"/>
            </a:avLst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Content Placeholder 5">
            <a:extLst>
              <a:ext uri="{FF2B5EF4-FFF2-40B4-BE49-F238E27FC236}">
                <a16:creationId xmlns:a16="http://schemas.microsoft.com/office/drawing/2014/main" id="{0AD4550B-CE04-A44A-A976-6310D97A77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45104" y="15498"/>
            <a:ext cx="8515216" cy="8849532"/>
          </a:xfrm>
        </p:spPr>
      </p:pic>
    </p:spTree>
    <p:extLst>
      <p:ext uri="{BB962C8B-B14F-4D97-AF65-F5344CB8AC3E}">
        <p14:creationId xmlns:p14="http://schemas.microsoft.com/office/powerpoint/2010/main" val="2118480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31796CC-A922-DB4A-A87D-C7C89254382D}"/>
              </a:ext>
            </a:extLst>
          </p:cNvPr>
          <p:cNvSpPr/>
          <p:nvPr/>
        </p:nvSpPr>
        <p:spPr>
          <a:xfrm>
            <a:off x="263471" y="5517398"/>
            <a:ext cx="5765371" cy="117787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DE934E-DCB4-3D4E-BDA7-30DD246EE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9F029-1118-724B-9415-5A9164E76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2" y="1146875"/>
            <a:ext cx="5765370" cy="5594888"/>
          </a:xfrm>
        </p:spPr>
        <p:txBody>
          <a:bodyPr/>
          <a:lstStyle/>
          <a:p>
            <a:r>
              <a:rPr lang="en-US" dirty="0"/>
              <a:t>Unique keys are like additional (secondary) primary keys.</a:t>
            </a:r>
          </a:p>
          <a:p>
            <a:r>
              <a:rPr lang="en-US" dirty="0"/>
              <a:t>No two rows can have the same value for a unique key.</a:t>
            </a:r>
          </a:p>
          <a:p>
            <a:r>
              <a:rPr lang="en-US" dirty="0"/>
              <a:t>For example, we may wish to require that all Albums have both a unique </a:t>
            </a:r>
            <a:r>
              <a:rPr lang="en-US" dirty="0" err="1"/>
              <a:t>AlbumId</a:t>
            </a:r>
            <a:r>
              <a:rPr lang="en-US" dirty="0"/>
              <a:t> and a unique UPC (bar code):</a:t>
            </a:r>
          </a:p>
          <a:p>
            <a:endParaRPr lang="en-US" dirty="0"/>
          </a:p>
          <a:p>
            <a:r>
              <a:rPr lang="en-US" dirty="0"/>
              <a:t>We write </a:t>
            </a:r>
            <a:r>
              <a:rPr lang="en-US" b="1" dirty="0"/>
              <a:t>UNIQ</a:t>
            </a:r>
            <a:r>
              <a:rPr lang="en-US" dirty="0"/>
              <a:t> next to columns with unique keys in the diagrams</a:t>
            </a:r>
          </a:p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646D963-4151-304E-9BAD-D5A9D521F56A}"/>
              </a:ext>
            </a:extLst>
          </p:cNvPr>
          <p:cNvGraphicFramePr>
            <a:graphicFrameLocks noGrp="1"/>
          </p:cNvGraphicFramePr>
          <p:nvPr/>
        </p:nvGraphicFramePr>
        <p:xfrm>
          <a:off x="8520320" y="1952787"/>
          <a:ext cx="2034026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4026">
                  <a:extLst>
                    <a:ext uri="{9D8B030D-6E8A-4147-A177-3AD203B41FA5}">
                      <a16:colId xmlns:a16="http://schemas.microsoft.com/office/drawing/2014/main" val="1828472298"/>
                    </a:ext>
                  </a:extLst>
                </a:gridCol>
              </a:tblGrid>
              <a:tr h="447108">
                <a:tc>
                  <a:txBody>
                    <a:bodyPr/>
                    <a:lstStyle/>
                    <a:p>
                      <a:r>
                        <a:rPr lang="en-US" sz="2400" u="sng" dirty="0" err="1"/>
                        <a:t>AlbumId</a:t>
                      </a:r>
                      <a:endParaRPr lang="en-US" sz="2400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631316"/>
                  </a:ext>
                </a:extLst>
              </a:tr>
              <a:tr h="447108">
                <a:tc>
                  <a:txBody>
                    <a:bodyPr/>
                    <a:lstStyle/>
                    <a:p>
                      <a:r>
                        <a:rPr lang="en-US" sz="2400" dirty="0"/>
                        <a:t>Title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990475"/>
                  </a:ext>
                </a:extLst>
              </a:tr>
              <a:tr h="447108">
                <a:tc>
                  <a:txBody>
                    <a:bodyPr/>
                    <a:lstStyle/>
                    <a:p>
                      <a:r>
                        <a:rPr lang="en-US" sz="2400" dirty="0" err="1"/>
                        <a:t>ArtistId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845195"/>
                  </a:ext>
                </a:extLst>
              </a:tr>
              <a:tr h="4471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UPC     </a:t>
                      </a:r>
                      <a:r>
                        <a:rPr lang="en-US" sz="2400" b="1" dirty="0">
                          <a:solidFill>
                            <a:schemeClr val="accent6"/>
                          </a:solidFill>
                        </a:rPr>
                        <a:t>UNIQ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50598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B7AF34C-F028-6548-8952-4138647D214A}"/>
              </a:ext>
            </a:extLst>
          </p:cNvPr>
          <p:cNvSpPr txBox="1"/>
          <p:nvPr/>
        </p:nvSpPr>
        <p:spPr>
          <a:xfrm>
            <a:off x="8520320" y="1474969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Album</a:t>
            </a: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D9FA06B5-8527-F14C-8633-98EF36239151}"/>
              </a:ext>
            </a:extLst>
          </p:cNvPr>
          <p:cNvCxnSpPr/>
          <p:nvPr/>
        </p:nvCxnSpPr>
        <p:spPr>
          <a:xfrm rot="10800000">
            <a:off x="7454686" y="2138767"/>
            <a:ext cx="1065635" cy="883403"/>
          </a:xfrm>
          <a:prstGeom prst="bentConnector3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5CD4BAC9-F58D-AD4C-91F9-6AF3CE36D30B}"/>
              </a:ext>
            </a:extLst>
          </p:cNvPr>
          <p:cNvCxnSpPr/>
          <p:nvPr/>
        </p:nvCxnSpPr>
        <p:spPr>
          <a:xfrm rot="10800000">
            <a:off x="10554349" y="2138766"/>
            <a:ext cx="1065635" cy="883403"/>
          </a:xfrm>
          <a:prstGeom prst="bentConnector3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7D3BFB8-701F-F549-B68A-FFFC5C3B55B6}"/>
              </a:ext>
            </a:extLst>
          </p:cNvPr>
          <p:cNvSpPr txBox="1">
            <a:spLocks/>
          </p:cNvSpPr>
          <p:nvPr/>
        </p:nvSpPr>
        <p:spPr>
          <a:xfrm>
            <a:off x="6958739" y="4571999"/>
            <a:ext cx="5141689" cy="216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When inserting data into this table, the new row must have both a unique </a:t>
            </a:r>
            <a:r>
              <a:rPr lang="en-US" dirty="0" err="1"/>
              <a:t>AlbumId</a:t>
            </a:r>
            <a:r>
              <a:rPr lang="en-US" dirty="0"/>
              <a:t> and a unique UPC.</a:t>
            </a:r>
          </a:p>
        </p:txBody>
      </p:sp>
    </p:spTree>
    <p:extLst>
      <p:ext uri="{BB962C8B-B14F-4D97-AF65-F5344CB8AC3E}">
        <p14:creationId xmlns:p14="http://schemas.microsoft.com/office/powerpoint/2010/main" val="430131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25BD87D-BE9F-744D-94F0-7A5A454B87C7}"/>
              </a:ext>
            </a:extLst>
          </p:cNvPr>
          <p:cNvSpPr/>
          <p:nvPr/>
        </p:nvSpPr>
        <p:spPr>
          <a:xfrm>
            <a:off x="356461" y="5097488"/>
            <a:ext cx="4974957" cy="13653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461" y="112154"/>
            <a:ext cx="4990454" cy="750751"/>
          </a:xfrm>
        </p:spPr>
        <p:txBody>
          <a:bodyPr/>
          <a:lstStyle/>
          <a:p>
            <a:r>
              <a:rPr lang="en-US" dirty="0"/>
              <a:t>Foreign 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462" y="986892"/>
            <a:ext cx="4990453" cy="555339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Tables may be linked by </a:t>
            </a:r>
            <a:r>
              <a:rPr lang="en-US" i="1" dirty="0"/>
              <a:t>foreign keys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columns that refer to keys in other tables.</a:t>
            </a:r>
          </a:p>
          <a:p>
            <a:r>
              <a:rPr lang="en-US" dirty="0"/>
              <a:t>Usually these are integers ids, and should refer to a primary/unique key</a:t>
            </a:r>
          </a:p>
          <a:p>
            <a:r>
              <a:rPr lang="en-US" b="1" dirty="0" err="1">
                <a:solidFill>
                  <a:schemeClr val="accent6"/>
                </a:solidFill>
              </a:rPr>
              <a:t>PlaylistTrack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dirty="0"/>
              <a:t>table is made entirely of foreign keys, so we call it a </a:t>
            </a:r>
            <a:r>
              <a:rPr lang="en-US" i="1" dirty="0"/>
              <a:t>linking table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/>
              <a:t>Arrows</a:t>
            </a:r>
            <a:r>
              <a:rPr lang="en-US" dirty="0"/>
              <a:t> in these diagrams go from a foreign key to the column(s) they reference.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88684" y="986892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6"/>
                </a:solidFill>
              </a:rPr>
              <a:t>*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08614" y="1000557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6"/>
                </a:solidFill>
              </a:rPr>
              <a:t>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12670" y="2587467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6"/>
                </a:solidFill>
              </a:rPr>
              <a:t>*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72799" y="5343582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6"/>
                </a:solidFill>
              </a:rPr>
              <a:t>*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15647" y="6314809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6"/>
                </a:solidFill>
              </a:rPr>
              <a:t>*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958082" y="4173459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*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91269" y="2915512"/>
            <a:ext cx="1071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*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847011" y="4511839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*</a:t>
            </a:r>
          </a:p>
        </p:txBody>
      </p:sp>
      <p:pic>
        <p:nvPicPr>
          <p:cNvPr id="16" name="Content Placeholder 5">
            <a:extLst>
              <a:ext uri="{FF2B5EF4-FFF2-40B4-BE49-F238E27FC236}">
                <a16:creationId xmlns:a16="http://schemas.microsoft.com/office/drawing/2014/main" id="{2B846FBD-A984-5A40-B642-6F5B5CD479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53590" y="0"/>
            <a:ext cx="8515216" cy="8849532"/>
          </a:xfrm>
        </p:spPr>
      </p:pic>
    </p:spTree>
    <p:extLst>
      <p:ext uri="{BB962C8B-B14F-4D97-AF65-F5344CB8AC3E}">
        <p14:creationId xmlns:p14="http://schemas.microsoft.com/office/powerpoint/2010/main" val="321876634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CAB00"/>
      </a:accent1>
      <a:accent2>
        <a:srgbClr val="ED4B11"/>
      </a:accent2>
      <a:accent3>
        <a:srgbClr val="A5A5A5"/>
      </a:accent3>
      <a:accent4>
        <a:srgbClr val="FFC000"/>
      </a:accent4>
      <a:accent5>
        <a:srgbClr val="5B9BD5"/>
      </a:accent5>
      <a:accent6>
        <a:srgbClr val="932092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50B7070-F291-BD48-BD16-063ABE220FC2}" vid="{A4957333-41A6-3442-98BC-DB1C2ACD67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19519</TotalTime>
  <Words>1305</Words>
  <Application>Microsoft Macintosh PowerPoint</Application>
  <PresentationFormat>Widescreen</PresentationFormat>
  <Paragraphs>206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Andale Mono</vt:lpstr>
      <vt:lpstr>Arial</vt:lpstr>
      <vt:lpstr>Calibri</vt:lpstr>
      <vt:lpstr>Courier New</vt:lpstr>
      <vt:lpstr>Garamond</vt:lpstr>
      <vt:lpstr>Helvetica</vt:lpstr>
      <vt:lpstr>Mangal</vt:lpstr>
      <vt:lpstr>Theme1</vt:lpstr>
      <vt:lpstr>EECS-317 Data Management and Information Processing  Lecture 7 –  Relational Database Design</vt:lpstr>
      <vt:lpstr>Announcements</vt:lpstr>
      <vt:lpstr>Last Lecture: Combining SELECTs, Adv. predicates</vt:lpstr>
      <vt:lpstr>Next topic: Data Modeling</vt:lpstr>
      <vt:lpstr>Database Schema defines the data’s structure</vt:lpstr>
      <vt:lpstr>“Chinook” online music store</vt:lpstr>
      <vt:lpstr>Primary Keys</vt:lpstr>
      <vt:lpstr>Unique keys</vt:lpstr>
      <vt:lpstr>Foreign Keys</vt:lpstr>
      <vt:lpstr>Parent and Child tables</vt:lpstr>
      <vt:lpstr>Highest-level parent tables</vt:lpstr>
      <vt:lpstr>Policies for deleting Foreign Keys</vt:lpstr>
      <vt:lpstr>Objects, Events, and Relationships</vt:lpstr>
      <vt:lpstr>Another university database</vt:lpstr>
      <vt:lpstr>PowerPoint Presentation</vt:lpstr>
      <vt:lpstr>PowerPoint Presentation</vt:lpstr>
      <vt:lpstr>PowerPoint Presentation</vt:lpstr>
      <vt:lpstr>Table relationships in depth</vt:lpstr>
      <vt:lpstr>One to Many</vt:lpstr>
      <vt:lpstr>Many to Many</vt:lpstr>
      <vt:lpstr>One to One</vt:lpstr>
      <vt:lpstr>Optional columns</vt:lpstr>
      <vt:lpstr>Subset tables vs optional columns</vt:lpstr>
      <vt:lpstr>Data Modeling summary</vt:lpstr>
      <vt:lpstr>Database Schema Design steps</vt:lpstr>
      <vt:lpstr>Data modeling examples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317 Data Management and Information Processing</dc:title>
  <dc:creator>Stephen Tarzia</dc:creator>
  <cp:lastModifiedBy>Stephen Tarzia</cp:lastModifiedBy>
  <cp:revision>941</cp:revision>
  <cp:lastPrinted>2019-04-24T18:02:38Z</cp:lastPrinted>
  <dcterms:created xsi:type="dcterms:W3CDTF">2017-09-19T21:33:23Z</dcterms:created>
  <dcterms:modified xsi:type="dcterms:W3CDTF">2019-04-24T18:04:40Z</dcterms:modified>
</cp:coreProperties>
</file>