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05" r:id="rId3"/>
    <p:sldId id="327" r:id="rId4"/>
    <p:sldId id="328" r:id="rId5"/>
    <p:sldId id="286" r:id="rId6"/>
    <p:sldId id="287" r:id="rId7"/>
    <p:sldId id="333" r:id="rId8"/>
    <p:sldId id="334" r:id="rId9"/>
    <p:sldId id="279" r:id="rId10"/>
    <p:sldId id="280" r:id="rId11"/>
    <p:sldId id="283" r:id="rId12"/>
    <p:sldId id="284" r:id="rId13"/>
    <p:sldId id="285" r:id="rId14"/>
    <p:sldId id="288" r:id="rId15"/>
    <p:sldId id="326" r:id="rId16"/>
    <p:sldId id="290" r:id="rId17"/>
    <p:sldId id="330" r:id="rId18"/>
    <p:sldId id="329" r:id="rId19"/>
    <p:sldId id="291" r:id="rId20"/>
    <p:sldId id="331" r:id="rId21"/>
    <p:sldId id="335" r:id="rId22"/>
    <p:sldId id="33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05"/>
            <p14:sldId id="327"/>
            <p14:sldId id="328"/>
            <p14:sldId id="286"/>
            <p14:sldId id="287"/>
            <p14:sldId id="333"/>
            <p14:sldId id="334"/>
            <p14:sldId id="279"/>
            <p14:sldId id="280"/>
            <p14:sldId id="283"/>
            <p14:sldId id="284"/>
            <p14:sldId id="285"/>
            <p14:sldId id="288"/>
            <p14:sldId id="326"/>
            <p14:sldId id="290"/>
            <p14:sldId id="330"/>
            <p14:sldId id="329"/>
            <p14:sldId id="291"/>
            <p14:sldId id="331"/>
            <p14:sldId id="335"/>
            <p14:sldId id="33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092"/>
    <a:srgbClr val="DC5CDA"/>
    <a:srgbClr val="942092"/>
    <a:srgbClr val="FF9300"/>
    <a:srgbClr val="FFC000"/>
    <a:srgbClr val="70AD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72"/>
    <p:restoredTop sz="88321"/>
  </p:normalViewPr>
  <p:slideViewPr>
    <p:cSldViewPr snapToGrid="0" snapToObjects="1">
      <p:cViewPr varScale="1">
        <p:scale>
          <a:sx n="76" d="100"/>
          <a:sy n="76" d="100"/>
        </p:scale>
        <p:origin x="200" y="320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4/18/19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4/18/19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33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35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05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10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21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956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20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6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213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88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479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65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55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 fontScale="9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EECS-317 Data Management and Information Processing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5 </a:t>
            </a:r>
            <a:r>
              <a:rPr lang="mr-IN" dirty="0"/>
              <a:t>–</a:t>
            </a:r>
            <a:r>
              <a:rPr lang="en-US" dirty="0"/>
              <a:t> OUTER JOINs and CROSS JOINs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</a:t>
            </a:r>
            <a:r>
              <a:rPr lang="en-US" sz="2800" dirty="0" err="1"/>
              <a:t>Tarzia</a:t>
            </a:r>
            <a:endParaRPr lang="en-US" sz="2800" dirty="0"/>
          </a:p>
          <a:p>
            <a:r>
              <a:rPr lang="en-US" sz="2800" dirty="0"/>
              <a:t>Spring 2019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7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JOIN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LEFT JOIN includes </a:t>
            </a:r>
            <a:r>
              <a:rPr lang="en-US" b="1" dirty="0">
                <a:solidFill>
                  <a:schemeClr val="accent6"/>
                </a:solidFill>
              </a:rPr>
              <a:t>all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rows in the first table (</a:t>
            </a:r>
            <a:r>
              <a:rPr lang="en-US" b="1" i="1" dirty="0">
                <a:solidFill>
                  <a:schemeClr val="accent6"/>
                </a:solidFill>
              </a:rPr>
              <a:t>left</a:t>
            </a:r>
            <a:r>
              <a:rPr lang="en-US" i="1" dirty="0"/>
              <a:t>-</a:t>
            </a:r>
            <a:r>
              <a:rPr lang="en-US" dirty="0"/>
              <a:t>hand side)</a:t>
            </a:r>
            <a:br>
              <a:rPr lang="en-US" dirty="0"/>
            </a:br>
            <a:r>
              <a:rPr lang="en-US" dirty="0"/>
              <a:t>and just the matching rows in the second table (right-hand side).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262" y="3564167"/>
            <a:ext cx="3251003" cy="3238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696" y="3514451"/>
            <a:ext cx="3226092" cy="32260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41779" y="2998412"/>
            <a:ext cx="196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LEFT JOIN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03996" y="2754261"/>
            <a:ext cx="2997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ea typeface="Courier New" charset="0"/>
                <a:cs typeface="Courier New" charset="0"/>
              </a:rPr>
              <a:t>(standard)</a:t>
            </a:r>
            <a:br>
              <a:rPr lang="en-US" dirty="0"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INNER JOIN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7538" y="3564167"/>
            <a:ext cx="1482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/>
              <a:t>All rows from </a:t>
            </a:r>
            <a:br>
              <a:rPr lang="en-US"/>
            </a:br>
            <a:r>
              <a:rPr lang="en-US"/>
              <a:t>First </a:t>
            </a:r>
            <a:r>
              <a:rPr lang="en-US" dirty="0"/>
              <a:t>table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8604" y="3517418"/>
            <a:ext cx="1856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Matching rows from Second table</a:t>
            </a:r>
          </a:p>
        </p:txBody>
      </p:sp>
      <p:cxnSp>
        <p:nvCxnSpPr>
          <p:cNvPr id="11" name="Straight Arrow Connector 10"/>
          <p:cNvCxnSpPr>
            <a:stCxn id="8" idx="3"/>
          </p:cNvCxnSpPr>
          <p:nvPr/>
        </p:nvCxnSpPr>
        <p:spPr>
          <a:xfrm>
            <a:off x="2010508" y="3887333"/>
            <a:ext cx="539256" cy="43848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1"/>
          </p:cNvCxnSpPr>
          <p:nvPr/>
        </p:nvCxnSpPr>
        <p:spPr>
          <a:xfrm flipH="1">
            <a:off x="5756032" y="3840584"/>
            <a:ext cx="652572" cy="29766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753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JOIN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all JOINs, LEFT JOIN prints columns from the left table followed by columns from the right table.</a:t>
            </a:r>
          </a:p>
          <a:p>
            <a:r>
              <a:rPr lang="en-US" dirty="0"/>
              <a:t>However, with LEFT JOIN, some rows will have </a:t>
            </a:r>
            <a:r>
              <a:rPr lang="en-US" i="1" dirty="0"/>
              <a:t>NULL</a:t>
            </a:r>
            <a:r>
              <a:rPr lang="en-US" dirty="0"/>
              <a:t> values in the right table columns, meaning that no match was found in the right table.</a:t>
            </a:r>
          </a:p>
          <a:p>
            <a:r>
              <a:rPr lang="en-US" dirty="0"/>
              <a:t>When to use LEFT JOIN?</a:t>
            </a:r>
          </a:p>
          <a:p>
            <a:pPr lvl="1"/>
            <a:r>
              <a:rPr lang="en-US" dirty="0"/>
              <a:t>To supplement a table with additional information that may be available for some rows, but not available for all the rows.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507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669967"/>
              </p:ext>
            </p:extLst>
          </p:nvPr>
        </p:nvGraphicFramePr>
        <p:xfrm>
          <a:off x="34382" y="0"/>
          <a:ext cx="4260742" cy="3350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312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</a:rPr>
                        <a:t>NULL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99999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929391"/>
              </p:ext>
            </p:extLst>
          </p:nvPr>
        </p:nvGraphicFramePr>
        <p:xfrm>
          <a:off x="4668262" y="27092"/>
          <a:ext cx="3363938" cy="2233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31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6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123986" y="3569703"/>
            <a:ext cx="11949194" cy="293588"/>
          </a:xfrm>
        </p:spPr>
        <p:txBody>
          <a:bodyPr>
            <a:noAutofit/>
          </a:bodyPr>
          <a:lstStyle/>
          <a:p>
            <a:pPr lvl="0" algn="ctr"/>
            <a:r>
              <a:rPr lang="en-US" sz="20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SELECT * FROM staff 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LEFT JOIN</a:t>
            </a:r>
            <a:r>
              <a:rPr lang="en-US" sz="20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department ON </a:t>
            </a:r>
            <a:r>
              <a:rPr lang="en-US" sz="20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sz="20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0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department.id</a:t>
            </a:r>
            <a:r>
              <a:rPr lang="en-US" sz="20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graphicFrame>
        <p:nvGraphicFramePr>
          <p:cNvPr id="2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4015621"/>
              </p:ext>
            </p:extLst>
          </p:nvPr>
        </p:nvGraphicFramePr>
        <p:xfrm>
          <a:off x="123987" y="3996007"/>
          <a:ext cx="11875892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066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20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staff.room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staff.</a:t>
                      </a:r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</a:rPr>
                        <a:t>NULL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accent6"/>
                          </a:solidFill>
                        </a:rPr>
                        <a:t>NULL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accent6"/>
                          </a:solidFill>
                        </a:rPr>
                        <a:t>NULL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accent6"/>
                          </a:solidFill>
                        </a:rPr>
                        <a:t>NULL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99999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accent6"/>
                          </a:solidFill>
                        </a:rPr>
                        <a:t>NULL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accent6"/>
                          </a:solidFill>
                        </a:rPr>
                        <a:t>NULL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accent6"/>
                          </a:solidFill>
                        </a:rPr>
                        <a:t>NULL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6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Computer</a:t>
                      </a:r>
                      <a:r>
                        <a:rPr lang="en-US" baseline="0" dirty="0">
                          <a:solidFill>
                            <a:schemeClr val="accent6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182708" y="515815"/>
            <a:ext cx="3890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/>
              <a:t>Betsy and Frank have NULLs in the right haft of the output because no matching department was found.</a:t>
            </a:r>
            <a:br>
              <a:rPr lang="en-US" sz="2000" dirty="0"/>
            </a:br>
            <a:endParaRPr lang="en-US" sz="2000" dirty="0"/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In other words no pair of rows was found to satisfy the ON </a:t>
            </a:r>
            <a:r>
              <a:rPr lang="en-US" sz="2000" dirty="0" err="1"/>
              <a:t>staff.departmentId</a:t>
            </a:r>
            <a:r>
              <a:rPr lang="en-US" sz="2000" dirty="0"/>
              <a:t>=</a:t>
            </a:r>
            <a:r>
              <a:rPr lang="en-US" sz="2000" dirty="0" err="1"/>
              <a:t>department.id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98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JOIN with Grouping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computing an </a:t>
            </a:r>
            <a:r>
              <a:rPr lang="en-US" i="1" dirty="0">
                <a:solidFill>
                  <a:schemeClr val="accent6"/>
                </a:solidFill>
              </a:rPr>
              <a:t>aggregation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on a </a:t>
            </a:r>
            <a:r>
              <a:rPr lang="en-US" i="1" dirty="0">
                <a:solidFill>
                  <a:schemeClr val="accent6"/>
                </a:solidFill>
              </a:rPr>
              <a:t>many-to-one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relationship, LEFT JOIN includes rows from the parent table with no children.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ea typeface="Andale Mono" charset="0"/>
                <a:cs typeface="Andale Mono" charset="0"/>
              </a:rPr>
              <a:t>In </a:t>
            </a:r>
            <a:r>
              <a:rPr lang="en-US" dirty="0" err="1">
                <a:ea typeface="Andale Mono" charset="0"/>
                <a:cs typeface="Andale Mono" charset="0"/>
              </a:rPr>
              <a:t>ClassScheduling.slite</a:t>
            </a:r>
            <a:r>
              <a:rPr lang="en-US" dirty="0">
                <a:ea typeface="Andale Mono" charset="0"/>
                <a:cs typeface="Andale Mono" charset="0"/>
              </a:rPr>
              <a:t>, count the classes taught by each faculty member:</a:t>
            </a:r>
          </a:p>
          <a:p>
            <a:pPr lvl="1"/>
            <a:r>
              <a:rPr lang="en-US" dirty="0">
                <a:ea typeface="Andale Mono" charset="0"/>
                <a:cs typeface="Andale Mono" charset="0"/>
              </a:rPr>
              <a:t>If you want this report to include faculty members teaching zero classes, you must use LEFT JOIN: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COUNT(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AS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num_classes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FROM Faculty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NATURAL LEFT JOIN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Faculty_Classes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GROUP BY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lvl="1"/>
            <a:r>
              <a:rPr lang="en-US" dirty="0">
                <a:ea typeface="Andale Mono" charset="0"/>
                <a:cs typeface="Andale Mono" charset="0"/>
              </a:rPr>
              <a:t>Note that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“COUNT(*)” </a:t>
            </a:r>
            <a:r>
              <a:rPr lang="en-US" dirty="0">
                <a:ea typeface="Andale Mono" charset="0"/>
                <a:cs typeface="Andale Mono" charset="0"/>
              </a:rPr>
              <a:t>would return “1” for faculty members with no classes, because there would still be one unmatched row from the left table.</a:t>
            </a:r>
          </a:p>
        </p:txBody>
      </p:sp>
    </p:spTree>
    <p:extLst>
      <p:ext uri="{BB962C8B-B14F-4D97-AF65-F5344CB8AC3E}">
        <p14:creationId xmlns:p14="http://schemas.microsoft.com/office/powerpoint/2010/main" val="1568891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JOIN is symmetrical to LEFT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Includes all rows from right table and matching rows from left table</a:t>
            </a:r>
          </a:p>
          <a:p>
            <a:r>
              <a:rPr lang="en-US" dirty="0"/>
              <a:t>Reordering the tables makes a RIGHT JOIN a LEFT JOIN, so it is not necessary to use the RIGHT JOIN syntax.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284" y="3581519"/>
            <a:ext cx="3289000" cy="3213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98" y="3555312"/>
            <a:ext cx="3251003" cy="3238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56261" y="3059788"/>
            <a:ext cx="196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LEFT JOIN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634" y="3564167"/>
            <a:ext cx="1655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/>
              <a:t>Matching rows from 1</a:t>
            </a:r>
            <a:r>
              <a:rPr lang="en-US" baseline="30000"/>
              <a:t>st</a:t>
            </a:r>
            <a:r>
              <a:rPr lang="en-US"/>
              <a:t> table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08604" y="3517418"/>
            <a:ext cx="1481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rows </a:t>
            </a:r>
            <a:r>
              <a:rPr lang="en-US"/>
              <a:t>from 2</a:t>
            </a:r>
            <a:r>
              <a:rPr lang="en-US" baseline="30000"/>
              <a:t>nd</a:t>
            </a:r>
            <a:r>
              <a:rPr lang="en-US"/>
              <a:t> table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010508" y="3887333"/>
            <a:ext cx="539256" cy="43848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756032" y="3840584"/>
            <a:ext cx="652572" cy="29766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94179" y="3150812"/>
            <a:ext cx="196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RIGHT JOIN</a:t>
            </a:r>
          </a:p>
        </p:txBody>
      </p:sp>
    </p:spTree>
    <p:extLst>
      <p:ext uri="{BB962C8B-B14F-4D97-AF65-F5344CB8AC3E}">
        <p14:creationId xmlns:p14="http://schemas.microsoft.com/office/powerpoint/2010/main" val="3322440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JOIN with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9627" y="1146875"/>
            <a:ext cx="8493071" cy="559488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Includes rows from a table that </a:t>
            </a:r>
            <a:r>
              <a:rPr lang="en-US" b="1" i="1" dirty="0">
                <a:solidFill>
                  <a:schemeClr val="accent6"/>
                </a:solidFill>
              </a:rPr>
              <a:t>must not </a:t>
            </a:r>
            <a:r>
              <a:rPr lang="en-US" dirty="0"/>
              <a:t>match another table.</a:t>
            </a:r>
          </a:p>
          <a:p>
            <a:r>
              <a:rPr lang="en-US" dirty="0"/>
              <a:t>Useful for finding rows lacking something.</a:t>
            </a:r>
          </a:p>
          <a:p>
            <a:r>
              <a:rPr lang="en-US" dirty="0"/>
              <a:t>Just add a 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WHERE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clause to look for </a:t>
            </a:r>
            <a:r>
              <a:rPr lang="en-US" i="1" dirty="0"/>
              <a:t>NULL</a:t>
            </a:r>
            <a:r>
              <a:rPr lang="en-US" dirty="0"/>
              <a:t> values in the right-hand side of the joined table</a:t>
            </a:r>
          </a:p>
          <a:p>
            <a:r>
              <a:rPr lang="en-US" dirty="0"/>
              <a:t>For example, to determine which faculty members should be assigned a class:</a:t>
            </a:r>
          </a:p>
          <a:p>
            <a:pPr lvl="1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Faculty NATURAL LEFT JOIN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Faculty_Classes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WHERE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IS NULL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Which classrooms are unused?</a:t>
            </a:r>
          </a:p>
          <a:p>
            <a:pPr lvl="1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Class_Rooms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NATURAL LEFT JOIN Classes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WHERE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IS NULL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;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20" y="1831691"/>
            <a:ext cx="2950588" cy="315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637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FULL OUTER JOINs are not available in MySQL or SQLite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</a:t>
            </a:r>
            <a:r>
              <a:rPr lang="en-US" i="1" dirty="0">
                <a:solidFill>
                  <a:schemeClr val="accent6"/>
                </a:solidFill>
              </a:rPr>
              <a:t>emulate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FULL OUTER JOIN </a:t>
            </a:r>
            <a:r>
              <a:rPr lang="en-US" dirty="0"/>
              <a:t>with the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/>
              <a:t> of two queries.</a:t>
            </a:r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554" y="2246438"/>
            <a:ext cx="5861537" cy="46115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917830" y="2246438"/>
            <a:ext cx="2074984" cy="7502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ross 5"/>
          <p:cNvSpPr/>
          <p:nvPr/>
        </p:nvSpPr>
        <p:spPr>
          <a:xfrm rot="2719808">
            <a:off x="6119445" y="5294437"/>
            <a:ext cx="1348155" cy="1379718"/>
          </a:xfrm>
          <a:prstGeom prst="plus">
            <a:avLst>
              <a:gd name="adj" fmla="val 4746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ross 6"/>
          <p:cNvSpPr/>
          <p:nvPr/>
        </p:nvSpPr>
        <p:spPr>
          <a:xfrm rot="2719808">
            <a:off x="4457426" y="5294438"/>
            <a:ext cx="1348155" cy="1379718"/>
          </a:xfrm>
          <a:prstGeom prst="plus">
            <a:avLst>
              <a:gd name="adj" fmla="val 4746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ross 7"/>
          <p:cNvSpPr/>
          <p:nvPr/>
        </p:nvSpPr>
        <p:spPr>
          <a:xfrm rot="2719808">
            <a:off x="7577591" y="6069482"/>
            <a:ext cx="824239" cy="896000"/>
          </a:xfrm>
          <a:prstGeom prst="plus">
            <a:avLst>
              <a:gd name="adj" fmla="val 4746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ross 8"/>
          <p:cNvSpPr/>
          <p:nvPr/>
        </p:nvSpPr>
        <p:spPr>
          <a:xfrm rot="2719808">
            <a:off x="3466838" y="6069481"/>
            <a:ext cx="824239" cy="896000"/>
          </a:xfrm>
          <a:prstGeom prst="plus">
            <a:avLst>
              <a:gd name="adj" fmla="val 4746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95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268"/>
            <a:ext cx="10515600" cy="437036"/>
          </a:xfrm>
        </p:spPr>
        <p:txBody>
          <a:bodyPr>
            <a:noAutofit/>
          </a:bodyPr>
          <a:lstStyle/>
          <a:p>
            <a:r>
              <a:rPr lang="en-US" sz="2400" dirty="0" err="1"/>
              <a:t>SalesOrders.sqlite</a:t>
            </a:r>
            <a:r>
              <a:rPr lang="en-US" sz="2400" dirty="0"/>
              <a:t>: List all products and the dates for any orders (of that product).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963827"/>
            <a:ext cx="9973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Products.ProductNumber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ProductName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OrderDate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FROM Products LEFT NATURAL JOIN (Order_Details NATURAL JOIN Orders);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5500"/>
            <a:ext cx="12192000" cy="494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18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" y="129892"/>
            <a:ext cx="11375136" cy="491900"/>
          </a:xfrm>
        </p:spPr>
        <p:txBody>
          <a:bodyPr>
            <a:noAutofit/>
          </a:bodyPr>
          <a:lstStyle/>
          <a:p>
            <a:r>
              <a:rPr lang="en-US" sz="2400" dirty="0"/>
              <a:t>Display customers who have no sales rep (employees) in the same ZIP </a:t>
            </a:r>
            <a:r>
              <a:rPr lang="en-US" sz="2400"/>
              <a:t>Code.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7508"/>
            <a:ext cx="10515600" cy="5309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SELECT * FROM Customers LEFT JOIN Employees ON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CustZipCode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EmpZipCode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WHERE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EmpZipCode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IS NULL;</a:t>
            </a:r>
          </a:p>
          <a:p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SELECT * FROM Customers WHERE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CustZipCode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IN (SELECT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CustZipCode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FROM Customers EXCEPT SELECT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EmpZipCode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FROM Employees);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02250"/>
            <a:ext cx="12201672" cy="494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71" y="1146875"/>
            <a:ext cx="11601337" cy="47052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539961"/>
          </a:xfrm>
        </p:spPr>
        <p:txBody>
          <a:bodyPr>
            <a:noAutofit/>
          </a:bodyPr>
          <a:lstStyle/>
          <a:p>
            <a:r>
              <a:rPr lang="en-US" sz="3200" dirty="0"/>
              <a:t>Show me customers who have never ordered a Watch.</a:t>
            </a:r>
            <a:endParaRPr lang="en-US" sz="3200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First solution uses EXCEPT (introduced later), second solution uses LEFT JOIN with exclusion:</a:t>
            </a:r>
            <a:endParaRPr lang="en-US" dirty="0">
              <a:solidFill>
                <a:schemeClr val="accent6"/>
              </a:solidFill>
              <a:latin typeface="Andale Mono" charset="0"/>
              <a:ea typeface="Andale Mono" charset="0"/>
              <a:cs typeface="Andale Mono" charset="0"/>
            </a:endParaRPr>
          </a:p>
          <a:p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CustomerID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FROM Customers EXCEPT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SELECT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CustomerID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FROM Customers NATURAL JOIN Orders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      NATURAL JOIN Order_Details NATURAL JOIN Products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WHERE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ProductName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LIKE "%Watch%" GROUP BY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CustomerID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CustomerID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FROM Customers LEFT JOIN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(SELECT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CustomerID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AS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watch_customer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FROM Orders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NATURAL JOIN Order_Details NATURAL JOIN Products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WHERE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ProductName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LIKE "%Watch%" GROUP BY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CustomerID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ON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CustomerID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watch_customer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WHERE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Watch_customer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IS NULL;</a:t>
            </a:r>
          </a:p>
          <a:p>
            <a:endParaRPr lang="en-US" dirty="0">
              <a:solidFill>
                <a:srgbClr val="FFFFFF"/>
              </a:solidFill>
              <a:latin typeface="Andale Mono" charset="0"/>
              <a:ea typeface="Andale Mono" charset="0"/>
              <a:cs typeface="Andale Mono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558" y="4876036"/>
            <a:ext cx="3187485" cy="173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83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HW2 is due on Monday.</a:t>
            </a:r>
          </a:p>
        </p:txBody>
      </p:sp>
    </p:spTree>
    <p:extLst>
      <p:ext uri="{BB962C8B-B14F-4D97-AF65-F5344CB8AC3E}">
        <p14:creationId xmlns:p14="http://schemas.microsoft.com/office/powerpoint/2010/main" val="921482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3071"/>
            <a:ext cx="10515600" cy="427281"/>
          </a:xfrm>
        </p:spPr>
        <p:txBody>
          <a:bodyPr>
            <a:noAutofit/>
          </a:bodyPr>
          <a:lstStyle/>
          <a:p>
            <a:r>
              <a:rPr lang="en-US" sz="2400" dirty="0" err="1"/>
              <a:t>Recipes.sqlite</a:t>
            </a:r>
            <a:r>
              <a:rPr lang="en-US" sz="2400" dirty="0"/>
              <a:t>: List the number of recipes in each category (</a:t>
            </a:r>
            <a:r>
              <a:rPr lang="en-US" sz="2400" dirty="0" err="1"/>
              <a:t>RecipeClassID</a:t>
            </a:r>
            <a:r>
              <a:rPr lang="en-US" sz="2400" dirty="0"/>
              <a:t>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52" y="2421414"/>
            <a:ext cx="12255238" cy="4473162"/>
          </a:xfrm>
        </p:spPr>
      </p:pic>
      <p:sp>
        <p:nvSpPr>
          <p:cNvPr id="3" name="TextBox 2"/>
          <p:cNvSpPr txBox="1"/>
          <p:nvPr/>
        </p:nvSpPr>
        <p:spPr>
          <a:xfrm>
            <a:off x="726989" y="1106717"/>
            <a:ext cx="10738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RecipeClassDescription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, COUNT(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RecipeID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) AS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RecipeCount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FROM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Recipe_Classes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LEFT NATURAL JOIN Recipes GROUP BY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RecipeClassID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182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03071"/>
            <a:ext cx="11768667" cy="427281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Recipes: Print every pair of recipes and the number of ingredients they share in common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599" y="3766470"/>
            <a:ext cx="8587519" cy="313444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F2BD4E-35E9-C441-ACC7-4047D3D2E9D5}"/>
              </a:ext>
            </a:extLst>
          </p:cNvPr>
          <p:cNvSpPr txBox="1"/>
          <p:nvPr/>
        </p:nvSpPr>
        <p:spPr>
          <a:xfrm>
            <a:off x="718522" y="717250"/>
            <a:ext cx="107380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r1.RecipeTitle, r2.RecipeTitle,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COUNT(i2.IngredientID) AS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common_ingredients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FROM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Recipes AS r1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CROSS JOIN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Recipes AS r2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JOIN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AS i1 ON r1.RecipeID = i1.RecipeID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LEFT JOIN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AS i2 ON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r2.RecipeID = i2.RecipeID AND i1.IngredientID=i2.IngredientID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GROUP BY r1.RecipeID, r2.RecipeID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HAVING r1.RecipeID &lt; r2.RecipeID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ORDER BY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common_ingredients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DESC;</a:t>
            </a:r>
          </a:p>
        </p:txBody>
      </p:sp>
    </p:spTree>
    <p:extLst>
      <p:ext uri="{BB962C8B-B14F-4D97-AF65-F5344CB8AC3E}">
        <p14:creationId xmlns:p14="http://schemas.microsoft.com/office/powerpoint/2010/main" val="428511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9465745" cy="55948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Introduced different types of JOINs:</a:t>
            </a:r>
          </a:p>
          <a:p>
            <a:r>
              <a:rPr lang="en-US" b="1" dirty="0">
                <a:solidFill>
                  <a:schemeClr val="accent6"/>
                </a:solidFill>
              </a:rPr>
              <a:t>INNER </a:t>
            </a:r>
            <a:r>
              <a:rPr lang="en-US" dirty="0">
                <a:solidFill>
                  <a:schemeClr val="accent6"/>
                </a:solidFill>
              </a:rPr>
              <a:t>(default)</a:t>
            </a:r>
            <a:r>
              <a:rPr lang="en-US" dirty="0"/>
              <a:t>: prints all pairs of rows (one from first table, one from second table) that satisfy the </a:t>
            </a:r>
            <a:r>
              <a:rPr lang="en-US" i="1" dirty="0"/>
              <a:t>JOIN predicate.</a:t>
            </a:r>
          </a:p>
          <a:p>
            <a:r>
              <a:rPr lang="en-US" b="1" dirty="0">
                <a:solidFill>
                  <a:schemeClr val="accent6"/>
                </a:solidFill>
              </a:rPr>
              <a:t>LEFT</a:t>
            </a:r>
            <a:r>
              <a:rPr lang="en-US" dirty="0"/>
              <a:t>: same as INNER, but adds rows from LEFT table that never satisfied the JOIN predicate.</a:t>
            </a:r>
          </a:p>
          <a:p>
            <a:r>
              <a:rPr lang="en-US" b="1" dirty="0">
                <a:solidFill>
                  <a:schemeClr val="accent6"/>
                </a:solidFill>
              </a:rPr>
              <a:t>LEFT with exclusion</a:t>
            </a:r>
            <a:r>
              <a:rPr lang="en-US" dirty="0"/>
              <a:t>: only print </a:t>
            </a:r>
            <a:r>
              <a:rPr lang="en-US"/>
              <a:t>rows from </a:t>
            </a:r>
            <a:r>
              <a:rPr lang="en-US" dirty="0"/>
              <a:t>left table that never satisfied the JOIN predicate.</a:t>
            </a:r>
          </a:p>
          <a:p>
            <a:r>
              <a:rPr lang="en-US" b="1" dirty="0">
                <a:solidFill>
                  <a:schemeClr val="accent6"/>
                </a:solidFill>
              </a:rPr>
              <a:t>CROSS JOIN</a:t>
            </a:r>
            <a:r>
              <a:rPr lang="en-US" dirty="0"/>
              <a:t>: print the cartesian project, meaning all rows from the first table combined with all rows from the second table.  There is no “ON” to match rows.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0121DB1-F4A4-4A41-B859-9F6FD3064128}"/>
              </a:ext>
            </a:extLst>
          </p:cNvPr>
          <p:cNvGrpSpPr/>
          <p:nvPr/>
        </p:nvGrpSpPr>
        <p:grpSpPr>
          <a:xfrm>
            <a:off x="10060892" y="320364"/>
            <a:ext cx="1521508" cy="4651248"/>
            <a:chOff x="10271670" y="987552"/>
            <a:chExt cx="1920330" cy="587044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1760" y="987552"/>
              <a:ext cx="1920240" cy="192024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1670" y="4805234"/>
              <a:ext cx="1920330" cy="205276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87233" y="2907792"/>
              <a:ext cx="1904767" cy="1897442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14D65A4B-63DC-8347-8577-FD4DBD9E17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216" y="5008154"/>
            <a:ext cx="2284560" cy="184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95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C4FFF-018A-2043-BBA9-CF127C3C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5A090-8396-9340-8DA4-9846EE46B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Illustrated GROUP BY</a:t>
            </a:r>
          </a:p>
          <a:p>
            <a:r>
              <a:rPr lang="en-US" dirty="0"/>
              <a:t>Introduced JOINs</a:t>
            </a:r>
          </a:p>
          <a:p>
            <a:r>
              <a:rPr lang="en-US" dirty="0"/>
              <a:t>Default type of JOIN is the </a:t>
            </a:r>
            <a:r>
              <a:rPr lang="en-US" b="1" dirty="0">
                <a:solidFill>
                  <a:schemeClr val="accent6"/>
                </a:solidFill>
              </a:rPr>
              <a:t>INNER JOIN</a:t>
            </a:r>
          </a:p>
          <a:p>
            <a:r>
              <a:rPr lang="en-US" dirty="0"/>
              <a:t>Combines rows from two tables using a </a:t>
            </a:r>
            <a:r>
              <a:rPr lang="en-US" b="1" dirty="0">
                <a:solidFill>
                  <a:schemeClr val="accent6"/>
                </a:solidFill>
              </a:rPr>
              <a:t>join predicate</a:t>
            </a:r>
            <a:r>
              <a:rPr lang="en-US" dirty="0"/>
              <a:t>, which usually specifies that two columns must be equal.</a:t>
            </a:r>
          </a:p>
          <a:p>
            <a:r>
              <a:rPr lang="en-US" dirty="0"/>
              <a:t>Multiple JOINs can be combined</a:t>
            </a:r>
          </a:p>
          <a:p>
            <a:r>
              <a:rPr lang="en-US" dirty="0"/>
              <a:t>Must refer to columns as </a:t>
            </a:r>
            <a:r>
              <a:rPr lang="en-US" i="1" dirty="0" err="1"/>
              <a:t>table.column</a:t>
            </a:r>
            <a:endParaRPr lang="en-US" i="1" dirty="0"/>
          </a:p>
          <a:p>
            <a:r>
              <a:rPr lang="en-US" dirty="0"/>
              <a:t>Can use AS to give a table an alias for use in the statement</a:t>
            </a:r>
          </a:p>
          <a:p>
            <a:pPr lvl="1"/>
            <a:r>
              <a:rPr lang="en-US" dirty="0"/>
              <a:t>Do this when joining a table two or more times, to distinguish each copy of the table.</a:t>
            </a:r>
          </a:p>
        </p:txBody>
      </p:sp>
    </p:spTree>
    <p:extLst>
      <p:ext uri="{BB962C8B-B14F-4D97-AF65-F5344CB8AC3E}">
        <p14:creationId xmlns:p14="http://schemas.microsoft.com/office/powerpoint/2010/main" val="3110030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 flipV="1">
            <a:off x="4595031" y="1749227"/>
            <a:ext cx="1252376" cy="745152"/>
          </a:xfrm>
          <a:prstGeom prst="straightConnector1">
            <a:avLst/>
          </a:prstGeom>
          <a:ln w="5397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34291" y="812800"/>
          <a:ext cx="4260742" cy="1861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312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847407" y="839892"/>
          <a:ext cx="3363938" cy="260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31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595031" y="1749227"/>
            <a:ext cx="1252376" cy="4629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595031" y="2140669"/>
            <a:ext cx="1252376" cy="4629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95031" y="1749227"/>
            <a:ext cx="1252376" cy="1131966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595031" y="1749227"/>
            <a:ext cx="1252376" cy="1481047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63472" y="74159"/>
            <a:ext cx="10556928" cy="700909"/>
          </a:xfrm>
        </p:spPr>
        <p:txBody>
          <a:bodyPr>
            <a:noAutofit/>
          </a:bodyPr>
          <a:lstStyle/>
          <a:p>
            <a:pPr lvl="0"/>
            <a:r>
              <a:rPr lang="en-US" sz="3200" dirty="0">
                <a:ea typeface="Courier New" charset="0"/>
                <a:cs typeface="Courier New" charset="0"/>
              </a:rPr>
              <a:t>INNER JOIN review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9499600" y="839892"/>
            <a:ext cx="2500278" cy="29193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In output,</a:t>
            </a:r>
          </a:p>
          <a:p>
            <a:r>
              <a:rPr lang="en-US" dirty="0"/>
              <a:t>multiple matches leads to multiple rows.</a:t>
            </a:r>
          </a:p>
          <a:p>
            <a:r>
              <a:rPr lang="en-US" dirty="0"/>
              <a:t>no matches leads to no rows</a:t>
            </a:r>
          </a:p>
        </p:txBody>
      </p:sp>
      <p:graphicFrame>
        <p:nvGraphicFramePr>
          <p:cNvPr id="21" name="Content Placeholder 9"/>
          <p:cNvGraphicFramePr>
            <a:graphicFrameLocks/>
          </p:cNvGraphicFramePr>
          <p:nvPr>
            <p:extLst/>
          </p:nvPr>
        </p:nvGraphicFramePr>
        <p:xfrm>
          <a:off x="123987" y="3856307"/>
          <a:ext cx="11875892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066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20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staff.room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staff.</a:t>
                      </a:r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23" name="Straight Connector 22"/>
          <p:cNvCxnSpPr/>
          <p:nvPr/>
        </p:nvCxnSpPr>
        <p:spPr>
          <a:xfrm flipH="1">
            <a:off x="5847407" y="3843607"/>
            <a:ext cx="26451" cy="3001693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95031" y="2532111"/>
            <a:ext cx="1252376" cy="349082"/>
          </a:xfrm>
          <a:prstGeom prst="straightConnector1">
            <a:avLst/>
          </a:prstGeom>
          <a:ln w="5397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95031" y="2532111"/>
            <a:ext cx="1252376" cy="698163"/>
          </a:xfrm>
          <a:prstGeom prst="straightConnector1">
            <a:avLst/>
          </a:prstGeom>
          <a:ln w="5397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63471" y="2885707"/>
            <a:ext cx="5134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</a:t>
            </a:r>
            <a:r>
              <a:rPr lang="en-US" i="1" dirty="0">
                <a:latin typeface="Courier New" charset="0"/>
                <a:ea typeface="Courier New" charset="0"/>
                <a:cs typeface="Courier New" charset="0"/>
              </a:rPr>
              <a:t>staff JOIN department ON </a:t>
            </a:r>
            <a:r>
              <a:rPr lang="en-US" i="1" dirty="0" err="1"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i="1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i="1" dirty="0" err="1">
                <a:latin typeface="Courier New" charset="0"/>
                <a:ea typeface="Courier New" charset="0"/>
                <a:cs typeface="Courier New" charset="0"/>
              </a:rPr>
              <a:t>department.id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99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JOIN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 shorthand notation to make some JOINs shorter to express.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NATURAL JOIN matches rows using whatever columns have identical names.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For example: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Orders JOIN Order_Details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ON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Orders.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OrderNumber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Order_Details.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OrderNumber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Becomes: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Orders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NATURAL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JOIN Order_Details;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5831735" y="-45303"/>
            <a:ext cx="797170" cy="9887922"/>
          </a:xfrm>
          <a:prstGeom prst="leftBrace">
            <a:avLst>
              <a:gd name="adj1" fmla="val 51464"/>
              <a:gd name="adj2" fmla="val 47801"/>
            </a:avLst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4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your data model </a:t>
            </a:r>
            <a:r>
              <a:rPr lang="en-US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NATURAL</a:t>
            </a:r>
            <a:r>
              <a:rPr lang="en-US" dirty="0">
                <a:latin typeface="+mn-lt"/>
                <a:ea typeface="Andale Mono" charset="0"/>
                <a:cs typeface="Andale Mono" charset="0"/>
              </a:rPr>
              <a:t>-</a:t>
            </a:r>
            <a:r>
              <a:rPr lang="en-US" dirty="0" err="1"/>
              <a:t>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 column naming allows you to use NATURAL JOINs.</a:t>
            </a:r>
          </a:p>
          <a:p>
            <a:r>
              <a:rPr lang="en-US" dirty="0"/>
              <a:t>This is a reason to avoid generic column names like “id” or “name”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82" y="2441995"/>
            <a:ext cx="11083636" cy="44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622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CROSS JOIN is like the </a:t>
            </a:r>
            <a:r>
              <a:rPr lang="en-US" b="1" dirty="0"/>
              <a:t>cartesian product </a:t>
            </a:r>
            <a:r>
              <a:rPr lang="en-US" dirty="0"/>
              <a:t>of two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3241" y="1146875"/>
            <a:ext cx="5199457" cy="55948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Take every element (row) of the first set (table) and combine it with every element of the second set.</a:t>
            </a:r>
          </a:p>
          <a:p>
            <a:r>
              <a:rPr lang="en-US" dirty="0"/>
              <a:t>If first set has N elements and second set has M elements, then </a:t>
            </a:r>
            <a:r>
              <a:rPr lang="en-US" dirty="0" err="1"/>
              <a:t>cartesian</a:t>
            </a:r>
            <a:r>
              <a:rPr lang="en-US" dirty="0"/>
              <a:t> product has N·M elements.</a:t>
            </a:r>
          </a:p>
          <a:p>
            <a:r>
              <a:rPr lang="en-US" dirty="0"/>
              <a:t>There is no “ON” expression to limit results:</a:t>
            </a:r>
          </a:p>
          <a:p>
            <a:pPr lvl="1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>
                <a:latin typeface="Courier New" charset="0"/>
                <a:ea typeface="Courier New" charset="0"/>
                <a:cs typeface="Courier New" charset="0"/>
              </a:rPr>
              <a:t>* FROM Orders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CROSS JOIN Order_Details;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6" y="1038386"/>
            <a:ext cx="62738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224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functions exactly like WHERE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two expressions are actually equivalent:</a:t>
            </a:r>
          </a:p>
          <a:p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SELECT * FROM Orders JOIN Order_Details</a:t>
            </a:r>
            <a:br>
              <a:rPr lang="en-US" sz="28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ON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Orders.OrderNumber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Order_details.OrderNumber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SELECT * FROM Orders CROSS JOIN Order_Details</a:t>
            </a:r>
            <a:br>
              <a:rPr lang="en-US" sz="28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WHERE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Orders.OrderNumber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Order_details.OrderNumber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dirty="0"/>
          </a:p>
          <a:p>
            <a:r>
              <a:rPr lang="en-US" dirty="0"/>
              <a:t>However, using ON may be more efficient because it tells the DBMS to avoid building the full N·M </a:t>
            </a:r>
            <a:r>
              <a:rPr lang="en-US" dirty="0" err="1"/>
              <a:t>cartesian</a:t>
            </a:r>
            <a:r>
              <a:rPr lang="en-US" dirty="0"/>
              <a:t> product, and just match rows according to a rule.</a:t>
            </a:r>
          </a:p>
          <a:p>
            <a:r>
              <a:rPr lang="en-US" dirty="0"/>
              <a:t>It’s also makes the join easier to think about, by separating the filtering and </a:t>
            </a:r>
            <a:r>
              <a:rPr lang="en-US" dirty="0" err="1"/>
              <a:t>JOINing</a:t>
            </a:r>
            <a:r>
              <a:rPr lang="en-US" dirty="0"/>
              <a:t> predicates.</a:t>
            </a:r>
          </a:p>
        </p:txBody>
      </p:sp>
    </p:spTree>
    <p:extLst>
      <p:ext uri="{BB962C8B-B14F-4D97-AF65-F5344CB8AC3E}">
        <p14:creationId xmlns:p14="http://schemas.microsoft.com/office/powerpoint/2010/main" val="416081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341" y="470634"/>
            <a:ext cx="3757244" cy="1325563"/>
          </a:xfrm>
        </p:spPr>
        <p:txBody>
          <a:bodyPr/>
          <a:lstStyle/>
          <a:p>
            <a:r>
              <a:rPr lang="en-US"/>
              <a:t>Different JOINs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1341" y="1931132"/>
            <a:ext cx="3757244" cy="468664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INNER JOIN </a:t>
            </a:r>
            <a:r>
              <a:rPr lang="en-US" dirty="0"/>
              <a:t>constructs a table of all pairs of matching rows from two tables.</a:t>
            </a:r>
          </a:p>
          <a:p>
            <a:pPr lvl="1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INNER</a:t>
            </a:r>
            <a:r>
              <a:rPr lang="en-US" dirty="0"/>
              <a:t> is the default.</a:t>
            </a:r>
          </a:p>
          <a:p>
            <a:pPr lvl="1"/>
            <a:r>
              <a:rPr lang="en-US" dirty="0"/>
              <a:t>Useful for </a:t>
            </a:r>
            <a:r>
              <a:rPr lang="en-US" i="1" dirty="0"/>
              <a:t>foreign keys</a:t>
            </a:r>
            <a:br>
              <a:rPr lang="en-US" i="1" dirty="0"/>
            </a:br>
            <a:r>
              <a:rPr lang="en-US" dirty="0"/>
              <a:t>(numeric identifiers)</a:t>
            </a:r>
            <a:endParaRPr lang="en-US" i="1" dirty="0"/>
          </a:p>
          <a:p>
            <a:r>
              <a:rPr lang="en-US" dirty="0"/>
              <a:t>However, there are many other ways to JOIN tables if you don’t require matching.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236" y="365127"/>
            <a:ext cx="7805763" cy="6141180"/>
          </a:xfrm>
        </p:spPr>
      </p:pic>
      <p:sp>
        <p:nvSpPr>
          <p:cNvPr id="3" name="Arc 2"/>
          <p:cNvSpPr/>
          <p:nvPr/>
        </p:nvSpPr>
        <p:spPr>
          <a:xfrm rot="20294136">
            <a:off x="-182206" y="1778170"/>
            <a:ext cx="10157927" cy="8923948"/>
          </a:xfrm>
          <a:prstGeom prst="arc">
            <a:avLst>
              <a:gd name="adj1" fmla="val 16200000"/>
              <a:gd name="adj2" fmla="val 19843929"/>
            </a:avLst>
          </a:prstGeom>
          <a:ln w="381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version-friendl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18621</TotalTime>
  <Words>1282</Words>
  <Application>Microsoft Macintosh PowerPoint</Application>
  <PresentationFormat>Widescreen</PresentationFormat>
  <Paragraphs>317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Andale Mono</vt:lpstr>
      <vt:lpstr>Arial</vt:lpstr>
      <vt:lpstr>Calibri</vt:lpstr>
      <vt:lpstr>Courier New</vt:lpstr>
      <vt:lpstr>Garamond</vt:lpstr>
      <vt:lpstr>Mangal</vt:lpstr>
      <vt:lpstr>Office Theme</vt:lpstr>
      <vt:lpstr>EECS-317 Data Management and Information Processing  Lecture 5 – OUTER JOINs and CROSS JOINs</vt:lpstr>
      <vt:lpstr>Announcements</vt:lpstr>
      <vt:lpstr>Last Lecture</vt:lpstr>
      <vt:lpstr>INNER JOIN review</vt:lpstr>
      <vt:lpstr>NATURAL JOIN</vt:lpstr>
      <vt:lpstr>Designing your data model NATURAL-ly</vt:lpstr>
      <vt:lpstr>CROSS JOIN is like the cartesian product of two sets</vt:lpstr>
      <vt:lpstr>ON functions exactly like WHERE</vt:lpstr>
      <vt:lpstr>Different JOINs</vt:lpstr>
      <vt:lpstr>LEFT JOIN</vt:lpstr>
      <vt:lpstr>LEFT JOIN output</vt:lpstr>
      <vt:lpstr>SELECT * FROM staff LEFT JOIN department ON staff.departmentId=department.id;</vt:lpstr>
      <vt:lpstr>LEFT JOIN with Grouping</vt:lpstr>
      <vt:lpstr>RIGHT JOIN is symmetrical to LEFT</vt:lpstr>
      <vt:lpstr>LEFT JOIN with exclusion</vt:lpstr>
      <vt:lpstr>FULL OUTER JOINs are not available in MySQL or SQLite</vt:lpstr>
      <vt:lpstr>SalesOrders.sqlite: List all products and the dates for any orders (of that product).</vt:lpstr>
      <vt:lpstr>Display customers who have no sales rep (employees) in the same ZIP Code.</vt:lpstr>
      <vt:lpstr>Show me customers who have never ordered a Watch.</vt:lpstr>
      <vt:lpstr>Recipes.sqlite: List the number of recipes in each category (RecipeClassID)</vt:lpstr>
      <vt:lpstr>Recipes: Print every pair of recipes and the number of ingredients they share in common</vt:lpstr>
      <vt:lpstr>Recap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846</cp:revision>
  <cp:lastPrinted>2019-04-16T17:21:28Z</cp:lastPrinted>
  <dcterms:created xsi:type="dcterms:W3CDTF">2017-09-19T21:33:23Z</dcterms:created>
  <dcterms:modified xsi:type="dcterms:W3CDTF">2019-04-18T17:09:44Z</dcterms:modified>
</cp:coreProperties>
</file>