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2"/>
  </p:notesMasterIdLst>
  <p:handoutMasterIdLst>
    <p:handoutMasterId r:id="rId33"/>
  </p:handoutMasterIdLst>
  <p:sldIdLst>
    <p:sldId id="256" r:id="rId2"/>
    <p:sldId id="305" r:id="rId3"/>
    <p:sldId id="289" r:id="rId4"/>
    <p:sldId id="317" r:id="rId5"/>
    <p:sldId id="326" r:id="rId6"/>
    <p:sldId id="327" r:id="rId7"/>
    <p:sldId id="329" r:id="rId8"/>
    <p:sldId id="330" r:id="rId9"/>
    <p:sldId id="328" r:id="rId10"/>
    <p:sldId id="331" r:id="rId11"/>
    <p:sldId id="332" r:id="rId12"/>
    <p:sldId id="306" r:id="rId13"/>
    <p:sldId id="307" r:id="rId14"/>
    <p:sldId id="308" r:id="rId15"/>
    <p:sldId id="309" r:id="rId16"/>
    <p:sldId id="310" r:id="rId17"/>
    <p:sldId id="311" r:id="rId18"/>
    <p:sldId id="312" r:id="rId19"/>
    <p:sldId id="313" r:id="rId20"/>
    <p:sldId id="314" r:id="rId21"/>
    <p:sldId id="315" r:id="rId22"/>
    <p:sldId id="316" r:id="rId23"/>
    <p:sldId id="318" r:id="rId24"/>
    <p:sldId id="319" r:id="rId25"/>
    <p:sldId id="320" r:id="rId26"/>
    <p:sldId id="321" r:id="rId27"/>
    <p:sldId id="322" r:id="rId28"/>
    <p:sldId id="323" r:id="rId29"/>
    <p:sldId id="324" r:id="rId30"/>
    <p:sldId id="325" r:id="rId3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17219861-5E0D-C644-9540-737B718C485A}">
          <p14:sldIdLst>
            <p14:sldId id="256"/>
            <p14:sldId id="305"/>
            <p14:sldId id="289"/>
            <p14:sldId id="317"/>
            <p14:sldId id="326"/>
            <p14:sldId id="327"/>
            <p14:sldId id="329"/>
            <p14:sldId id="330"/>
            <p14:sldId id="328"/>
            <p14:sldId id="331"/>
            <p14:sldId id="332"/>
            <p14:sldId id="306"/>
            <p14:sldId id="307"/>
            <p14:sldId id="308"/>
            <p14:sldId id="309"/>
            <p14:sldId id="310"/>
            <p14:sldId id="311"/>
            <p14:sldId id="312"/>
            <p14:sldId id="313"/>
            <p14:sldId id="314"/>
            <p14:sldId id="315"/>
            <p14:sldId id="316"/>
            <p14:sldId id="318"/>
            <p14:sldId id="319"/>
            <p14:sldId id="320"/>
            <p14:sldId id="321"/>
            <p14:sldId id="322"/>
            <p14:sldId id="323"/>
            <p14:sldId id="324"/>
            <p14:sldId id="325"/>
          </p14:sldIdLst>
        </p14:section>
      </p14:sectionLst>
    </p:ex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32092"/>
    <a:srgbClr val="DC5CDA"/>
    <a:srgbClr val="942092"/>
    <a:srgbClr val="FF9300"/>
    <a:srgbClr val="FFC000"/>
    <a:srgbClr val="70AD47"/>
    <a:srgbClr val="000000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952"/>
    <p:restoredTop sz="88321"/>
  </p:normalViewPr>
  <p:slideViewPr>
    <p:cSldViewPr snapToGrid="0" snapToObjects="1">
      <p:cViewPr varScale="1">
        <p:scale>
          <a:sx n="82" d="100"/>
          <a:sy n="82" d="100"/>
        </p:scale>
        <p:origin x="200" y="168"/>
      </p:cViewPr>
      <p:guideLst/>
    </p:cSldViewPr>
  </p:slideViewPr>
  <p:notesTextViewPr>
    <p:cViewPr>
      <p:scale>
        <a:sx n="85" d="100"/>
        <a:sy n="85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>
      <p:cViewPr varScale="1">
        <p:scale>
          <a:sx n="99" d="100"/>
          <a:sy n="99" d="100"/>
        </p:scale>
        <p:origin x="4272" y="18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1A91097-98C8-FE45-B63E-A689361303E4}" type="datetimeFigureOut">
              <a:rPr lang="en-US" smtClean="0"/>
              <a:t>4/10/19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D2BE98C-46CD-DF40-A244-A5625579BE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245799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834C72-D733-5448-A03C-2F9CE3C7CCB3}" type="datetimeFigureOut">
              <a:rPr lang="en-US" smtClean="0"/>
              <a:t>4/10/19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78B1E31-8139-D340-BE89-3F6CE06B35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67764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8B1E31-8139-D340-BE89-3F6CE06B3536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316203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8B1E31-8139-D340-BE89-3F6CE06B3536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139124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8B1E31-8139-D340-BE89-3F6CE06B3536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134309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8B1E31-8139-D340-BE89-3F6CE06B3536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193422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8B1E31-8139-D340-BE89-3F6CE06B3536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932166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8B1E31-8139-D340-BE89-3F6CE06B3536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130295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8B1E31-8139-D340-BE89-3F6CE06B3536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7868612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8B1E31-8139-D340-BE89-3F6CE06B3536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616800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Number of rows in the result will equal</a:t>
            </a:r>
            <a:r>
              <a:rPr lang="en-US" baseline="0" dirty="0"/>
              <a:t> the number of unique values taken by the grouping criterion.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8B1E31-8139-D340-BE89-3F6CE06B3536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003944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Number of rows in the result will equal</a:t>
            </a:r>
            <a:r>
              <a:rPr lang="en-US" baseline="0" dirty="0"/>
              <a:t> the number of unique values taken by the grouping criterion.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8B1E31-8139-D340-BE89-3F6CE06B3536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597223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78B1E31-8139-D340-BE89-3F6CE06B3536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141189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78B1E31-8139-D340-BE89-3F6CE06B3536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031625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78B1E31-8139-D340-BE89-3F6CE06B3536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039527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78B1E31-8139-D340-BE89-3F6CE06B3536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649485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78B1E31-8139-D340-BE89-3F6CE06B3536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670986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78B1E31-8139-D340-BE89-3F6CE06B3536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66604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4995690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/>
          <a:lstStyle/>
          <a:p>
            <a:fld id="{C28CB909-01C5-0048-81B0-8604E356718E}" type="datetimeFigureOut">
              <a:rPr lang="en-US" smtClean="0"/>
              <a:t>4/10/19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/>
          <a:lstStyle/>
          <a:p>
            <a:fld id="{7FE8D68A-910C-AD49-B346-DB2506993E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3286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/>
          <a:lstStyle/>
          <a:p>
            <a:fld id="{C28CB909-01C5-0048-81B0-8604E356718E}" type="datetimeFigureOut">
              <a:rPr lang="en-US" smtClean="0"/>
              <a:t>4/10/19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/>
          <a:lstStyle/>
          <a:p>
            <a:fld id="{7FE8D68A-910C-AD49-B346-DB2506993E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24663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882026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666189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3471" y="154984"/>
            <a:ext cx="11639227" cy="805912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63471" y="1084881"/>
            <a:ext cx="5756329" cy="562588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084882"/>
            <a:ext cx="5730498" cy="56258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0021327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2475" y="139485"/>
            <a:ext cx="11747715" cy="88340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32474" y="1143794"/>
            <a:ext cx="5765101" cy="530023"/>
          </a:xfrm>
        </p:spPr>
        <p:txBody>
          <a:bodyPr anchor="b">
            <a:noAutofit/>
          </a:bodyPr>
          <a:lstStyle>
            <a:lvl1pPr marL="0" indent="0">
              <a:buNone/>
              <a:defRPr sz="3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32475" y="1794724"/>
            <a:ext cx="5765101" cy="493154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143794"/>
            <a:ext cx="5807989" cy="530023"/>
          </a:xfrm>
        </p:spPr>
        <p:txBody>
          <a:bodyPr anchor="b">
            <a:noAutofit/>
          </a:bodyPr>
          <a:lstStyle>
            <a:lvl1pPr marL="0" indent="0">
              <a:buNone/>
              <a:defRPr sz="3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1794723"/>
            <a:ext cx="5807988" cy="493154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9238812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3647958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516560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/>
          <a:lstStyle/>
          <a:p>
            <a:fld id="{C28CB909-01C5-0048-81B0-8604E356718E}" type="datetimeFigureOut">
              <a:rPr lang="en-US" smtClean="0"/>
              <a:t>4/10/19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/>
          <a:lstStyle/>
          <a:p>
            <a:fld id="{7FE8D68A-910C-AD49-B346-DB2506993E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40360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/>
          <a:lstStyle/>
          <a:p>
            <a:fld id="{C28CB909-01C5-0048-81B0-8604E356718E}" type="datetimeFigureOut">
              <a:rPr lang="en-US" smtClean="0"/>
              <a:t>4/10/19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/>
          <a:lstStyle/>
          <a:p>
            <a:fld id="{7FE8D68A-910C-AD49-B346-DB2506993E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60795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63471" y="154983"/>
            <a:ext cx="11639227" cy="88340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3471" y="1146875"/>
            <a:ext cx="11639227" cy="55948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0655896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6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883403"/>
            <a:ext cx="9144000" cy="3433436"/>
          </a:xfrm>
        </p:spPr>
        <p:txBody>
          <a:bodyPr anchor="ctr">
            <a:normAutofit fontScale="90000"/>
          </a:bodyPr>
          <a:lstStyle/>
          <a:p>
            <a:r>
              <a:rPr lang="en-US" sz="5400" dirty="0">
                <a:solidFill>
                  <a:schemeClr val="tx1"/>
                </a:solidFill>
              </a:rPr>
              <a:t>EECS-317 Data Management and Information Processing</a:t>
            </a:r>
            <a:br>
              <a:rPr lang="en-US" sz="5400" dirty="0">
                <a:solidFill>
                  <a:schemeClr val="tx1"/>
                </a:solidFill>
              </a:rPr>
            </a:br>
            <a:br>
              <a:rPr lang="en-US" sz="1800" dirty="0"/>
            </a:br>
            <a:r>
              <a:rPr lang="en-US" dirty="0"/>
              <a:t>Lecture 4 </a:t>
            </a:r>
            <a:r>
              <a:rPr lang="mr-IN" dirty="0"/>
              <a:t>–</a:t>
            </a:r>
            <a:r>
              <a:rPr lang="en-US" dirty="0"/>
              <a:t> GROUP BY and INNER JOINs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4602995"/>
            <a:ext cx="9144000" cy="1135251"/>
          </a:xfrm>
        </p:spPr>
        <p:txBody>
          <a:bodyPr>
            <a:normAutofit/>
          </a:bodyPr>
          <a:lstStyle/>
          <a:p>
            <a:r>
              <a:rPr lang="en-US" sz="2800" dirty="0"/>
              <a:t>Steve </a:t>
            </a:r>
            <a:r>
              <a:rPr lang="en-US" sz="2800" dirty="0" err="1"/>
              <a:t>Tarzia</a:t>
            </a:r>
            <a:endParaRPr lang="en-US" sz="2800" dirty="0"/>
          </a:p>
          <a:p>
            <a:r>
              <a:rPr lang="en-US" sz="2800" dirty="0"/>
              <a:t>Spring 2019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3330" y="6024402"/>
            <a:ext cx="2895814" cy="3647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487991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6ED8A0-63B1-C141-AA0C-A83125157B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2475" y="139485"/>
            <a:ext cx="11747715" cy="1084141"/>
          </a:xfrm>
        </p:spPr>
        <p:txBody>
          <a:bodyPr>
            <a:normAutofit fontScale="90000"/>
          </a:bodyPr>
          <a:lstStyle/>
          <a:p>
            <a:r>
              <a:rPr lang="en-US" dirty="0"/>
              <a:t>SELECT AVG(price)</a:t>
            </a:r>
            <a:br>
              <a:rPr lang="en-US" dirty="0"/>
            </a:br>
            <a:r>
              <a:rPr lang="en-US" dirty="0"/>
              <a:t>FROM product </a:t>
            </a:r>
            <a:r>
              <a:rPr lang="en-US" b="1" dirty="0"/>
              <a:t>GROUP BY “hello”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7E676BA-95ED-5345-BFA6-ECF0949285C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32474" y="1391766"/>
            <a:ext cx="5765101" cy="530023"/>
          </a:xfrm>
        </p:spPr>
        <p:txBody>
          <a:bodyPr/>
          <a:lstStyle/>
          <a:p>
            <a:r>
              <a:rPr lang="en-US" dirty="0"/>
              <a:t>Table “product”</a:t>
            </a:r>
          </a:p>
        </p:txBody>
      </p:sp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1F6C4A65-3DCF-4F41-B5A0-C0938099A0EB}"/>
              </a:ext>
            </a:extLst>
          </p:cNvPr>
          <p:cNvGraphicFramePr>
            <a:graphicFrameLocks noGrp="1"/>
          </p:cNvGraphicFramePr>
          <p:nvPr>
            <p:ph sz="half" idx="2"/>
          </p:nvPr>
        </p:nvGraphicFramePr>
        <p:xfrm>
          <a:off x="231775" y="1934949"/>
          <a:ext cx="6200022" cy="4861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34040">
                  <a:extLst>
                    <a:ext uri="{9D8B030D-6E8A-4147-A177-3AD203B41FA5}">
                      <a16:colId xmlns:a16="http://schemas.microsoft.com/office/drawing/2014/main" val="1521453508"/>
                    </a:ext>
                  </a:extLst>
                </a:gridCol>
                <a:gridCol w="2699809">
                  <a:extLst>
                    <a:ext uri="{9D8B030D-6E8A-4147-A177-3AD203B41FA5}">
                      <a16:colId xmlns:a16="http://schemas.microsoft.com/office/drawing/2014/main" val="353941225"/>
                    </a:ext>
                  </a:extLst>
                </a:gridCol>
                <a:gridCol w="1216580">
                  <a:extLst>
                    <a:ext uri="{9D8B030D-6E8A-4147-A177-3AD203B41FA5}">
                      <a16:colId xmlns:a16="http://schemas.microsoft.com/office/drawing/2014/main" val="4216693054"/>
                    </a:ext>
                  </a:extLst>
                </a:gridCol>
                <a:gridCol w="1649593">
                  <a:extLst>
                    <a:ext uri="{9D8B030D-6E8A-4147-A177-3AD203B41FA5}">
                      <a16:colId xmlns:a16="http://schemas.microsoft.com/office/drawing/2014/main" val="125496496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300" dirty="0"/>
                        <a:t>id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300" dirty="0"/>
                        <a:t>name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300" dirty="0"/>
                        <a:t>price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300" dirty="0"/>
                        <a:t>category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7859204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3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300" dirty="0"/>
                        <a:t>Quart Skim Milk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300" dirty="0"/>
                        <a:t>2.49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300" dirty="0"/>
                        <a:t>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5494319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3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300" dirty="0"/>
                        <a:t>Rye Bread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300" dirty="0"/>
                        <a:t>1.99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300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8439804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300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300" dirty="0"/>
                        <a:t>1lb Butter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300" dirty="0"/>
                        <a:t>5.99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300" dirty="0"/>
                        <a:t>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149534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300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300" dirty="0"/>
                        <a:t>32oz Yogurt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300" dirty="0"/>
                        <a:t>4.99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300" dirty="0"/>
                        <a:t>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9739372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300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300" dirty="0"/>
                        <a:t>Navel Orange (each)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300" dirty="0"/>
                        <a:t>0.89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300" dirty="0"/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8519503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300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300" dirty="0"/>
                        <a:t>Pineapple (each)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300" dirty="0"/>
                        <a:t>1.99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300" dirty="0"/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6625797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300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300" dirty="0"/>
                        <a:t>English Muffins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300" dirty="0"/>
                        <a:t>3.99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300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9849625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300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300" dirty="0"/>
                        <a:t>Spinach (bunch)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300" dirty="0"/>
                        <a:t>1.49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300" dirty="0"/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911026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300" dirty="0"/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300" dirty="0"/>
                        <a:t>Carrots (</a:t>
                      </a:r>
                      <a:r>
                        <a:rPr lang="en-US" sz="2300" dirty="0" err="1"/>
                        <a:t>lb</a:t>
                      </a:r>
                      <a:r>
                        <a:rPr lang="en-US" sz="2300" dirty="0"/>
                        <a:t> bag)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300" dirty="0"/>
                        <a:t>0.99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300" dirty="0"/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94939693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2300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300" dirty="0"/>
                        <a:t>Dozen Eggs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300" dirty="0"/>
                        <a:t>2.49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300" dirty="0"/>
                        <a:t>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76603425"/>
                  </a:ext>
                </a:extLst>
              </a:tr>
            </a:tbl>
          </a:graphicData>
        </a:graphic>
      </p:graphicFrame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00677D1-5275-7444-8F97-FABEFAC7D5D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776633" y="1391766"/>
            <a:ext cx="5203556" cy="530023"/>
          </a:xfrm>
        </p:spPr>
        <p:txBody>
          <a:bodyPr/>
          <a:lstStyle/>
          <a:p>
            <a:r>
              <a:rPr lang="en-US" dirty="0"/>
              <a:t>Output</a:t>
            </a:r>
          </a:p>
        </p:txBody>
      </p:sp>
      <p:graphicFrame>
        <p:nvGraphicFramePr>
          <p:cNvPr id="8" name="Content Placeholder 7">
            <a:extLst>
              <a:ext uri="{FF2B5EF4-FFF2-40B4-BE49-F238E27FC236}">
                <a16:creationId xmlns:a16="http://schemas.microsoft.com/office/drawing/2014/main" id="{56219BA4-A973-6845-9213-F265039E8C77}"/>
              </a:ext>
            </a:extLst>
          </p:cNvPr>
          <p:cNvGraphicFramePr>
            <a:graphicFrameLocks noGrp="1"/>
          </p:cNvGraphicFramePr>
          <p:nvPr>
            <p:ph sz="quarter" idx="4"/>
            <p:extLst>
              <p:ext uri="{D42A27DB-BD31-4B8C-83A1-F6EECF244321}">
                <p14:modId xmlns:p14="http://schemas.microsoft.com/office/powerpoint/2010/main" val="1708627587"/>
              </p:ext>
            </p:extLst>
          </p:nvPr>
        </p:nvGraphicFramePr>
        <p:xfrm>
          <a:off x="6776633" y="1934949"/>
          <a:ext cx="1803616" cy="83058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803616">
                  <a:extLst>
                    <a:ext uri="{9D8B030D-6E8A-4147-A177-3AD203B41FA5}">
                      <a16:colId xmlns:a16="http://schemas.microsoft.com/office/drawing/2014/main" val="131440277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300" dirty="0"/>
                        <a:t>AVG(price)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7837359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300" dirty="0"/>
                        <a:t>2.73</a:t>
                      </a:r>
                    </a:p>
                  </a:txBody>
                  <a:tcPr marL="19050" marR="19050" marT="19050" marB="19050" anchor="ctr"/>
                </a:tc>
                <a:extLst>
                  <a:ext uri="{0D108BD9-81ED-4DB2-BD59-A6C34878D82A}">
                    <a16:rowId xmlns:a16="http://schemas.microsoft.com/office/drawing/2014/main" val="2385480643"/>
                  </a:ext>
                </a:extLst>
              </a:tr>
            </a:tbl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id="{FFF3B544-3349-F748-AF15-0FC1CF783A61}"/>
              </a:ext>
            </a:extLst>
          </p:cNvPr>
          <p:cNvSpPr txBox="1"/>
          <p:nvPr/>
        </p:nvSpPr>
        <p:spPr>
          <a:xfrm>
            <a:off x="6776633" y="3192127"/>
            <a:ext cx="5160935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This GROUP BY is weird.  </a:t>
            </a:r>
            <a:r>
              <a:rPr lang="en-US" sz="2800" dirty="0">
                <a:sym typeface="Wingdings" pitchFamily="2" charset="2"/>
              </a:rPr>
              <a:t></a:t>
            </a:r>
          </a:p>
          <a:p>
            <a:r>
              <a:rPr lang="en-US" sz="2800" dirty="0"/>
              <a:t>“hello” is the same for every row, so it always aggregates all rows to one output row.</a:t>
            </a:r>
          </a:p>
          <a:p>
            <a:endParaRPr lang="en-US" sz="2800" dirty="0"/>
          </a:p>
          <a:p>
            <a:r>
              <a:rPr lang="en-US" sz="2800" dirty="0"/>
              <a:t>AVG would have given the same result without any GROUP BY.</a:t>
            </a:r>
          </a:p>
        </p:txBody>
      </p:sp>
    </p:spTree>
    <p:extLst>
      <p:ext uri="{BB962C8B-B14F-4D97-AF65-F5344CB8AC3E}">
        <p14:creationId xmlns:p14="http://schemas.microsoft.com/office/powerpoint/2010/main" val="396875550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6ED8A0-63B1-C141-AA0C-A83125157B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2475" y="139485"/>
            <a:ext cx="11747715" cy="1084141"/>
          </a:xfrm>
        </p:spPr>
        <p:txBody>
          <a:bodyPr>
            <a:normAutofit fontScale="90000"/>
          </a:bodyPr>
          <a:lstStyle/>
          <a:p>
            <a:r>
              <a:rPr lang="en-US" dirty="0"/>
              <a:t>SELECT category=2, AVG(price)</a:t>
            </a:r>
            <a:br>
              <a:rPr lang="en-US" dirty="0"/>
            </a:br>
            <a:r>
              <a:rPr lang="en-US" dirty="0"/>
              <a:t>FROM product </a:t>
            </a:r>
            <a:r>
              <a:rPr lang="en-US" b="1" dirty="0"/>
              <a:t>GROUP BY category=2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7E676BA-95ED-5345-BFA6-ECF0949285C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32474" y="1391766"/>
            <a:ext cx="5765101" cy="530023"/>
          </a:xfrm>
        </p:spPr>
        <p:txBody>
          <a:bodyPr/>
          <a:lstStyle/>
          <a:p>
            <a:r>
              <a:rPr lang="en-US" dirty="0"/>
              <a:t>Table “product”</a:t>
            </a:r>
          </a:p>
        </p:txBody>
      </p:sp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1F6C4A65-3DCF-4F41-B5A0-C0938099A0EB}"/>
              </a:ext>
            </a:extLst>
          </p:cNvPr>
          <p:cNvGraphicFramePr>
            <a:graphicFrameLocks noGrp="1"/>
          </p:cNvGraphicFramePr>
          <p:nvPr>
            <p:ph sz="half" idx="2"/>
          </p:nvPr>
        </p:nvGraphicFramePr>
        <p:xfrm>
          <a:off x="231775" y="1934949"/>
          <a:ext cx="6200022" cy="4861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34040">
                  <a:extLst>
                    <a:ext uri="{9D8B030D-6E8A-4147-A177-3AD203B41FA5}">
                      <a16:colId xmlns:a16="http://schemas.microsoft.com/office/drawing/2014/main" val="1521453508"/>
                    </a:ext>
                  </a:extLst>
                </a:gridCol>
                <a:gridCol w="2699809">
                  <a:extLst>
                    <a:ext uri="{9D8B030D-6E8A-4147-A177-3AD203B41FA5}">
                      <a16:colId xmlns:a16="http://schemas.microsoft.com/office/drawing/2014/main" val="353941225"/>
                    </a:ext>
                  </a:extLst>
                </a:gridCol>
                <a:gridCol w="1216580">
                  <a:extLst>
                    <a:ext uri="{9D8B030D-6E8A-4147-A177-3AD203B41FA5}">
                      <a16:colId xmlns:a16="http://schemas.microsoft.com/office/drawing/2014/main" val="4216693054"/>
                    </a:ext>
                  </a:extLst>
                </a:gridCol>
                <a:gridCol w="1649593">
                  <a:extLst>
                    <a:ext uri="{9D8B030D-6E8A-4147-A177-3AD203B41FA5}">
                      <a16:colId xmlns:a16="http://schemas.microsoft.com/office/drawing/2014/main" val="125496496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300" dirty="0"/>
                        <a:t>id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300" dirty="0"/>
                        <a:t>name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300" dirty="0"/>
                        <a:t>price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300" dirty="0"/>
                        <a:t>category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7859204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3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300" dirty="0"/>
                        <a:t>Quart Skim Milk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300" dirty="0"/>
                        <a:t>2.49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300" dirty="0"/>
                        <a:t>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5494319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3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300" dirty="0"/>
                        <a:t>Rye Bread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300" dirty="0"/>
                        <a:t>1.99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300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8439804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300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300" dirty="0"/>
                        <a:t>1lb Butter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300" dirty="0"/>
                        <a:t>5.99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300" dirty="0"/>
                        <a:t>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149534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300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300" dirty="0"/>
                        <a:t>32oz Yogurt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300" dirty="0"/>
                        <a:t>4.99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300" dirty="0"/>
                        <a:t>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9739372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300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300" dirty="0"/>
                        <a:t>Navel Orange (each)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300" dirty="0"/>
                        <a:t>0.89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300" dirty="0"/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8519503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300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300" dirty="0"/>
                        <a:t>Pineapple (each)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300" dirty="0"/>
                        <a:t>1.99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300" dirty="0"/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6625797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300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300" dirty="0"/>
                        <a:t>English Muffins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300" dirty="0"/>
                        <a:t>3.99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300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9849625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300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300" dirty="0"/>
                        <a:t>Spinach (bunch)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300" dirty="0"/>
                        <a:t>1.49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300" dirty="0"/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911026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300" dirty="0"/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300" dirty="0"/>
                        <a:t>Carrots (</a:t>
                      </a:r>
                      <a:r>
                        <a:rPr lang="en-US" sz="2300" dirty="0" err="1"/>
                        <a:t>lb</a:t>
                      </a:r>
                      <a:r>
                        <a:rPr lang="en-US" sz="2300" dirty="0"/>
                        <a:t> bag)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300" dirty="0"/>
                        <a:t>0.99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300" dirty="0"/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94939693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2300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300" dirty="0"/>
                        <a:t>Dozen Eggs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300" dirty="0"/>
                        <a:t>2.49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300" dirty="0"/>
                        <a:t>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76603425"/>
                  </a:ext>
                </a:extLst>
              </a:tr>
            </a:tbl>
          </a:graphicData>
        </a:graphic>
      </p:graphicFrame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00677D1-5275-7444-8F97-FABEFAC7D5D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776633" y="1391766"/>
            <a:ext cx="5203556" cy="530023"/>
          </a:xfrm>
        </p:spPr>
        <p:txBody>
          <a:bodyPr/>
          <a:lstStyle/>
          <a:p>
            <a:r>
              <a:rPr lang="en-US" dirty="0"/>
              <a:t>Output</a:t>
            </a:r>
          </a:p>
        </p:txBody>
      </p:sp>
      <p:graphicFrame>
        <p:nvGraphicFramePr>
          <p:cNvPr id="8" name="Content Placeholder 7">
            <a:extLst>
              <a:ext uri="{FF2B5EF4-FFF2-40B4-BE49-F238E27FC236}">
                <a16:creationId xmlns:a16="http://schemas.microsoft.com/office/drawing/2014/main" id="{56219BA4-A973-6845-9213-F265039E8C77}"/>
              </a:ext>
            </a:extLst>
          </p:cNvPr>
          <p:cNvGraphicFramePr>
            <a:graphicFrameLocks noGrp="1"/>
          </p:cNvGraphicFramePr>
          <p:nvPr>
            <p:ph sz="quarter" idx="4"/>
            <p:extLst>
              <p:ext uri="{D42A27DB-BD31-4B8C-83A1-F6EECF244321}">
                <p14:modId xmlns:p14="http://schemas.microsoft.com/office/powerpoint/2010/main" val="1767525072"/>
              </p:ext>
            </p:extLst>
          </p:nvPr>
        </p:nvGraphicFramePr>
        <p:xfrm>
          <a:off x="6776633" y="1934949"/>
          <a:ext cx="3607232" cy="1366191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803616">
                  <a:extLst>
                    <a:ext uri="{9D8B030D-6E8A-4147-A177-3AD203B41FA5}">
                      <a16:colId xmlns:a16="http://schemas.microsoft.com/office/drawing/2014/main" val="2982428412"/>
                    </a:ext>
                  </a:extLst>
                </a:gridCol>
                <a:gridCol w="1803616">
                  <a:extLst>
                    <a:ext uri="{9D8B030D-6E8A-4147-A177-3AD203B41FA5}">
                      <a16:colId xmlns:a16="http://schemas.microsoft.com/office/drawing/2014/main" val="1314402770"/>
                    </a:ext>
                  </a:extLst>
                </a:gridCol>
              </a:tblGrid>
              <a:tr h="483165">
                <a:tc>
                  <a:txBody>
                    <a:bodyPr/>
                    <a:lstStyle/>
                    <a:p>
                      <a:r>
                        <a:rPr lang="en-US" sz="2300" dirty="0"/>
                        <a:t>category=2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300" dirty="0"/>
                        <a:t>AVG(price)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78373590"/>
                  </a:ext>
                </a:extLst>
              </a:tr>
              <a:tr h="441513">
                <a:tc>
                  <a:txBody>
                    <a:bodyPr/>
                    <a:lstStyle/>
                    <a:p>
                      <a:r>
                        <a:rPr lang="en-US" sz="2400" dirty="0"/>
                        <a:t>0  </a:t>
                      </a:r>
                      <a:r>
                        <a:rPr lang="en-US" sz="2400" i="1" dirty="0"/>
                        <a:t>(false)</a:t>
                      </a: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3.6566667</a:t>
                      </a:r>
                    </a:p>
                  </a:txBody>
                  <a:tcPr marL="19050" marR="19050" marT="19050" marB="19050" anchor="ctr"/>
                </a:tc>
                <a:extLst>
                  <a:ext uri="{0D108BD9-81ED-4DB2-BD59-A6C34878D82A}">
                    <a16:rowId xmlns:a16="http://schemas.microsoft.com/office/drawing/2014/main" val="2385480643"/>
                  </a:ext>
                </a:extLst>
              </a:tr>
              <a:tr h="441513">
                <a:tc>
                  <a:txBody>
                    <a:bodyPr/>
                    <a:lstStyle/>
                    <a:p>
                      <a:r>
                        <a:rPr lang="en-US" sz="2400" dirty="0"/>
                        <a:t>1  </a:t>
                      </a:r>
                      <a:r>
                        <a:rPr lang="en-US" sz="2400" i="1" dirty="0"/>
                        <a:t>(true)</a:t>
                      </a: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1.34</a:t>
                      </a:r>
                    </a:p>
                  </a:txBody>
                  <a:tcPr marL="19050" marR="19050" marT="19050" marB="19050" anchor="ctr"/>
                </a:tc>
                <a:extLst>
                  <a:ext uri="{0D108BD9-81ED-4DB2-BD59-A6C34878D82A}">
                    <a16:rowId xmlns:a16="http://schemas.microsoft.com/office/drawing/2014/main" val="420483045"/>
                  </a:ext>
                </a:extLst>
              </a:tr>
            </a:tbl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id="{FFF3B544-3349-F748-AF15-0FC1CF783A61}"/>
              </a:ext>
            </a:extLst>
          </p:cNvPr>
          <p:cNvSpPr txBox="1"/>
          <p:nvPr/>
        </p:nvSpPr>
        <p:spPr>
          <a:xfrm>
            <a:off x="6776633" y="3457179"/>
            <a:ext cx="5203556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This is an advanced GROUP BY example.</a:t>
            </a:r>
          </a:p>
          <a:p>
            <a:endParaRPr lang="en-US" sz="2400" dirty="0"/>
          </a:p>
          <a:p>
            <a:r>
              <a:rPr lang="en-US" sz="2400" dirty="0"/>
              <a:t>It divides the rows into two groups, those with category=2 in one group and everything else in the other group.</a:t>
            </a:r>
          </a:p>
          <a:p>
            <a:endParaRPr lang="en-US" sz="2400" dirty="0"/>
          </a:p>
          <a:p>
            <a:r>
              <a:rPr lang="en-US" sz="2400" dirty="0"/>
              <a:t>Prints the average price of fruits &amp; vegetables vs the average price of other foods.</a:t>
            </a:r>
          </a:p>
        </p:txBody>
      </p:sp>
    </p:spTree>
    <p:extLst>
      <p:ext uri="{BB962C8B-B14F-4D97-AF65-F5344CB8AC3E}">
        <p14:creationId xmlns:p14="http://schemas.microsoft.com/office/powerpoint/2010/main" val="361522768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What if you need to combine data from multiple tables?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 </a:t>
            </a:r>
            <a:r>
              <a:rPr lang="en-US" b="1" dirty="0">
                <a:solidFill>
                  <a:schemeClr val="accent6"/>
                </a:solidFill>
                <a:latin typeface="Courier New" charset="0"/>
                <a:ea typeface="Courier New" charset="0"/>
                <a:cs typeface="Courier New" charset="0"/>
              </a:rPr>
              <a:t>FROM</a:t>
            </a:r>
            <a:r>
              <a:rPr lang="en-US" dirty="0">
                <a:solidFill>
                  <a:schemeClr val="accent6"/>
                </a:solidFill>
              </a:rPr>
              <a:t> </a:t>
            </a:r>
            <a:r>
              <a:rPr lang="en-US" dirty="0"/>
              <a:t>chooses </a:t>
            </a:r>
            <a:r>
              <a:rPr lang="en-US" u="sng" dirty="0"/>
              <a:t>the table of interest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chemeClr val="tx1">
                    <a:lumMod val="25000"/>
                  </a:schemeClr>
                </a:solidFill>
              </a:rPr>
              <a:t> </a:t>
            </a:r>
            <a:r>
              <a:rPr lang="en-US" dirty="0">
                <a:solidFill>
                  <a:schemeClr val="tx1">
                    <a:lumMod val="25000"/>
                  </a:schemeClr>
                </a:solidFill>
                <a:latin typeface="Courier New" charset="0"/>
                <a:ea typeface="Courier New" charset="0"/>
                <a:cs typeface="Courier New" charset="0"/>
              </a:rPr>
              <a:t>WHERE</a:t>
            </a:r>
            <a:r>
              <a:rPr lang="en-US" dirty="0">
                <a:solidFill>
                  <a:schemeClr val="tx1">
                    <a:lumMod val="25000"/>
                  </a:schemeClr>
                </a:solidFill>
              </a:rPr>
              <a:t> throws out irrelevant rows</a:t>
            </a:r>
            <a:endParaRPr lang="en-US" sz="2400" dirty="0">
              <a:solidFill>
                <a:schemeClr val="tx1">
                  <a:lumMod val="25000"/>
                </a:schemeClr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chemeClr val="tx1">
                    <a:lumMod val="25000"/>
                  </a:schemeClr>
                </a:solidFill>
                <a:ea typeface="Andale Mono" charset="0"/>
                <a:cs typeface="Andale Mono" charset="0"/>
              </a:rPr>
              <a:t> </a:t>
            </a:r>
            <a:r>
              <a:rPr lang="en-US" dirty="0">
                <a:solidFill>
                  <a:schemeClr val="tx1">
                    <a:lumMod val="25000"/>
                  </a:schemeClr>
                </a:solidFill>
                <a:latin typeface="Courier New" charset="0"/>
                <a:ea typeface="Courier New" charset="0"/>
                <a:cs typeface="Courier New" charset="0"/>
              </a:rPr>
              <a:t>GROUP BY </a:t>
            </a:r>
            <a:r>
              <a:rPr lang="en-US" dirty="0">
                <a:solidFill>
                  <a:schemeClr val="tx1">
                    <a:lumMod val="25000"/>
                  </a:schemeClr>
                </a:solidFill>
              </a:rPr>
              <a:t>identifies rows to combine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chemeClr val="tx1">
                    <a:lumMod val="25000"/>
                  </a:schemeClr>
                </a:solidFill>
              </a:rPr>
              <a:t> </a:t>
            </a:r>
            <a:r>
              <a:rPr lang="en-US" dirty="0">
                <a:solidFill>
                  <a:schemeClr val="tx1">
                    <a:lumMod val="25000"/>
                  </a:schemeClr>
                </a:solidFill>
                <a:latin typeface="Courier New" charset="0"/>
                <a:ea typeface="Courier New" charset="0"/>
                <a:cs typeface="Courier New" charset="0"/>
              </a:rPr>
              <a:t>SELECT</a:t>
            </a:r>
            <a:r>
              <a:rPr lang="en-US" dirty="0">
                <a:solidFill>
                  <a:schemeClr val="tx1">
                    <a:lumMod val="25000"/>
                  </a:schemeClr>
                </a:solidFill>
              </a:rPr>
              <a:t> tells what values to return (allowing math and aggregation)</a:t>
            </a:r>
            <a:endParaRPr lang="en-US" sz="2400" dirty="0">
              <a:solidFill>
                <a:schemeClr val="tx1">
                  <a:lumMod val="25000"/>
                </a:schemeClr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chemeClr val="tx1">
                    <a:lumMod val="25000"/>
                  </a:schemeClr>
                </a:solidFill>
              </a:rPr>
              <a:t> </a:t>
            </a:r>
            <a:r>
              <a:rPr lang="en-US" dirty="0">
                <a:solidFill>
                  <a:schemeClr val="tx1">
                    <a:lumMod val="25000"/>
                  </a:schemeClr>
                </a:solidFill>
                <a:latin typeface="Courier New" charset="0"/>
                <a:ea typeface="Courier New" charset="0"/>
                <a:cs typeface="Courier New" charset="0"/>
              </a:rPr>
              <a:t>HAVING</a:t>
            </a:r>
            <a:r>
              <a:rPr lang="en-US" dirty="0">
                <a:solidFill>
                  <a:schemeClr val="tx1">
                    <a:lumMod val="25000"/>
                  </a:schemeClr>
                </a:solidFill>
              </a:rPr>
              <a:t> throws out irrelevant rows (after aggregation)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chemeClr val="tx1">
                    <a:lumMod val="25000"/>
                  </a:schemeClr>
                </a:solidFill>
              </a:rPr>
              <a:t> </a:t>
            </a:r>
            <a:r>
              <a:rPr lang="en-US" dirty="0">
                <a:solidFill>
                  <a:schemeClr val="tx1">
                    <a:lumMod val="25000"/>
                  </a:schemeClr>
                </a:solidFill>
                <a:latin typeface="Courier New" charset="0"/>
                <a:ea typeface="Courier New" charset="0"/>
                <a:cs typeface="Courier New" charset="0"/>
              </a:rPr>
              <a:t>ORDER BY </a:t>
            </a:r>
            <a:r>
              <a:rPr lang="en-US" dirty="0">
                <a:solidFill>
                  <a:schemeClr val="tx1">
                    <a:lumMod val="25000"/>
                  </a:schemeClr>
                </a:solidFill>
              </a:rPr>
              <a:t>sorts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chemeClr val="tx1">
                    <a:lumMod val="25000"/>
                  </a:schemeClr>
                </a:solidFill>
              </a:rPr>
              <a:t> </a:t>
            </a:r>
            <a:r>
              <a:rPr lang="en-US" dirty="0">
                <a:solidFill>
                  <a:schemeClr val="tx1">
                    <a:lumMod val="25000"/>
                  </a:schemeClr>
                </a:solidFill>
                <a:latin typeface="Courier New" charset="0"/>
                <a:ea typeface="Courier New" charset="0"/>
                <a:cs typeface="Courier New" charset="0"/>
              </a:rPr>
              <a:t>LIMIT</a:t>
            </a:r>
            <a:r>
              <a:rPr lang="en-US" dirty="0">
                <a:solidFill>
                  <a:schemeClr val="tx1">
                    <a:lumMod val="25000"/>
                  </a:schemeClr>
                </a:solidFill>
              </a:rPr>
              <a:t> throws out rows based on their position in the results</a:t>
            </a:r>
          </a:p>
          <a:p>
            <a:pPr marL="514350" indent="-514350">
              <a:buFont typeface="+mj-lt"/>
              <a:buAutoNum type="arabicPeriod"/>
            </a:pPr>
            <a:endParaRPr lang="en-US" dirty="0">
              <a:solidFill>
                <a:schemeClr val="tx1">
                  <a:lumMod val="25000"/>
                </a:schemeClr>
              </a:solidFill>
            </a:endParaRPr>
          </a:p>
          <a:p>
            <a:pPr marL="0" indent="0">
              <a:buNone/>
            </a:pPr>
            <a:r>
              <a:rPr lang="en-US" dirty="0"/>
              <a:t>A subquery can draw data from another table, but JOINs are a more powerful way to use multiple tables.</a:t>
            </a:r>
          </a:p>
        </p:txBody>
      </p:sp>
    </p:spTree>
    <p:extLst>
      <p:ext uri="{BB962C8B-B14F-4D97-AF65-F5344CB8AC3E}">
        <p14:creationId xmlns:p14="http://schemas.microsoft.com/office/powerpoint/2010/main" val="180709895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JOINs create </a:t>
            </a:r>
            <a:r>
              <a:rPr lang="en-US" b="1" i="1" dirty="0"/>
              <a:t>virtual</a:t>
            </a:r>
            <a:r>
              <a:rPr lang="en-US" dirty="0"/>
              <a:t> tables from several tables</a:t>
            </a:r>
          </a:p>
        </p:txBody>
      </p:sp>
      <p:sp>
        <p:nvSpPr>
          <p:cNvPr id="19" name="Content Placeholder 1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Normalizing this staff directory left us with three tables</a:t>
            </a:r>
          </a:p>
          <a:p>
            <a:r>
              <a:rPr lang="en-US" dirty="0"/>
              <a:t>This split eliminated redundant information, but now we have to look in three different tables to answer some questions.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49081855"/>
              </p:ext>
            </p:extLst>
          </p:nvPr>
        </p:nvGraphicFramePr>
        <p:xfrm>
          <a:off x="5167796" y="3429108"/>
          <a:ext cx="3363938" cy="260618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1957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6018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8417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2312">
                <a:tc gridSpan="3">
                  <a:txBody>
                    <a:bodyPr/>
                    <a:lstStyle/>
                    <a:p>
                      <a:pPr algn="ctr"/>
                      <a:r>
                        <a:rPr lang="en-US" dirty="0"/>
                        <a:t>department</a:t>
                      </a:r>
                    </a:p>
                  </a:txBody>
                  <a:tcPr>
                    <a:solidFill>
                      <a:schemeClr val="accent5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2312">
                <a:tc>
                  <a:txBody>
                    <a:bodyPr/>
                    <a:lstStyle/>
                    <a:p>
                      <a:pPr algn="ctr"/>
                      <a:r>
                        <a:rPr lang="en-US" b="1" i="1" dirty="0"/>
                        <a:t>id</a:t>
                      </a:r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1" dirty="0"/>
                        <a:t>name</a:t>
                      </a:r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1" dirty="0" err="1"/>
                        <a:t>buildingId</a:t>
                      </a:r>
                      <a:endParaRPr lang="en-US" b="1" i="1" dirty="0"/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2312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Industrial Eng.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2312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Computer Sci.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2312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Chemistry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2312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Physics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2312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Materials</a:t>
                      </a:r>
                      <a:r>
                        <a:rPr lang="en-US" baseline="0" dirty="0"/>
                        <a:t> Sci.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49293872"/>
              </p:ext>
            </p:extLst>
          </p:nvPr>
        </p:nvGraphicFramePr>
        <p:xfrm>
          <a:off x="9120669" y="3429108"/>
          <a:ext cx="2822066" cy="260618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3587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5239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3379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2312">
                <a:tc gridSpan="3">
                  <a:txBody>
                    <a:bodyPr/>
                    <a:lstStyle/>
                    <a:p>
                      <a:pPr algn="ctr"/>
                      <a:r>
                        <a:rPr lang="en-US" dirty="0"/>
                        <a:t>building</a:t>
                      </a:r>
                    </a:p>
                  </a:txBody>
                  <a:tcPr>
                    <a:solidFill>
                      <a:schemeClr val="accent5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2312">
                <a:tc>
                  <a:txBody>
                    <a:bodyPr/>
                    <a:lstStyle/>
                    <a:p>
                      <a:pPr algn="ctr"/>
                      <a:r>
                        <a:rPr lang="en-US" b="1" i="1" dirty="0"/>
                        <a:t>id</a:t>
                      </a:r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1" dirty="0"/>
                        <a:t>name</a:t>
                      </a:r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1" dirty="0" err="1"/>
                        <a:t>faxNumber</a:t>
                      </a:r>
                      <a:endParaRPr lang="en-US" b="1" i="1" dirty="0"/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2312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Tech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1-1000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2312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Ford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1-5003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2312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/>
                        <a:t>Mudd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1-2005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2312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Cook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1-3004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2312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Garage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1-6001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graphicFrame>
        <p:nvGraphicFramePr>
          <p:cNvPr id="20" name="Table 1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0615800"/>
              </p:ext>
            </p:extLst>
          </p:nvPr>
        </p:nvGraphicFramePr>
        <p:xfrm>
          <a:off x="249265" y="3429108"/>
          <a:ext cx="4260742" cy="335080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5288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3968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9564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7252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2312">
                <a:tc gridSpan="4">
                  <a:txBody>
                    <a:bodyPr/>
                    <a:lstStyle/>
                    <a:p>
                      <a:pPr algn="ctr"/>
                      <a:r>
                        <a:rPr lang="en-US" dirty="0"/>
                        <a:t>staff</a:t>
                      </a:r>
                    </a:p>
                  </a:txBody>
                  <a:tcPr>
                    <a:solidFill>
                      <a:schemeClr val="accent5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2312">
                <a:tc>
                  <a:txBody>
                    <a:bodyPr/>
                    <a:lstStyle/>
                    <a:p>
                      <a:pPr algn="ctr"/>
                      <a:r>
                        <a:rPr lang="en-US" b="1" i="1" dirty="0"/>
                        <a:t>id</a:t>
                      </a:r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1" dirty="0"/>
                        <a:t>name</a:t>
                      </a:r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1" dirty="0"/>
                        <a:t>room</a:t>
                      </a:r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1" dirty="0" err="1"/>
                        <a:t>departmentId</a:t>
                      </a:r>
                      <a:endParaRPr lang="en-US" b="1" i="1" dirty="0"/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2312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Bob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2312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Betsy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2312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Fran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101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2312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22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Frank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102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2312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35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Sarah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200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2312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Sam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2312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54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Pat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102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083312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if we want to print the staff directory?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5610386"/>
            <a:ext cx="10515600" cy="566576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We can generate a virtual table like this with INNER JOIN</a:t>
            </a:r>
          </a:p>
        </p:txBody>
      </p:sp>
      <p:graphicFrame>
        <p:nvGraphicFramePr>
          <p:cNvPr id="4" name="Content Placeholder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39376118"/>
              </p:ext>
            </p:extLst>
          </p:nvPr>
        </p:nvGraphicFramePr>
        <p:xfrm>
          <a:off x="1576991" y="1690690"/>
          <a:ext cx="9038018" cy="33375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4170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8009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5050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0071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0047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66452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70840">
                <a:tc gridSpan="6">
                  <a:txBody>
                    <a:bodyPr/>
                    <a:lstStyle/>
                    <a:p>
                      <a:pPr algn="ctr"/>
                      <a:r>
                        <a:rPr lang="en-US" dirty="0"/>
                        <a:t>staff</a:t>
                      </a:r>
                    </a:p>
                  </a:txBody>
                  <a:tcPr>
                    <a:solidFill>
                      <a:schemeClr val="accent5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i="1" dirty="0"/>
                        <a:t>id</a:t>
                      </a:r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1" dirty="0"/>
                        <a:t>name</a:t>
                      </a:r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1" dirty="0"/>
                        <a:t>department</a:t>
                      </a:r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1" dirty="0"/>
                        <a:t>building</a:t>
                      </a:r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1" dirty="0"/>
                        <a:t>room</a:t>
                      </a:r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1" dirty="0" err="1"/>
                        <a:t>faxNumber</a:t>
                      </a:r>
                      <a:endParaRPr lang="en-US" b="1" i="1" dirty="0"/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Bob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Industrial Eng.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Tech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1-1000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Betsy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Computer Sci.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Ford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1-5003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Fran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Industrial Eng.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Tech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1-1000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Frank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Chemistry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Tech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102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1-1000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Sarah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Physics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/>
                        <a:t>Mudd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1-2005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Sam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Materials</a:t>
                      </a:r>
                      <a:r>
                        <a:rPr lang="en-US" baseline="0" dirty="0"/>
                        <a:t> Sci.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Cook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1-3004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54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Pat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Computer</a:t>
                      </a:r>
                      <a:r>
                        <a:rPr lang="en-US" baseline="0" dirty="0"/>
                        <a:t> Sci.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Ford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102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1-5003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5818250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94970888"/>
              </p:ext>
            </p:extLst>
          </p:nvPr>
        </p:nvGraphicFramePr>
        <p:xfrm>
          <a:off x="1007391" y="0"/>
          <a:ext cx="4260742" cy="335080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5288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3968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9564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7252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2312">
                <a:tc gridSpan="4">
                  <a:txBody>
                    <a:bodyPr/>
                    <a:lstStyle/>
                    <a:p>
                      <a:pPr algn="ctr"/>
                      <a:r>
                        <a:rPr lang="en-US" dirty="0"/>
                        <a:t>staff</a:t>
                      </a:r>
                    </a:p>
                  </a:txBody>
                  <a:tcPr>
                    <a:solidFill>
                      <a:schemeClr val="accent5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2312">
                <a:tc>
                  <a:txBody>
                    <a:bodyPr/>
                    <a:lstStyle/>
                    <a:p>
                      <a:pPr algn="ctr"/>
                      <a:r>
                        <a:rPr lang="en-US" b="1" i="1" dirty="0"/>
                        <a:t>id</a:t>
                      </a:r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1" dirty="0"/>
                        <a:t>name</a:t>
                      </a:r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1" dirty="0"/>
                        <a:t>room</a:t>
                      </a:r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1" dirty="0" err="1"/>
                        <a:t>departmentId</a:t>
                      </a:r>
                      <a:endParaRPr lang="en-US" b="1" i="1" dirty="0"/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2312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accent1"/>
                          </a:solidFill>
                        </a:rPr>
                        <a:t>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accent1"/>
                          </a:solidFill>
                        </a:rPr>
                        <a:t>Bob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accent1"/>
                          </a:solidFill>
                        </a:rPr>
                        <a:t>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accent1"/>
                          </a:solidFill>
                        </a:rPr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2312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accent1"/>
                          </a:solidFill>
                        </a:rPr>
                        <a:t>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accent1"/>
                          </a:solidFill>
                        </a:rPr>
                        <a:t>Betsy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accent1"/>
                          </a:solidFill>
                        </a:rPr>
                        <a:t>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accent1"/>
                          </a:solidFill>
                        </a:rPr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2312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accent1"/>
                          </a:solidFill>
                        </a:rPr>
                        <a:t>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accent1"/>
                          </a:solidFill>
                        </a:rPr>
                        <a:t>Fran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accent1"/>
                          </a:solidFill>
                        </a:rPr>
                        <a:t>101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accent1"/>
                          </a:solidFill>
                        </a:rPr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2312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accent1"/>
                          </a:solidFill>
                        </a:rPr>
                        <a:t>22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accent1"/>
                          </a:solidFill>
                        </a:rPr>
                        <a:t>Frank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accent1"/>
                          </a:solidFill>
                        </a:rPr>
                        <a:t>102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accent1"/>
                          </a:solidFill>
                        </a:rPr>
                        <a:t>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2312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accent1"/>
                          </a:solidFill>
                        </a:rPr>
                        <a:t>35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accent1"/>
                          </a:solidFill>
                        </a:rPr>
                        <a:t>Sarah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accent1"/>
                          </a:solidFill>
                        </a:rPr>
                        <a:t>200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accent1"/>
                          </a:solidFill>
                        </a:rPr>
                        <a:t>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2312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accent1"/>
                          </a:solidFill>
                        </a:rPr>
                        <a:t>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accent1"/>
                          </a:solidFill>
                        </a:rPr>
                        <a:t>Sam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accent1"/>
                          </a:solidFill>
                        </a:rPr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accent1"/>
                          </a:solidFill>
                        </a:rPr>
                        <a:t>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2312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accent1"/>
                          </a:solidFill>
                        </a:rPr>
                        <a:t>54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accent1"/>
                          </a:solidFill>
                        </a:rPr>
                        <a:t>Pat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accent1"/>
                          </a:solidFill>
                        </a:rPr>
                        <a:t>102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accent1"/>
                          </a:solidFill>
                        </a:rPr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38645597"/>
              </p:ext>
            </p:extLst>
          </p:nvPr>
        </p:nvGraphicFramePr>
        <p:xfrm>
          <a:off x="6520507" y="27092"/>
          <a:ext cx="3363938" cy="260618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1957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6018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8417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2312">
                <a:tc gridSpan="3">
                  <a:txBody>
                    <a:bodyPr/>
                    <a:lstStyle/>
                    <a:p>
                      <a:pPr algn="ctr"/>
                      <a:r>
                        <a:rPr lang="en-US" dirty="0"/>
                        <a:t>department</a:t>
                      </a:r>
                    </a:p>
                  </a:txBody>
                  <a:tcPr>
                    <a:solidFill>
                      <a:schemeClr val="accent5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2312">
                <a:tc>
                  <a:txBody>
                    <a:bodyPr/>
                    <a:lstStyle/>
                    <a:p>
                      <a:pPr algn="ctr"/>
                      <a:r>
                        <a:rPr lang="en-US" b="1" i="1" dirty="0"/>
                        <a:t>id</a:t>
                      </a:r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1" dirty="0"/>
                        <a:t>name</a:t>
                      </a:r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1" dirty="0" err="1"/>
                        <a:t>buildingId</a:t>
                      </a:r>
                      <a:endParaRPr lang="en-US" b="1" i="1" dirty="0"/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2312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accent2"/>
                          </a:solidFill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accent2"/>
                          </a:solidFill>
                        </a:rPr>
                        <a:t>Industrial Eng.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accent2"/>
                          </a:solidFill>
                        </a:rPr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2312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accent2"/>
                          </a:solidFill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accent2"/>
                          </a:solidFill>
                        </a:rPr>
                        <a:t>Computer Sci.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accent2"/>
                          </a:solidFill>
                        </a:rPr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2312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accent2"/>
                          </a:solidFill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accent2"/>
                          </a:solidFill>
                        </a:rPr>
                        <a:t>Chemistry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accent2"/>
                          </a:solidFill>
                        </a:rPr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2312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accent2"/>
                          </a:solidFill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accent2"/>
                          </a:solidFill>
                        </a:rPr>
                        <a:t>Physics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accent2"/>
                          </a:solidFill>
                        </a:rPr>
                        <a:t>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2312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accent2"/>
                          </a:solidFill>
                        </a:rPr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accent2"/>
                          </a:solidFill>
                        </a:rPr>
                        <a:t>Materials</a:t>
                      </a:r>
                      <a:r>
                        <a:rPr lang="en-US" baseline="0" dirty="0">
                          <a:solidFill>
                            <a:schemeClr val="accent2"/>
                          </a:solidFill>
                        </a:rPr>
                        <a:t> Sci.</a:t>
                      </a:r>
                      <a:endParaRPr lang="en-US" dirty="0">
                        <a:solidFill>
                          <a:schemeClr val="accent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accent2"/>
                          </a:solidFill>
                        </a:rPr>
                        <a:t>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cxnSp>
        <p:nvCxnSpPr>
          <p:cNvPr id="7" name="Straight Arrow Connector 6"/>
          <p:cNvCxnSpPr/>
          <p:nvPr/>
        </p:nvCxnSpPr>
        <p:spPr>
          <a:xfrm>
            <a:off x="5268131" y="936427"/>
            <a:ext cx="1252376" cy="4629"/>
          </a:xfrm>
          <a:prstGeom prst="straightConnector1">
            <a:avLst/>
          </a:prstGeom>
          <a:ln w="53975">
            <a:solidFill>
              <a:schemeClr val="accent2">
                <a:lumMod val="60000"/>
                <a:lumOff val="40000"/>
              </a:schemeClr>
            </a:solidFill>
            <a:prstDash val="soli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>
            <a:off x="5268131" y="1327869"/>
            <a:ext cx="1252376" cy="4629"/>
          </a:xfrm>
          <a:prstGeom prst="straightConnector1">
            <a:avLst/>
          </a:prstGeom>
          <a:ln w="53975">
            <a:solidFill>
              <a:schemeClr val="accent2">
                <a:lumMod val="60000"/>
                <a:lumOff val="40000"/>
              </a:schemeClr>
            </a:solidFill>
            <a:prstDash val="soli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 flipV="1">
            <a:off x="5268131" y="936427"/>
            <a:ext cx="1252376" cy="745152"/>
          </a:xfrm>
          <a:prstGeom prst="straightConnector1">
            <a:avLst/>
          </a:prstGeom>
          <a:ln w="53975">
            <a:solidFill>
              <a:schemeClr val="accent2">
                <a:lumMod val="60000"/>
                <a:lumOff val="40000"/>
              </a:schemeClr>
            </a:solidFill>
            <a:prstDash val="soli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 flipV="1">
            <a:off x="5268131" y="1719311"/>
            <a:ext cx="1252376" cy="334683"/>
          </a:xfrm>
          <a:prstGeom prst="straightConnector1">
            <a:avLst/>
          </a:prstGeom>
          <a:ln w="53975">
            <a:solidFill>
              <a:schemeClr val="accent2">
                <a:lumMod val="60000"/>
                <a:lumOff val="40000"/>
              </a:schemeClr>
            </a:solidFill>
            <a:prstDash val="soli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 flipV="1">
            <a:off x="5268131" y="2068392"/>
            <a:ext cx="1252376" cy="334683"/>
          </a:xfrm>
          <a:prstGeom prst="straightConnector1">
            <a:avLst/>
          </a:prstGeom>
          <a:ln w="53975">
            <a:solidFill>
              <a:schemeClr val="accent2">
                <a:lumMod val="60000"/>
                <a:lumOff val="40000"/>
              </a:schemeClr>
            </a:solidFill>
            <a:prstDash val="soli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 flipV="1">
            <a:off x="5268131" y="2417473"/>
            <a:ext cx="1252376" cy="334683"/>
          </a:xfrm>
          <a:prstGeom prst="straightConnector1">
            <a:avLst/>
          </a:prstGeom>
          <a:ln w="53975">
            <a:solidFill>
              <a:schemeClr val="accent2">
                <a:lumMod val="60000"/>
                <a:lumOff val="40000"/>
              </a:schemeClr>
            </a:solidFill>
            <a:prstDash val="soli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>
            <a:endCxn id="10" idx="1"/>
          </p:cNvCxnSpPr>
          <p:nvPr/>
        </p:nvCxnSpPr>
        <p:spPr>
          <a:xfrm flipV="1">
            <a:off x="5268131" y="1332498"/>
            <a:ext cx="1252376" cy="1857247"/>
          </a:xfrm>
          <a:prstGeom prst="straightConnector1">
            <a:avLst/>
          </a:prstGeom>
          <a:ln w="53975">
            <a:solidFill>
              <a:schemeClr val="accent2">
                <a:lumMod val="60000"/>
                <a:lumOff val="40000"/>
              </a:schemeClr>
            </a:solidFill>
            <a:prstDash val="soli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itle 19"/>
          <p:cNvSpPr>
            <a:spLocks noGrp="1"/>
          </p:cNvSpPr>
          <p:nvPr>
            <p:ph type="title"/>
          </p:nvPr>
        </p:nvSpPr>
        <p:spPr>
          <a:xfrm>
            <a:off x="123986" y="3569703"/>
            <a:ext cx="11949194" cy="293588"/>
          </a:xfrm>
        </p:spPr>
        <p:txBody>
          <a:bodyPr>
            <a:noAutofit/>
          </a:bodyPr>
          <a:lstStyle/>
          <a:p>
            <a:pPr lvl="0" algn="ctr"/>
            <a:r>
              <a:rPr lang="en-US" sz="2000" dirty="0">
                <a:solidFill>
                  <a:schemeClr val="tx1"/>
                </a:solidFill>
                <a:latin typeface="Courier New" charset="0"/>
                <a:ea typeface="Courier New" charset="0"/>
                <a:cs typeface="Courier New" charset="0"/>
              </a:rPr>
              <a:t>SELECT * FROM</a:t>
            </a:r>
            <a:r>
              <a:rPr lang="en-US" sz="2000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sz="2000" i="1" dirty="0">
                <a:solidFill>
                  <a:schemeClr val="tx1"/>
                </a:solidFill>
                <a:latin typeface="Courier New" charset="0"/>
                <a:ea typeface="Courier New" charset="0"/>
                <a:cs typeface="Courier New" charset="0"/>
              </a:rPr>
              <a:t>staff JOIN department ON </a:t>
            </a:r>
            <a:r>
              <a:rPr lang="en-US" sz="2000" i="1" dirty="0" err="1">
                <a:solidFill>
                  <a:schemeClr val="tx1"/>
                </a:solidFill>
                <a:latin typeface="Courier New" charset="0"/>
                <a:ea typeface="Courier New" charset="0"/>
                <a:cs typeface="Courier New" charset="0"/>
              </a:rPr>
              <a:t>staff.departmentId</a:t>
            </a:r>
            <a:r>
              <a:rPr lang="en-US" sz="2000" i="1" dirty="0">
                <a:solidFill>
                  <a:schemeClr val="tx1"/>
                </a:solidFill>
                <a:latin typeface="Courier New" charset="0"/>
                <a:ea typeface="Courier New" charset="0"/>
                <a:cs typeface="Courier New" charset="0"/>
              </a:rPr>
              <a:t>=</a:t>
            </a:r>
            <a:r>
              <a:rPr lang="en-US" sz="2000" i="1" dirty="0" err="1">
                <a:solidFill>
                  <a:schemeClr val="tx1"/>
                </a:solidFill>
                <a:latin typeface="Courier New" charset="0"/>
                <a:ea typeface="Courier New" charset="0"/>
                <a:cs typeface="Courier New" charset="0"/>
              </a:rPr>
              <a:t>department.id</a:t>
            </a:r>
            <a:endParaRPr lang="en-US" sz="2800" i="1" dirty="0">
              <a:solidFill>
                <a:schemeClr val="tx1"/>
              </a:solidFill>
              <a:latin typeface="Courier New" charset="0"/>
              <a:ea typeface="Courier New" charset="0"/>
              <a:cs typeface="Courier New" charset="0"/>
            </a:endParaRPr>
          </a:p>
        </p:txBody>
      </p:sp>
      <p:graphicFrame>
        <p:nvGraphicFramePr>
          <p:cNvPr id="21" name="Content Placeholder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0074761"/>
              </p:ext>
            </p:extLst>
          </p:nvPr>
        </p:nvGraphicFramePr>
        <p:xfrm>
          <a:off x="123987" y="3996007"/>
          <a:ext cx="11875892" cy="29667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0606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1347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7459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34321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1123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20667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2420649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 err="1"/>
                        <a:t>staff</a:t>
                      </a:r>
                      <a:r>
                        <a:rPr lang="en-US" b="1" i="1" dirty="0" err="1"/>
                        <a:t>.id</a:t>
                      </a:r>
                      <a:endParaRPr lang="en-US" b="1" i="1" dirty="0"/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 err="1"/>
                        <a:t>staff</a:t>
                      </a:r>
                      <a:r>
                        <a:rPr lang="en-US" b="1" i="1" dirty="0" err="1"/>
                        <a:t>.name</a:t>
                      </a:r>
                      <a:endParaRPr lang="en-US" b="1" i="1" dirty="0"/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1" dirty="0" err="1"/>
                        <a:t>staff.room</a:t>
                      </a:r>
                      <a:endParaRPr lang="en-US" b="1" i="1" dirty="0"/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 err="1"/>
                        <a:t>staff.</a:t>
                      </a:r>
                      <a:r>
                        <a:rPr lang="en-US" b="1" i="1" dirty="0" err="1"/>
                        <a:t>departmentId</a:t>
                      </a:r>
                      <a:endParaRPr lang="en-US" b="1" i="1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 err="1"/>
                        <a:t>department</a:t>
                      </a:r>
                      <a:r>
                        <a:rPr lang="en-US" b="1" i="1" dirty="0" err="1"/>
                        <a:t>.id</a:t>
                      </a:r>
                      <a:endParaRPr lang="en-US" b="1" i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 err="1"/>
                        <a:t>department</a:t>
                      </a:r>
                      <a:r>
                        <a:rPr lang="en-US" b="1" i="1" dirty="0" err="1"/>
                        <a:t>.name</a:t>
                      </a:r>
                      <a:endParaRPr lang="en-US" b="1" i="1" dirty="0"/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 err="1"/>
                        <a:t>department</a:t>
                      </a:r>
                      <a:r>
                        <a:rPr lang="en-US" b="1" i="1" dirty="0" err="1"/>
                        <a:t>.buildingId</a:t>
                      </a:r>
                      <a:endParaRPr lang="en-US" b="1" i="1" dirty="0"/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accent1"/>
                          </a:solidFill>
                        </a:rPr>
                        <a:t>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accent1"/>
                          </a:solidFill>
                        </a:rPr>
                        <a:t>Bob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accent1"/>
                          </a:solidFill>
                        </a:rPr>
                        <a:t>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accent1"/>
                          </a:solidFill>
                        </a:rPr>
                        <a:t>1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accent2"/>
                          </a:solidFill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accent2"/>
                          </a:solidFill>
                        </a:rPr>
                        <a:t>Industrial Eng.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accent2"/>
                          </a:solidFill>
                        </a:rPr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accent1"/>
                          </a:solidFill>
                        </a:rPr>
                        <a:t>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accent1"/>
                          </a:solidFill>
                        </a:rPr>
                        <a:t>Betsy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accent1"/>
                          </a:solidFill>
                        </a:rPr>
                        <a:t>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accent1"/>
                          </a:solidFill>
                        </a:rPr>
                        <a:t>2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accent2"/>
                          </a:solidFill>
                        </a:rPr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accent2"/>
                          </a:solidFill>
                        </a:rPr>
                        <a:t>Computer Sci.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accent2"/>
                          </a:solidFill>
                        </a:rPr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accent1"/>
                          </a:solidFill>
                        </a:rPr>
                        <a:t>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accent1"/>
                          </a:solidFill>
                        </a:rPr>
                        <a:t>Fran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accent1"/>
                          </a:solidFill>
                        </a:rPr>
                        <a:t>101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accent1"/>
                          </a:solidFill>
                        </a:rPr>
                        <a:t>1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accent2"/>
                          </a:solidFill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accent2"/>
                          </a:solidFill>
                        </a:rPr>
                        <a:t>Industrial Eng.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accent2"/>
                          </a:solidFill>
                        </a:rPr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accent1"/>
                          </a:solidFill>
                        </a:rPr>
                        <a:t>22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accent1"/>
                          </a:solidFill>
                        </a:rPr>
                        <a:t>Frank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accent1"/>
                          </a:solidFill>
                        </a:rPr>
                        <a:t>102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accent1"/>
                          </a:solidFill>
                        </a:rPr>
                        <a:t>4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accent2"/>
                          </a:solidFill>
                        </a:rPr>
                        <a:t>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accent2"/>
                          </a:solidFill>
                        </a:rPr>
                        <a:t>Chemistry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accent2"/>
                          </a:solidFill>
                        </a:rPr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accent1"/>
                          </a:solidFill>
                        </a:rPr>
                        <a:t>35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accent1"/>
                          </a:solidFill>
                        </a:rPr>
                        <a:t>Sarah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accent1"/>
                          </a:solidFill>
                        </a:rPr>
                        <a:t>200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accent1"/>
                          </a:solidFill>
                        </a:rPr>
                        <a:t>5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accent2"/>
                          </a:solidFill>
                        </a:rPr>
                        <a:t>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accent2"/>
                          </a:solidFill>
                        </a:rPr>
                        <a:t>Physics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accent2"/>
                          </a:solidFill>
                        </a:rPr>
                        <a:t>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accent1"/>
                          </a:solidFill>
                        </a:rPr>
                        <a:t>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accent1"/>
                          </a:solidFill>
                        </a:rPr>
                        <a:t>Sam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accent1"/>
                          </a:solidFill>
                        </a:rPr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accent1"/>
                          </a:solidFill>
                        </a:rPr>
                        <a:t>7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accent2"/>
                          </a:solidFill>
                        </a:rPr>
                        <a:t>7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accent2"/>
                          </a:solidFill>
                        </a:rPr>
                        <a:t>Materials</a:t>
                      </a:r>
                      <a:r>
                        <a:rPr lang="en-US" baseline="0" dirty="0">
                          <a:solidFill>
                            <a:schemeClr val="accent2"/>
                          </a:solidFill>
                        </a:rPr>
                        <a:t> Sci.</a:t>
                      </a:r>
                      <a:endParaRPr lang="en-US" dirty="0">
                        <a:solidFill>
                          <a:schemeClr val="accent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accent2"/>
                          </a:solidFill>
                        </a:rPr>
                        <a:t>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accent1"/>
                          </a:solidFill>
                        </a:rPr>
                        <a:t>54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accent1"/>
                          </a:solidFill>
                        </a:rPr>
                        <a:t>Pat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accent1"/>
                          </a:solidFill>
                        </a:rPr>
                        <a:t>102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accent1"/>
                          </a:solidFill>
                        </a:rPr>
                        <a:t>2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accent2"/>
                          </a:solidFill>
                        </a:rPr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accent2"/>
                          </a:solidFill>
                        </a:rPr>
                        <a:t>Computer</a:t>
                      </a:r>
                      <a:r>
                        <a:rPr lang="en-US" baseline="0" dirty="0">
                          <a:solidFill>
                            <a:schemeClr val="accent2"/>
                          </a:solidFill>
                        </a:rPr>
                        <a:t> Sci.</a:t>
                      </a:r>
                      <a:endParaRPr lang="en-US" dirty="0">
                        <a:solidFill>
                          <a:schemeClr val="accent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accent2"/>
                          </a:solidFill>
                        </a:rPr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cxnSp>
        <p:nvCxnSpPr>
          <p:cNvPr id="23" name="Straight Connector 22"/>
          <p:cNvCxnSpPr/>
          <p:nvPr/>
        </p:nvCxnSpPr>
        <p:spPr>
          <a:xfrm flipH="1">
            <a:off x="5858360" y="3996007"/>
            <a:ext cx="15498" cy="2861993"/>
          </a:xfrm>
          <a:prstGeom prst="line">
            <a:avLst/>
          </a:prstGeom>
          <a:ln w="57150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Left Brace 23"/>
          <p:cNvSpPr/>
          <p:nvPr/>
        </p:nvSpPr>
        <p:spPr>
          <a:xfrm rot="5400000">
            <a:off x="8691055" y="615788"/>
            <a:ext cx="331457" cy="5479373"/>
          </a:xfrm>
          <a:prstGeom prst="leftBrace">
            <a:avLst>
              <a:gd name="adj1" fmla="val 35792"/>
              <a:gd name="adj2" fmla="val 64142"/>
            </a:avLst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TextBox 25"/>
          <p:cNvSpPr txBox="1"/>
          <p:nvPr/>
        </p:nvSpPr>
        <p:spPr>
          <a:xfrm>
            <a:off x="7799066" y="2838860"/>
            <a:ext cx="30574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ourier New" charset="0"/>
                <a:ea typeface="Courier New" charset="0"/>
                <a:cs typeface="Courier New" charset="0"/>
              </a:rPr>
              <a:t>ON</a:t>
            </a:r>
            <a:r>
              <a:rPr lang="en-US" dirty="0"/>
              <a:t> tells how rows are matched</a:t>
            </a:r>
          </a:p>
        </p:txBody>
      </p:sp>
    </p:spTree>
    <p:extLst>
      <p:ext uri="{BB962C8B-B14F-4D97-AF65-F5344CB8AC3E}">
        <p14:creationId xmlns:p14="http://schemas.microsoft.com/office/powerpoint/2010/main" val="175283346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/>
          <p:cNvSpPr>
            <a:spLocks noGrp="1"/>
          </p:cNvSpPr>
          <p:nvPr>
            <p:ph type="title"/>
          </p:nvPr>
        </p:nvSpPr>
        <p:spPr>
          <a:xfrm>
            <a:off x="838200" y="365128"/>
            <a:ext cx="10515600" cy="812744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How JOIN builds a composite table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838200" y="1301858"/>
            <a:ext cx="10515600" cy="240223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dirty="0">
                <a:latin typeface="Courier New" charset="0"/>
                <a:ea typeface="Courier New" charset="0"/>
                <a:cs typeface="Courier New" charset="0"/>
              </a:rPr>
              <a:t>SELECT * FROM staff JOIN department</a:t>
            </a:r>
          </a:p>
          <a:p>
            <a:pPr marL="0" indent="0">
              <a:buNone/>
            </a:pPr>
            <a:r>
              <a:rPr lang="en-US" sz="2000" dirty="0">
                <a:latin typeface="Courier New" charset="0"/>
                <a:ea typeface="Courier New" charset="0"/>
                <a:cs typeface="Courier New" charset="0"/>
              </a:rPr>
              <a:t>              ON </a:t>
            </a:r>
            <a:r>
              <a:rPr lang="en-US" sz="2000" dirty="0" err="1">
                <a:latin typeface="Courier New" charset="0"/>
                <a:ea typeface="Courier New" charset="0"/>
                <a:cs typeface="Courier New" charset="0"/>
              </a:rPr>
              <a:t>staff.departmentId</a:t>
            </a:r>
            <a:r>
              <a:rPr lang="en-US" sz="2000" dirty="0">
                <a:latin typeface="Courier New" charset="0"/>
                <a:ea typeface="Courier New" charset="0"/>
                <a:cs typeface="Courier New" charset="0"/>
              </a:rPr>
              <a:t>=</a:t>
            </a:r>
            <a:r>
              <a:rPr lang="en-US" sz="2000" dirty="0" err="1">
                <a:latin typeface="Courier New" charset="0"/>
                <a:ea typeface="Courier New" charset="0"/>
                <a:cs typeface="Courier New" charset="0"/>
              </a:rPr>
              <a:t>department.id</a:t>
            </a:r>
            <a:endParaRPr lang="en-US" sz="2000" dirty="0">
              <a:latin typeface="Courier New" charset="0"/>
              <a:ea typeface="Courier New" charset="0"/>
              <a:cs typeface="Courier New" charset="0"/>
            </a:endParaRPr>
          </a:p>
        </p:txBody>
      </p:sp>
      <p:graphicFrame>
        <p:nvGraphicFramePr>
          <p:cNvPr id="21" name="Content Placeholder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79106708"/>
              </p:ext>
            </p:extLst>
          </p:nvPr>
        </p:nvGraphicFramePr>
        <p:xfrm>
          <a:off x="123987" y="3996007"/>
          <a:ext cx="11875892" cy="296613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0606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1347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7459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34321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1123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20667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2420649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 err="1"/>
                        <a:t>staff</a:t>
                      </a:r>
                      <a:r>
                        <a:rPr lang="en-US" b="1" i="1" dirty="0" err="1"/>
                        <a:t>.id</a:t>
                      </a:r>
                      <a:endParaRPr lang="en-US" b="1" i="1" dirty="0"/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 err="1"/>
                        <a:t>staff</a:t>
                      </a:r>
                      <a:r>
                        <a:rPr lang="en-US" b="1" i="1" dirty="0" err="1"/>
                        <a:t>.name</a:t>
                      </a:r>
                      <a:endParaRPr lang="en-US" b="1" i="1" dirty="0"/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1" dirty="0" err="1"/>
                        <a:t>staff.room</a:t>
                      </a:r>
                      <a:endParaRPr lang="en-US" b="1" i="1" dirty="0"/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 err="1"/>
                        <a:t>staff.</a:t>
                      </a:r>
                      <a:r>
                        <a:rPr lang="en-US" b="1" i="1" dirty="0" err="1"/>
                        <a:t>departmentId</a:t>
                      </a:r>
                      <a:endParaRPr lang="en-US" b="1" i="1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 err="1"/>
                        <a:t>department</a:t>
                      </a:r>
                      <a:r>
                        <a:rPr lang="en-US" b="1" i="1" dirty="0" err="1"/>
                        <a:t>.id</a:t>
                      </a:r>
                      <a:endParaRPr lang="en-US" b="1" i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 err="1"/>
                        <a:t>department</a:t>
                      </a:r>
                      <a:r>
                        <a:rPr lang="en-US" b="1" i="1" dirty="0" err="1"/>
                        <a:t>.name</a:t>
                      </a:r>
                      <a:endParaRPr lang="en-US" b="1" i="1" dirty="0"/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 err="1"/>
                        <a:t>department</a:t>
                      </a:r>
                      <a:r>
                        <a:rPr lang="en-US" b="1" i="1" dirty="0" err="1"/>
                        <a:t>.buildingId</a:t>
                      </a:r>
                      <a:endParaRPr lang="en-US" b="1" i="1" dirty="0"/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253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accent1"/>
                          </a:solidFill>
                        </a:rPr>
                        <a:t>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accent1"/>
                          </a:solidFill>
                        </a:rPr>
                        <a:t>Bob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accent1"/>
                          </a:solidFill>
                        </a:rPr>
                        <a:t>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accent1"/>
                          </a:solidFill>
                        </a:rPr>
                        <a:t>1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accent2"/>
                          </a:solidFill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accent2"/>
                          </a:solidFill>
                        </a:rPr>
                        <a:t>Industrial Eng.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accent2"/>
                          </a:solidFill>
                        </a:rPr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accent1"/>
                          </a:solidFill>
                        </a:rPr>
                        <a:t>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accent1"/>
                          </a:solidFill>
                        </a:rPr>
                        <a:t>Betsy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accent1"/>
                          </a:solidFill>
                        </a:rPr>
                        <a:t>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accent1"/>
                          </a:solidFill>
                        </a:rPr>
                        <a:t>2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accent2"/>
                          </a:solidFill>
                        </a:rPr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accent2"/>
                          </a:solidFill>
                        </a:rPr>
                        <a:t>Computer Sci.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accent2"/>
                          </a:solidFill>
                        </a:rPr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accent1"/>
                          </a:solidFill>
                        </a:rPr>
                        <a:t>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accent1"/>
                          </a:solidFill>
                        </a:rPr>
                        <a:t>Fran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accent1"/>
                          </a:solidFill>
                        </a:rPr>
                        <a:t>101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accent1"/>
                          </a:solidFill>
                        </a:rPr>
                        <a:t>1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accent2"/>
                          </a:solidFill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accent2"/>
                          </a:solidFill>
                        </a:rPr>
                        <a:t>Industrial Eng.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accent2"/>
                          </a:solidFill>
                        </a:rPr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accent1"/>
                          </a:solidFill>
                        </a:rPr>
                        <a:t>22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accent1"/>
                          </a:solidFill>
                        </a:rPr>
                        <a:t>Frank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accent1"/>
                          </a:solidFill>
                        </a:rPr>
                        <a:t>102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accent1"/>
                          </a:solidFill>
                        </a:rPr>
                        <a:t>4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accent2"/>
                          </a:solidFill>
                        </a:rPr>
                        <a:t>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accent2"/>
                          </a:solidFill>
                        </a:rPr>
                        <a:t>Chemistry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accent2"/>
                          </a:solidFill>
                        </a:rPr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accent1"/>
                          </a:solidFill>
                        </a:rPr>
                        <a:t>35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accent1"/>
                          </a:solidFill>
                        </a:rPr>
                        <a:t>Sarah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accent1"/>
                          </a:solidFill>
                        </a:rPr>
                        <a:t>200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accent1"/>
                          </a:solidFill>
                        </a:rPr>
                        <a:t>5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accent2"/>
                          </a:solidFill>
                        </a:rPr>
                        <a:t>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accent2"/>
                          </a:solidFill>
                        </a:rPr>
                        <a:t>Physics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accent2"/>
                          </a:solidFill>
                        </a:rPr>
                        <a:t>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accent1"/>
                          </a:solidFill>
                        </a:rPr>
                        <a:t>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accent1"/>
                          </a:solidFill>
                        </a:rPr>
                        <a:t>Sam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accent1"/>
                          </a:solidFill>
                        </a:rPr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accent1"/>
                          </a:solidFill>
                        </a:rPr>
                        <a:t>7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accent2"/>
                          </a:solidFill>
                        </a:rPr>
                        <a:t>7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accent2"/>
                          </a:solidFill>
                        </a:rPr>
                        <a:t>Materials</a:t>
                      </a:r>
                      <a:r>
                        <a:rPr lang="en-US" baseline="0" dirty="0">
                          <a:solidFill>
                            <a:schemeClr val="accent2"/>
                          </a:solidFill>
                        </a:rPr>
                        <a:t> Sci.</a:t>
                      </a:r>
                      <a:endParaRPr lang="en-US" dirty="0">
                        <a:solidFill>
                          <a:schemeClr val="accent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accent2"/>
                          </a:solidFill>
                        </a:rPr>
                        <a:t>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accent1"/>
                          </a:solidFill>
                        </a:rPr>
                        <a:t>54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accent1"/>
                          </a:solidFill>
                        </a:rPr>
                        <a:t>Pat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accent1"/>
                          </a:solidFill>
                        </a:rPr>
                        <a:t>102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accent1"/>
                          </a:solidFill>
                        </a:rPr>
                        <a:t>2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accent2"/>
                          </a:solidFill>
                        </a:rPr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accent2"/>
                          </a:solidFill>
                        </a:rPr>
                        <a:t>Computer</a:t>
                      </a:r>
                      <a:r>
                        <a:rPr lang="en-US" baseline="0" dirty="0">
                          <a:solidFill>
                            <a:schemeClr val="accent2"/>
                          </a:solidFill>
                        </a:rPr>
                        <a:t> Sci.</a:t>
                      </a:r>
                      <a:endParaRPr lang="en-US" dirty="0">
                        <a:solidFill>
                          <a:schemeClr val="accent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accent2"/>
                          </a:solidFill>
                        </a:rPr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17" name="Left Brace 16"/>
          <p:cNvSpPr/>
          <p:nvPr/>
        </p:nvSpPr>
        <p:spPr>
          <a:xfrm rot="5400000">
            <a:off x="2504306" y="878707"/>
            <a:ext cx="677975" cy="5438613"/>
          </a:xfrm>
          <a:prstGeom prst="leftBrace">
            <a:avLst>
              <a:gd name="adj1" fmla="val 35792"/>
              <a:gd name="adj2" fmla="val 64142"/>
            </a:avLst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838200" y="2735367"/>
            <a:ext cx="4013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Start with the first table (</a:t>
            </a:r>
            <a:r>
              <a:rPr lang="en-US" sz="2400" dirty="0">
                <a:solidFill>
                  <a:schemeClr val="accent1"/>
                </a:solidFill>
              </a:rPr>
              <a:t>staff</a:t>
            </a:r>
            <a:r>
              <a:rPr lang="en-US" sz="2400" dirty="0"/>
              <a:t>)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6096001" y="4742483"/>
            <a:ext cx="5359400" cy="340962"/>
          </a:xfrm>
          <a:prstGeom prst="roundRect">
            <a:avLst>
              <a:gd name="adj" fmla="val 50000"/>
            </a:avLst>
          </a:prstGeom>
          <a:noFill/>
          <a:ln w="57150">
            <a:solidFill>
              <a:schemeClr val="accent2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Box 21"/>
          <p:cNvSpPr txBox="1"/>
          <p:nvPr/>
        </p:nvSpPr>
        <p:spPr>
          <a:xfrm>
            <a:off x="6276813" y="2797360"/>
            <a:ext cx="572306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Join with rows from the 2</a:t>
            </a:r>
            <a:r>
              <a:rPr lang="en-US" sz="2400" baseline="30000" dirty="0"/>
              <a:t>nd</a:t>
            </a:r>
            <a:r>
              <a:rPr lang="en-US" sz="2400" dirty="0"/>
              <a:t> table (</a:t>
            </a:r>
            <a:r>
              <a:rPr lang="en-US" sz="2400" dirty="0">
                <a:solidFill>
                  <a:schemeClr val="accent2"/>
                </a:solidFill>
              </a:rPr>
              <a:t>department</a:t>
            </a:r>
            <a:r>
              <a:rPr lang="en-US" sz="2400" dirty="0"/>
              <a:t>) that match according to the </a:t>
            </a:r>
            <a:r>
              <a:rPr lang="en-US" sz="2400" dirty="0">
                <a:latin typeface="Andale Mono" charset="0"/>
                <a:ea typeface="Andale Mono" charset="0"/>
                <a:cs typeface="Andale Mono" charset="0"/>
              </a:rPr>
              <a:t>ON</a:t>
            </a:r>
            <a:r>
              <a:rPr lang="en-US" sz="2400" dirty="0"/>
              <a:t> columns</a:t>
            </a:r>
          </a:p>
        </p:txBody>
      </p:sp>
      <p:cxnSp>
        <p:nvCxnSpPr>
          <p:cNvPr id="15" name="Curved Connector 14"/>
          <p:cNvCxnSpPr>
            <a:stCxn id="22" idx="1"/>
            <a:endCxn id="6" idx="1"/>
          </p:cNvCxnSpPr>
          <p:nvPr/>
        </p:nvCxnSpPr>
        <p:spPr>
          <a:xfrm rot="10800000" flipV="1">
            <a:off x="6096001" y="3212858"/>
            <a:ext cx="180812" cy="1700105"/>
          </a:xfrm>
          <a:prstGeom prst="curvedConnector3">
            <a:avLst>
              <a:gd name="adj1" fmla="val 226430"/>
            </a:avLst>
          </a:prstGeom>
          <a:ln w="57150">
            <a:solidFill>
              <a:schemeClr val="accent2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1686739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lvl="0"/>
            <a:r>
              <a:rPr lang="en-US" dirty="0"/>
              <a:t>Just print the columns we need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100" dirty="0">
                <a:latin typeface="Courier New" charset="0"/>
                <a:ea typeface="Courier New" charset="0"/>
                <a:cs typeface="Courier New" charset="0"/>
              </a:rPr>
              <a:t>SELECT </a:t>
            </a:r>
            <a:r>
              <a:rPr lang="en-US" sz="2100" dirty="0" err="1">
                <a:solidFill>
                  <a:schemeClr val="accent1"/>
                </a:solidFill>
                <a:latin typeface="Courier New" charset="0"/>
                <a:ea typeface="Courier New" charset="0"/>
                <a:cs typeface="Courier New" charset="0"/>
              </a:rPr>
              <a:t>staff.id</a:t>
            </a:r>
            <a:r>
              <a:rPr lang="en-US" sz="2100" dirty="0">
                <a:solidFill>
                  <a:schemeClr val="accent1"/>
                </a:solidFill>
                <a:latin typeface="Courier New" charset="0"/>
                <a:ea typeface="Courier New" charset="0"/>
                <a:cs typeface="Courier New" charset="0"/>
              </a:rPr>
              <a:t>, </a:t>
            </a:r>
            <a:r>
              <a:rPr lang="en-US" sz="2100" dirty="0" err="1">
                <a:solidFill>
                  <a:schemeClr val="accent1"/>
                </a:solidFill>
                <a:latin typeface="Courier New" charset="0"/>
                <a:ea typeface="Courier New" charset="0"/>
                <a:cs typeface="Courier New" charset="0"/>
              </a:rPr>
              <a:t>staff.name</a:t>
            </a:r>
            <a:r>
              <a:rPr lang="en-US" sz="2100" dirty="0">
                <a:solidFill>
                  <a:schemeClr val="accent1"/>
                </a:solidFill>
                <a:latin typeface="Courier New" charset="0"/>
                <a:ea typeface="Courier New" charset="0"/>
                <a:cs typeface="Courier New" charset="0"/>
              </a:rPr>
              <a:t>, </a:t>
            </a:r>
            <a:r>
              <a:rPr lang="en-US" sz="2100" dirty="0" err="1">
                <a:solidFill>
                  <a:schemeClr val="accent1"/>
                </a:solidFill>
                <a:latin typeface="Courier New" charset="0"/>
                <a:ea typeface="Courier New" charset="0"/>
                <a:cs typeface="Courier New" charset="0"/>
              </a:rPr>
              <a:t>staff.room</a:t>
            </a:r>
            <a:r>
              <a:rPr lang="en-US" sz="2100" dirty="0">
                <a:solidFill>
                  <a:schemeClr val="accent1"/>
                </a:solidFill>
                <a:latin typeface="Courier New" charset="0"/>
                <a:ea typeface="Courier New" charset="0"/>
                <a:cs typeface="Courier New" charset="0"/>
              </a:rPr>
              <a:t>,</a:t>
            </a:r>
            <a:br>
              <a:rPr lang="en-US" sz="2100" dirty="0">
                <a:solidFill>
                  <a:schemeClr val="accent1"/>
                </a:solidFill>
                <a:latin typeface="Courier New" charset="0"/>
                <a:ea typeface="Courier New" charset="0"/>
                <a:cs typeface="Courier New" charset="0"/>
              </a:rPr>
            </a:br>
            <a:r>
              <a:rPr lang="en-US" sz="2100" dirty="0">
                <a:solidFill>
                  <a:schemeClr val="accent6"/>
                </a:solidFill>
                <a:latin typeface="Courier New" charset="0"/>
                <a:ea typeface="Courier New" charset="0"/>
                <a:cs typeface="Courier New" charset="0"/>
              </a:rPr>
              <a:t>       </a:t>
            </a:r>
            <a:r>
              <a:rPr lang="en-US" sz="2100" dirty="0" err="1">
                <a:solidFill>
                  <a:schemeClr val="accent2"/>
                </a:solidFill>
                <a:latin typeface="Courier New" charset="0"/>
                <a:ea typeface="Courier New" charset="0"/>
                <a:cs typeface="Courier New" charset="0"/>
              </a:rPr>
              <a:t>department.name</a:t>
            </a:r>
            <a:r>
              <a:rPr lang="en-US" sz="2100" dirty="0">
                <a:solidFill>
                  <a:schemeClr val="accent2"/>
                </a:solidFill>
                <a:latin typeface="Courier New" charset="0"/>
                <a:ea typeface="Courier New" charset="0"/>
                <a:cs typeface="Courier New" charset="0"/>
              </a:rPr>
              <a:t>, </a:t>
            </a:r>
            <a:r>
              <a:rPr lang="en-US" sz="2100" dirty="0" err="1">
                <a:solidFill>
                  <a:schemeClr val="accent2"/>
                </a:solidFill>
                <a:latin typeface="Courier New" charset="0"/>
                <a:ea typeface="Courier New" charset="0"/>
                <a:cs typeface="Courier New" charset="0"/>
              </a:rPr>
              <a:t>department.buildingId</a:t>
            </a:r>
            <a:br>
              <a:rPr lang="en-US" sz="2100" dirty="0">
                <a:solidFill>
                  <a:schemeClr val="accent6"/>
                </a:solidFill>
                <a:latin typeface="Courier New" charset="0"/>
                <a:ea typeface="Courier New" charset="0"/>
                <a:cs typeface="Courier New" charset="0"/>
              </a:rPr>
            </a:br>
            <a:r>
              <a:rPr lang="en-US" sz="2100" dirty="0">
                <a:solidFill>
                  <a:srgbClr val="FFFFFF"/>
                </a:solidFill>
                <a:latin typeface="Courier New" charset="0"/>
                <a:ea typeface="Courier New" charset="0"/>
                <a:cs typeface="Courier New" charset="0"/>
              </a:rPr>
              <a:t>  </a:t>
            </a:r>
            <a:r>
              <a:rPr lang="en-US" sz="2100" dirty="0">
                <a:latin typeface="Courier New" charset="0"/>
                <a:ea typeface="Courier New" charset="0"/>
                <a:cs typeface="Courier New" charset="0"/>
              </a:rPr>
              <a:t>FROM </a:t>
            </a:r>
            <a:r>
              <a:rPr lang="en-US" sz="2100" b="1" dirty="0">
                <a:solidFill>
                  <a:schemeClr val="accent1"/>
                </a:solidFill>
                <a:latin typeface="Courier New" charset="0"/>
                <a:ea typeface="Courier New" charset="0"/>
                <a:cs typeface="Courier New" charset="0"/>
              </a:rPr>
              <a:t>staff</a:t>
            </a:r>
            <a:r>
              <a:rPr lang="en-US" sz="2100" dirty="0">
                <a:solidFill>
                  <a:schemeClr val="accent1"/>
                </a:solidFill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sz="2100" dirty="0">
                <a:latin typeface="Courier New" charset="0"/>
                <a:ea typeface="Courier New" charset="0"/>
                <a:cs typeface="Courier New" charset="0"/>
              </a:rPr>
              <a:t>JOIN </a:t>
            </a:r>
            <a:r>
              <a:rPr lang="en-US" sz="2100" b="1" dirty="0">
                <a:solidFill>
                  <a:schemeClr val="accent2"/>
                </a:solidFill>
                <a:latin typeface="Courier New" charset="0"/>
                <a:ea typeface="Courier New" charset="0"/>
                <a:cs typeface="Courier New" charset="0"/>
              </a:rPr>
              <a:t>department</a:t>
            </a:r>
            <a:br>
              <a:rPr lang="en-US" sz="21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Courier New" charset="0"/>
                <a:ea typeface="Courier New" charset="0"/>
                <a:cs typeface="Courier New" charset="0"/>
              </a:rPr>
            </a:br>
            <a:r>
              <a:rPr lang="en-US" sz="21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Courier New" charset="0"/>
                <a:ea typeface="Courier New" charset="0"/>
                <a:cs typeface="Courier New" charset="0"/>
              </a:rPr>
              <a:t>       </a:t>
            </a:r>
            <a:r>
              <a:rPr lang="en-US" sz="2100" dirty="0">
                <a:latin typeface="Courier New" charset="0"/>
                <a:ea typeface="Courier New" charset="0"/>
                <a:cs typeface="Courier New" charset="0"/>
              </a:rPr>
              <a:t>ON </a:t>
            </a:r>
            <a:r>
              <a:rPr lang="en-US" sz="2100" dirty="0" err="1">
                <a:solidFill>
                  <a:schemeClr val="accent1"/>
                </a:solidFill>
                <a:latin typeface="Courier New" charset="0"/>
                <a:ea typeface="Courier New" charset="0"/>
                <a:cs typeface="Courier New" charset="0"/>
              </a:rPr>
              <a:t>staff.departmentId</a:t>
            </a:r>
            <a:r>
              <a:rPr lang="en-US" sz="2100" dirty="0">
                <a:latin typeface="Courier New" charset="0"/>
                <a:ea typeface="Courier New" charset="0"/>
                <a:cs typeface="Courier New" charset="0"/>
              </a:rPr>
              <a:t>=</a:t>
            </a:r>
            <a:r>
              <a:rPr lang="en-US" sz="2100" dirty="0" err="1">
                <a:solidFill>
                  <a:schemeClr val="accent2"/>
                </a:solidFill>
                <a:latin typeface="Courier New" charset="0"/>
                <a:ea typeface="Courier New" charset="0"/>
                <a:cs typeface="Courier New" charset="0"/>
              </a:rPr>
              <a:t>department.id</a:t>
            </a:r>
            <a:endParaRPr lang="en-US" sz="2100" dirty="0">
              <a:solidFill>
                <a:schemeClr val="accent2"/>
              </a:solidFill>
              <a:latin typeface="Courier New" charset="0"/>
              <a:ea typeface="Courier New" charset="0"/>
              <a:cs typeface="Courier New" charset="0"/>
            </a:endParaRPr>
          </a:p>
        </p:txBody>
      </p:sp>
      <p:graphicFrame>
        <p:nvGraphicFramePr>
          <p:cNvPr id="21" name="Content Placeholder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81896686"/>
              </p:ext>
            </p:extLst>
          </p:nvPr>
        </p:nvGraphicFramePr>
        <p:xfrm>
          <a:off x="1933076" y="3345178"/>
          <a:ext cx="8325848" cy="29667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8548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4719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4966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4966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49383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 err="1"/>
                        <a:t>staff</a:t>
                      </a:r>
                      <a:r>
                        <a:rPr lang="en-US" b="1" i="1" dirty="0" err="1"/>
                        <a:t>.id</a:t>
                      </a:r>
                      <a:endParaRPr lang="en-US" b="1" i="1" dirty="0"/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 err="1"/>
                        <a:t>staff</a:t>
                      </a:r>
                      <a:r>
                        <a:rPr lang="en-US" b="1" i="1" dirty="0" err="1"/>
                        <a:t>.name</a:t>
                      </a:r>
                      <a:endParaRPr lang="en-US" b="1" i="1" dirty="0"/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 err="1"/>
                        <a:t>staff.</a:t>
                      </a:r>
                      <a:r>
                        <a:rPr lang="en-US" b="1" i="1" dirty="0" err="1"/>
                        <a:t>room</a:t>
                      </a:r>
                      <a:endParaRPr lang="en-US" b="1" i="1" dirty="0"/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 err="1"/>
                        <a:t>department</a:t>
                      </a:r>
                      <a:r>
                        <a:rPr lang="en-US" b="1" i="1" dirty="0" err="1"/>
                        <a:t>.name</a:t>
                      </a:r>
                      <a:endParaRPr lang="en-US" b="1" i="1" dirty="0"/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 err="1"/>
                        <a:t>department</a:t>
                      </a:r>
                      <a:r>
                        <a:rPr lang="en-US" b="1" i="1" dirty="0" err="1"/>
                        <a:t>.buildingId</a:t>
                      </a:r>
                      <a:endParaRPr lang="en-US" b="1" i="1" dirty="0"/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accent1"/>
                          </a:solidFill>
                        </a:rPr>
                        <a:t>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accent1"/>
                          </a:solidFill>
                        </a:rPr>
                        <a:t>Bob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accent1"/>
                          </a:solidFill>
                        </a:rPr>
                        <a:t>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accent2"/>
                          </a:solidFill>
                        </a:rPr>
                        <a:t>Industrial Eng.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accent2"/>
                          </a:solidFill>
                        </a:rPr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accent1"/>
                          </a:solidFill>
                        </a:rPr>
                        <a:t>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accent1"/>
                          </a:solidFill>
                        </a:rPr>
                        <a:t>Betsy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accent1"/>
                          </a:solidFill>
                        </a:rPr>
                        <a:t>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accent2"/>
                          </a:solidFill>
                        </a:rPr>
                        <a:t>Computer Sci.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accent2"/>
                          </a:solidFill>
                        </a:rPr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accent1"/>
                          </a:solidFill>
                        </a:rPr>
                        <a:t>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accent1"/>
                          </a:solidFill>
                        </a:rPr>
                        <a:t>Fran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accent1"/>
                          </a:solidFill>
                        </a:rPr>
                        <a:t>101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accent2"/>
                          </a:solidFill>
                        </a:rPr>
                        <a:t>Industrial Eng.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accent2"/>
                          </a:solidFill>
                        </a:rPr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accent1"/>
                          </a:solidFill>
                        </a:rPr>
                        <a:t>22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accent1"/>
                          </a:solidFill>
                        </a:rPr>
                        <a:t>Frank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accent1"/>
                          </a:solidFill>
                        </a:rPr>
                        <a:t>102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accent2"/>
                          </a:solidFill>
                        </a:rPr>
                        <a:t>Chemistry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accent2"/>
                          </a:solidFill>
                        </a:rPr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accent1"/>
                          </a:solidFill>
                        </a:rPr>
                        <a:t>35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accent1"/>
                          </a:solidFill>
                        </a:rPr>
                        <a:t>Sarah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accent1"/>
                          </a:solidFill>
                        </a:rPr>
                        <a:t>200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accent2"/>
                          </a:solidFill>
                        </a:rPr>
                        <a:t>Physics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accent2"/>
                          </a:solidFill>
                        </a:rPr>
                        <a:t>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accent1"/>
                          </a:solidFill>
                        </a:rPr>
                        <a:t>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accent1"/>
                          </a:solidFill>
                        </a:rPr>
                        <a:t>Sam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accent1"/>
                          </a:solidFill>
                        </a:rPr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accent2"/>
                          </a:solidFill>
                        </a:rPr>
                        <a:t>Materials</a:t>
                      </a:r>
                      <a:r>
                        <a:rPr lang="en-US" baseline="0" dirty="0">
                          <a:solidFill>
                            <a:schemeClr val="accent2"/>
                          </a:solidFill>
                        </a:rPr>
                        <a:t> Sci.</a:t>
                      </a:r>
                      <a:endParaRPr lang="en-US" dirty="0">
                        <a:solidFill>
                          <a:schemeClr val="accent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accent2"/>
                          </a:solidFill>
                        </a:rPr>
                        <a:t>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accent1"/>
                          </a:solidFill>
                        </a:rPr>
                        <a:t>54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accent1"/>
                          </a:solidFill>
                        </a:rPr>
                        <a:t>Pat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accent1"/>
                          </a:solidFill>
                        </a:rPr>
                        <a:t>102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accent2"/>
                          </a:solidFill>
                        </a:rPr>
                        <a:t>Computer</a:t>
                      </a:r>
                      <a:r>
                        <a:rPr lang="en-US" baseline="0" dirty="0">
                          <a:solidFill>
                            <a:schemeClr val="accent2"/>
                          </a:solidFill>
                        </a:rPr>
                        <a:t> Sci.</a:t>
                      </a:r>
                      <a:endParaRPr lang="en-US" dirty="0">
                        <a:solidFill>
                          <a:schemeClr val="accent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accent2"/>
                          </a:solidFill>
                        </a:rPr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617820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lvl="0"/>
            <a:r>
              <a:rPr lang="en-US" dirty="0"/>
              <a:t>Reorder and </a:t>
            </a:r>
            <a:r>
              <a:rPr lang="en-US" b="1" dirty="0"/>
              <a:t>rename</a:t>
            </a:r>
            <a:r>
              <a:rPr lang="en-US" dirty="0"/>
              <a:t> the columns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100" dirty="0">
                <a:latin typeface="Courier New" charset="0"/>
                <a:ea typeface="Courier New" charset="0"/>
                <a:cs typeface="Courier New" charset="0"/>
              </a:rPr>
              <a:t>SELECT </a:t>
            </a:r>
            <a:r>
              <a:rPr lang="en-US" sz="2100" dirty="0" err="1">
                <a:solidFill>
                  <a:schemeClr val="accent1"/>
                </a:solidFill>
                <a:latin typeface="Courier New" charset="0"/>
                <a:ea typeface="Courier New" charset="0"/>
                <a:cs typeface="Courier New" charset="0"/>
              </a:rPr>
              <a:t>staff.id</a:t>
            </a:r>
            <a:r>
              <a:rPr lang="en-US" sz="2100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sz="2100" b="1" dirty="0">
                <a:latin typeface="Courier New" charset="0"/>
                <a:ea typeface="Courier New" charset="0"/>
                <a:cs typeface="Courier New" charset="0"/>
              </a:rPr>
              <a:t>AS</a:t>
            </a:r>
            <a:r>
              <a:rPr lang="en-US" sz="2100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sz="2100" dirty="0" err="1">
                <a:latin typeface="Courier New" charset="0"/>
                <a:ea typeface="Courier New" charset="0"/>
                <a:cs typeface="Courier New" charset="0"/>
              </a:rPr>
              <a:t>staffID</a:t>
            </a:r>
            <a:r>
              <a:rPr lang="en-US" sz="2100" dirty="0">
                <a:latin typeface="Courier New" charset="0"/>
                <a:ea typeface="Courier New" charset="0"/>
                <a:cs typeface="Courier New" charset="0"/>
              </a:rPr>
              <a:t>, </a:t>
            </a:r>
            <a:r>
              <a:rPr lang="en-US" sz="2100" dirty="0" err="1">
                <a:solidFill>
                  <a:schemeClr val="accent1"/>
                </a:solidFill>
                <a:latin typeface="Courier New" charset="0"/>
                <a:ea typeface="Courier New" charset="0"/>
                <a:cs typeface="Courier New" charset="0"/>
              </a:rPr>
              <a:t>staff.name</a:t>
            </a:r>
            <a:r>
              <a:rPr lang="en-US" sz="2100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sz="2100" b="1" dirty="0">
                <a:latin typeface="Courier New" charset="0"/>
                <a:ea typeface="Courier New" charset="0"/>
                <a:cs typeface="Courier New" charset="0"/>
              </a:rPr>
              <a:t>AS</a:t>
            </a:r>
            <a:r>
              <a:rPr lang="en-US" sz="2100" dirty="0">
                <a:latin typeface="Courier New" charset="0"/>
                <a:ea typeface="Courier New" charset="0"/>
                <a:cs typeface="Courier New" charset="0"/>
              </a:rPr>
              <a:t> name,</a:t>
            </a:r>
            <a:br>
              <a:rPr lang="en-US" sz="2100" dirty="0">
                <a:latin typeface="Courier New" charset="0"/>
                <a:ea typeface="Courier New" charset="0"/>
                <a:cs typeface="Courier New" charset="0"/>
              </a:rPr>
            </a:br>
            <a:r>
              <a:rPr lang="en-US" sz="2100" dirty="0">
                <a:latin typeface="Courier New" charset="0"/>
                <a:ea typeface="Courier New" charset="0"/>
                <a:cs typeface="Courier New" charset="0"/>
              </a:rPr>
              <a:t>       </a:t>
            </a:r>
            <a:r>
              <a:rPr lang="en-US" sz="2100" dirty="0" err="1">
                <a:solidFill>
                  <a:schemeClr val="accent2"/>
                </a:solidFill>
                <a:latin typeface="Courier New" charset="0"/>
                <a:ea typeface="Courier New" charset="0"/>
                <a:cs typeface="Courier New" charset="0"/>
              </a:rPr>
              <a:t>department.name</a:t>
            </a:r>
            <a:r>
              <a:rPr lang="en-US" sz="2100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sz="2100" b="1" dirty="0">
                <a:latin typeface="Courier New" charset="0"/>
                <a:ea typeface="Courier New" charset="0"/>
                <a:cs typeface="Courier New" charset="0"/>
              </a:rPr>
              <a:t>AS</a:t>
            </a:r>
            <a:r>
              <a:rPr lang="en-US" sz="2100" dirty="0">
                <a:latin typeface="Courier New" charset="0"/>
                <a:ea typeface="Courier New" charset="0"/>
                <a:cs typeface="Courier New" charset="0"/>
              </a:rPr>
              <a:t> department,</a:t>
            </a:r>
            <a:br>
              <a:rPr lang="en-US" sz="2100" dirty="0">
                <a:latin typeface="Courier New" charset="0"/>
                <a:ea typeface="Courier New" charset="0"/>
                <a:cs typeface="Courier New" charset="0"/>
              </a:rPr>
            </a:br>
            <a:r>
              <a:rPr lang="en-US" sz="2100" dirty="0">
                <a:latin typeface="Courier New" charset="0"/>
                <a:ea typeface="Courier New" charset="0"/>
                <a:cs typeface="Courier New" charset="0"/>
              </a:rPr>
              <a:t>       </a:t>
            </a:r>
            <a:r>
              <a:rPr lang="en-US" sz="2100" dirty="0" err="1">
                <a:solidFill>
                  <a:schemeClr val="accent2"/>
                </a:solidFill>
                <a:latin typeface="Courier New" charset="0"/>
                <a:ea typeface="Courier New" charset="0"/>
                <a:cs typeface="Courier New" charset="0"/>
              </a:rPr>
              <a:t>department.buildingId</a:t>
            </a:r>
            <a:r>
              <a:rPr lang="en-US" sz="2100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sz="2100" b="1" dirty="0">
                <a:latin typeface="Courier New" charset="0"/>
                <a:ea typeface="Courier New" charset="0"/>
                <a:cs typeface="Courier New" charset="0"/>
              </a:rPr>
              <a:t>AS</a:t>
            </a:r>
            <a:r>
              <a:rPr lang="en-US" sz="2100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sz="2100" dirty="0" err="1">
                <a:latin typeface="Courier New" charset="0"/>
                <a:ea typeface="Courier New" charset="0"/>
                <a:cs typeface="Courier New" charset="0"/>
              </a:rPr>
              <a:t>buildingId</a:t>
            </a:r>
            <a:r>
              <a:rPr lang="en-US" sz="2100" dirty="0">
                <a:latin typeface="Courier New" charset="0"/>
                <a:ea typeface="Courier New" charset="0"/>
                <a:cs typeface="Courier New" charset="0"/>
              </a:rPr>
              <a:t>, </a:t>
            </a:r>
            <a:r>
              <a:rPr lang="en-US" sz="2100" dirty="0" err="1">
                <a:solidFill>
                  <a:schemeClr val="accent1"/>
                </a:solidFill>
                <a:latin typeface="Courier New" charset="0"/>
                <a:ea typeface="Courier New" charset="0"/>
                <a:cs typeface="Courier New" charset="0"/>
              </a:rPr>
              <a:t>staff.room</a:t>
            </a:r>
            <a:r>
              <a:rPr lang="en-US" sz="2100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sz="2100" b="1" dirty="0">
                <a:latin typeface="Courier New" charset="0"/>
                <a:ea typeface="Courier New" charset="0"/>
                <a:cs typeface="Courier New" charset="0"/>
              </a:rPr>
              <a:t>AS</a:t>
            </a:r>
            <a:r>
              <a:rPr lang="en-US" sz="2100" dirty="0">
                <a:latin typeface="Courier New" charset="0"/>
                <a:ea typeface="Courier New" charset="0"/>
                <a:cs typeface="Courier New" charset="0"/>
              </a:rPr>
              <a:t> room</a:t>
            </a:r>
            <a:br>
              <a:rPr lang="en-US" sz="2100" dirty="0">
                <a:solidFill>
                  <a:srgbClr val="FFFFFF"/>
                </a:solidFill>
                <a:latin typeface="Courier New" charset="0"/>
                <a:ea typeface="Courier New" charset="0"/>
                <a:cs typeface="Courier New" charset="0"/>
              </a:rPr>
            </a:br>
            <a:r>
              <a:rPr lang="en-US" sz="2100" dirty="0">
                <a:solidFill>
                  <a:srgbClr val="FFFFFF"/>
                </a:solidFill>
                <a:latin typeface="Courier New" charset="0"/>
                <a:ea typeface="Courier New" charset="0"/>
                <a:cs typeface="Courier New" charset="0"/>
              </a:rPr>
              <a:t>  </a:t>
            </a:r>
            <a:r>
              <a:rPr lang="en-US" sz="2100" dirty="0">
                <a:latin typeface="Courier New" charset="0"/>
                <a:ea typeface="Courier New" charset="0"/>
                <a:cs typeface="Courier New" charset="0"/>
              </a:rPr>
              <a:t>FROM </a:t>
            </a:r>
            <a:r>
              <a:rPr lang="en-US" sz="2100" b="1" dirty="0">
                <a:solidFill>
                  <a:schemeClr val="accent1"/>
                </a:solidFill>
                <a:latin typeface="Courier New" charset="0"/>
                <a:ea typeface="Courier New" charset="0"/>
                <a:cs typeface="Courier New" charset="0"/>
              </a:rPr>
              <a:t>staff</a:t>
            </a:r>
            <a:r>
              <a:rPr lang="en-US" sz="2100" dirty="0">
                <a:solidFill>
                  <a:schemeClr val="accent1"/>
                </a:solidFill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sz="2100" dirty="0">
                <a:latin typeface="Courier New" charset="0"/>
                <a:ea typeface="Courier New" charset="0"/>
                <a:cs typeface="Courier New" charset="0"/>
              </a:rPr>
              <a:t>JOIN </a:t>
            </a:r>
            <a:r>
              <a:rPr lang="en-US" sz="2100" b="1" dirty="0">
                <a:solidFill>
                  <a:schemeClr val="accent2"/>
                </a:solidFill>
                <a:latin typeface="Courier New" charset="0"/>
                <a:ea typeface="Courier New" charset="0"/>
                <a:cs typeface="Courier New" charset="0"/>
              </a:rPr>
              <a:t>department</a:t>
            </a:r>
            <a:br>
              <a:rPr lang="en-US" sz="21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Courier New" charset="0"/>
                <a:ea typeface="Courier New" charset="0"/>
                <a:cs typeface="Courier New" charset="0"/>
              </a:rPr>
            </a:br>
            <a:r>
              <a:rPr lang="en-US" sz="21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Courier New" charset="0"/>
                <a:ea typeface="Courier New" charset="0"/>
                <a:cs typeface="Courier New" charset="0"/>
              </a:rPr>
              <a:t>       </a:t>
            </a:r>
            <a:r>
              <a:rPr lang="en-US" sz="2100" dirty="0">
                <a:latin typeface="Courier New" charset="0"/>
                <a:ea typeface="Courier New" charset="0"/>
                <a:cs typeface="Courier New" charset="0"/>
              </a:rPr>
              <a:t>ON </a:t>
            </a:r>
            <a:r>
              <a:rPr lang="en-US" sz="2100" dirty="0" err="1">
                <a:solidFill>
                  <a:schemeClr val="accent1"/>
                </a:solidFill>
                <a:latin typeface="Courier New" charset="0"/>
                <a:ea typeface="Courier New" charset="0"/>
                <a:cs typeface="Courier New" charset="0"/>
              </a:rPr>
              <a:t>staff.departmentId</a:t>
            </a:r>
            <a:r>
              <a:rPr lang="en-US" sz="2100" dirty="0">
                <a:latin typeface="Courier New" charset="0"/>
                <a:ea typeface="Courier New" charset="0"/>
                <a:cs typeface="Courier New" charset="0"/>
              </a:rPr>
              <a:t>=</a:t>
            </a:r>
            <a:r>
              <a:rPr lang="en-US" sz="2100" dirty="0" err="1">
                <a:solidFill>
                  <a:schemeClr val="accent2"/>
                </a:solidFill>
                <a:latin typeface="Courier New" charset="0"/>
                <a:ea typeface="Courier New" charset="0"/>
                <a:cs typeface="Courier New" charset="0"/>
              </a:rPr>
              <a:t>department.id</a:t>
            </a:r>
            <a:endParaRPr lang="en-US" sz="2100" dirty="0">
              <a:solidFill>
                <a:schemeClr val="accent2"/>
              </a:solidFill>
              <a:latin typeface="Courier New" charset="0"/>
              <a:ea typeface="Courier New" charset="0"/>
              <a:cs typeface="Courier New" charset="0"/>
            </a:endParaRPr>
          </a:p>
        </p:txBody>
      </p:sp>
      <p:graphicFrame>
        <p:nvGraphicFramePr>
          <p:cNvPr id="21" name="Content Placeholder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3950993"/>
              </p:ext>
            </p:extLst>
          </p:nvPr>
        </p:nvGraphicFramePr>
        <p:xfrm>
          <a:off x="3055688" y="3535678"/>
          <a:ext cx="6080624" cy="29667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3846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8095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5142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6998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398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i="1" dirty="0" err="1"/>
                        <a:t>staffId</a:t>
                      </a:r>
                      <a:endParaRPr lang="en-US" b="1" i="1" dirty="0"/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1" dirty="0"/>
                        <a:t>name</a:t>
                      </a:r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1" dirty="0"/>
                        <a:t>department</a:t>
                      </a:r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1" dirty="0" err="1"/>
                        <a:t>buildingId</a:t>
                      </a:r>
                      <a:endParaRPr lang="en-US" b="1" i="1" dirty="0"/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1" dirty="0"/>
                        <a:t>room</a:t>
                      </a:r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accent1"/>
                          </a:solidFill>
                        </a:rPr>
                        <a:t>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accent1"/>
                          </a:solidFill>
                        </a:rPr>
                        <a:t>Bob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accent2"/>
                          </a:solidFill>
                        </a:rPr>
                        <a:t>Industrial Eng.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accent2"/>
                          </a:solidFill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accent1"/>
                          </a:solidFill>
                        </a:rPr>
                        <a:t>100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accent1"/>
                          </a:solidFill>
                        </a:rPr>
                        <a:t>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accent1"/>
                          </a:solidFill>
                        </a:rPr>
                        <a:t>Betsy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accent2"/>
                          </a:solidFill>
                        </a:rPr>
                        <a:t>Computer Sci.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accent2"/>
                          </a:solidFill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accent1"/>
                          </a:solidFill>
                        </a:rPr>
                        <a:t>100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accent1"/>
                          </a:solidFill>
                        </a:rPr>
                        <a:t>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accent1"/>
                          </a:solidFill>
                        </a:rPr>
                        <a:t>Fran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accent2"/>
                          </a:solidFill>
                        </a:rPr>
                        <a:t>Industrial Eng.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accent2"/>
                          </a:solidFill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accent1"/>
                          </a:solidFill>
                        </a:rPr>
                        <a:t>101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accent1"/>
                          </a:solidFill>
                        </a:rPr>
                        <a:t>22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accent1"/>
                          </a:solidFill>
                        </a:rPr>
                        <a:t>Frank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accent2"/>
                          </a:solidFill>
                        </a:rPr>
                        <a:t>Chemistry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accent2"/>
                          </a:solidFill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accent1"/>
                          </a:solidFill>
                        </a:rPr>
                        <a:t>102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accent1"/>
                          </a:solidFill>
                        </a:rPr>
                        <a:t>35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accent1"/>
                          </a:solidFill>
                        </a:rPr>
                        <a:t>Sarah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accent2"/>
                          </a:solidFill>
                        </a:rPr>
                        <a:t>Physics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accent2"/>
                          </a:solidFill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accent1"/>
                          </a:solidFill>
                        </a:rPr>
                        <a:t>200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accent1"/>
                          </a:solidFill>
                        </a:rPr>
                        <a:t>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accent1"/>
                          </a:solidFill>
                        </a:rPr>
                        <a:t>Sam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accent2"/>
                          </a:solidFill>
                        </a:rPr>
                        <a:t>Materials</a:t>
                      </a:r>
                      <a:r>
                        <a:rPr lang="en-US" baseline="0" dirty="0">
                          <a:solidFill>
                            <a:schemeClr val="accent2"/>
                          </a:solidFill>
                        </a:rPr>
                        <a:t> Sci.</a:t>
                      </a:r>
                      <a:endParaRPr lang="en-US" dirty="0">
                        <a:solidFill>
                          <a:schemeClr val="accent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accent2"/>
                          </a:solidFill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accent1"/>
                          </a:solidFill>
                        </a:rPr>
                        <a:t>10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accent1"/>
                          </a:solidFill>
                        </a:rPr>
                        <a:t>54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accent1"/>
                          </a:solidFill>
                        </a:rPr>
                        <a:t>Pat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accent2"/>
                          </a:solidFill>
                        </a:rPr>
                        <a:t>Computer</a:t>
                      </a:r>
                      <a:r>
                        <a:rPr lang="en-US" baseline="0" dirty="0">
                          <a:solidFill>
                            <a:schemeClr val="accent2"/>
                          </a:solidFill>
                        </a:rPr>
                        <a:t> Sci.</a:t>
                      </a:r>
                      <a:endParaRPr lang="en-US" dirty="0">
                        <a:solidFill>
                          <a:schemeClr val="accent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accent2"/>
                          </a:solidFill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accent1"/>
                          </a:solidFill>
                        </a:rPr>
                        <a:t>102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7624570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lvl="0"/>
            <a:r>
              <a:rPr lang="en-US" dirty="0"/>
              <a:t>JOIN to the third table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825284" y="1432005"/>
            <a:ext cx="10515600" cy="1519553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sz="2100" dirty="0">
                <a:latin typeface="Courier New" charset="0"/>
                <a:ea typeface="Courier New" charset="0"/>
                <a:cs typeface="Courier New" charset="0"/>
              </a:rPr>
              <a:t>SELECT </a:t>
            </a:r>
            <a:r>
              <a:rPr lang="en-US" sz="2100" dirty="0" err="1">
                <a:latin typeface="Courier New" charset="0"/>
                <a:ea typeface="Courier New" charset="0"/>
                <a:cs typeface="Courier New" charset="0"/>
              </a:rPr>
              <a:t>staff.id</a:t>
            </a:r>
            <a:r>
              <a:rPr lang="en-US" sz="2100" dirty="0">
                <a:latin typeface="Courier New" charset="0"/>
                <a:ea typeface="Courier New" charset="0"/>
                <a:cs typeface="Courier New" charset="0"/>
              </a:rPr>
              <a:t> AS </a:t>
            </a:r>
            <a:r>
              <a:rPr lang="en-US" sz="2100" dirty="0" err="1">
                <a:latin typeface="Courier New" charset="0"/>
                <a:ea typeface="Courier New" charset="0"/>
                <a:cs typeface="Courier New" charset="0"/>
              </a:rPr>
              <a:t>staffId</a:t>
            </a:r>
            <a:r>
              <a:rPr lang="en-US" sz="2100" dirty="0">
                <a:latin typeface="Courier New" charset="0"/>
                <a:ea typeface="Courier New" charset="0"/>
                <a:cs typeface="Courier New" charset="0"/>
              </a:rPr>
              <a:t>, </a:t>
            </a:r>
            <a:r>
              <a:rPr lang="en-US" sz="2100" dirty="0" err="1">
                <a:latin typeface="Courier New" charset="0"/>
                <a:ea typeface="Courier New" charset="0"/>
                <a:cs typeface="Courier New" charset="0"/>
              </a:rPr>
              <a:t>staff,name</a:t>
            </a:r>
            <a:r>
              <a:rPr lang="en-US" sz="2100" dirty="0">
                <a:latin typeface="Courier New" charset="0"/>
                <a:ea typeface="Courier New" charset="0"/>
                <a:cs typeface="Courier New" charset="0"/>
              </a:rPr>
              <a:t>, </a:t>
            </a:r>
            <a:r>
              <a:rPr lang="en-US" sz="2100" dirty="0" err="1">
                <a:latin typeface="Courier New" charset="0"/>
                <a:ea typeface="Courier New" charset="0"/>
                <a:cs typeface="Courier New" charset="0"/>
              </a:rPr>
              <a:t>department.name</a:t>
            </a:r>
            <a:r>
              <a:rPr lang="en-US" sz="2100" dirty="0">
                <a:latin typeface="Courier New" charset="0"/>
                <a:ea typeface="Courier New" charset="0"/>
                <a:cs typeface="Courier New" charset="0"/>
              </a:rPr>
              <a:t> AS department,</a:t>
            </a:r>
            <a:br>
              <a:rPr lang="en-US" sz="2100" dirty="0">
                <a:latin typeface="Courier New" charset="0"/>
                <a:ea typeface="Courier New" charset="0"/>
                <a:cs typeface="Courier New" charset="0"/>
              </a:rPr>
            </a:br>
            <a:r>
              <a:rPr lang="en-US" sz="2100" dirty="0">
                <a:latin typeface="Courier New" charset="0"/>
                <a:ea typeface="Courier New" charset="0"/>
                <a:cs typeface="Courier New" charset="0"/>
              </a:rPr>
              <a:t>       </a:t>
            </a:r>
            <a:r>
              <a:rPr lang="en-US" sz="2100" b="1" dirty="0" err="1">
                <a:solidFill>
                  <a:schemeClr val="accent6"/>
                </a:solidFill>
                <a:latin typeface="Courier New" charset="0"/>
                <a:ea typeface="Courier New" charset="0"/>
                <a:cs typeface="Courier New" charset="0"/>
              </a:rPr>
              <a:t>building.name</a:t>
            </a:r>
            <a:r>
              <a:rPr lang="en-US" sz="2100" b="1" dirty="0">
                <a:solidFill>
                  <a:schemeClr val="accent6"/>
                </a:solidFill>
                <a:latin typeface="Courier New" charset="0"/>
                <a:ea typeface="Courier New" charset="0"/>
                <a:cs typeface="Courier New" charset="0"/>
              </a:rPr>
              <a:t> AS building,</a:t>
            </a:r>
            <a:r>
              <a:rPr lang="en-US" sz="2100" b="1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sz="2100" dirty="0" err="1">
                <a:latin typeface="Courier New" charset="0"/>
                <a:ea typeface="Courier New" charset="0"/>
                <a:cs typeface="Courier New" charset="0"/>
              </a:rPr>
              <a:t>staff.room</a:t>
            </a:r>
            <a:r>
              <a:rPr lang="en-US" sz="2100" dirty="0">
                <a:latin typeface="Courier New" charset="0"/>
                <a:ea typeface="Courier New" charset="0"/>
                <a:cs typeface="Courier New" charset="0"/>
              </a:rPr>
              <a:t> AS room,</a:t>
            </a:r>
            <a:br>
              <a:rPr lang="en-US" sz="2100" dirty="0">
                <a:latin typeface="Courier New" charset="0"/>
                <a:ea typeface="Courier New" charset="0"/>
                <a:cs typeface="Courier New" charset="0"/>
              </a:rPr>
            </a:br>
            <a:r>
              <a:rPr lang="en-US" sz="2100" b="1" dirty="0">
                <a:latin typeface="Courier New" charset="0"/>
                <a:ea typeface="Courier New" charset="0"/>
                <a:cs typeface="Courier New" charset="0"/>
              </a:rPr>
              <a:t>       </a:t>
            </a:r>
            <a:r>
              <a:rPr lang="en-US" sz="2100" b="1" dirty="0" err="1">
                <a:solidFill>
                  <a:schemeClr val="accent6"/>
                </a:solidFill>
                <a:latin typeface="Courier New" charset="0"/>
                <a:ea typeface="Courier New" charset="0"/>
                <a:cs typeface="Courier New" charset="0"/>
              </a:rPr>
              <a:t>building.faxNumber</a:t>
            </a:r>
            <a:r>
              <a:rPr lang="en-US" sz="2100" b="1" dirty="0">
                <a:solidFill>
                  <a:schemeClr val="accent6"/>
                </a:solidFill>
                <a:latin typeface="Courier New" charset="0"/>
                <a:ea typeface="Courier New" charset="0"/>
                <a:cs typeface="Courier New" charset="0"/>
              </a:rPr>
              <a:t> AS </a:t>
            </a:r>
            <a:r>
              <a:rPr lang="en-US" sz="2100" b="1" dirty="0" err="1">
                <a:solidFill>
                  <a:schemeClr val="accent6"/>
                </a:solidFill>
                <a:latin typeface="Courier New" charset="0"/>
                <a:ea typeface="Courier New" charset="0"/>
                <a:cs typeface="Courier New" charset="0"/>
              </a:rPr>
              <a:t>faxNumber</a:t>
            </a:r>
            <a:br>
              <a:rPr lang="en-US" sz="2100" dirty="0">
                <a:latin typeface="Courier New" charset="0"/>
                <a:ea typeface="Courier New" charset="0"/>
                <a:cs typeface="Courier New" charset="0"/>
              </a:rPr>
            </a:br>
            <a:r>
              <a:rPr lang="en-US" sz="2100" dirty="0">
                <a:latin typeface="Courier New" charset="0"/>
                <a:ea typeface="Courier New" charset="0"/>
                <a:cs typeface="Courier New" charset="0"/>
              </a:rPr>
              <a:t>  FROM staff JOIN department</a:t>
            </a:r>
            <a:br>
              <a:rPr lang="en-US" sz="2100" dirty="0">
                <a:latin typeface="Courier New" charset="0"/>
                <a:ea typeface="Courier New" charset="0"/>
                <a:cs typeface="Courier New" charset="0"/>
              </a:rPr>
            </a:br>
            <a:r>
              <a:rPr lang="en-US" sz="2100" b="1" dirty="0">
                <a:latin typeface="Courier New" charset="0"/>
                <a:ea typeface="Courier New" charset="0"/>
                <a:cs typeface="Courier New" charset="0"/>
              </a:rPr>
              <a:t>       </a:t>
            </a:r>
            <a:r>
              <a:rPr lang="en-US" sz="2100" dirty="0">
                <a:latin typeface="Courier New" charset="0"/>
                <a:ea typeface="Courier New" charset="0"/>
                <a:cs typeface="Courier New" charset="0"/>
              </a:rPr>
              <a:t>ON </a:t>
            </a:r>
            <a:r>
              <a:rPr lang="en-US" sz="2100" dirty="0" err="1">
                <a:latin typeface="Courier New" charset="0"/>
                <a:ea typeface="Courier New" charset="0"/>
                <a:cs typeface="Courier New" charset="0"/>
              </a:rPr>
              <a:t>staff.departmentId</a:t>
            </a:r>
            <a:r>
              <a:rPr lang="en-US" sz="2100" dirty="0">
                <a:latin typeface="Courier New" charset="0"/>
                <a:ea typeface="Courier New" charset="0"/>
                <a:cs typeface="Courier New" charset="0"/>
              </a:rPr>
              <a:t>=</a:t>
            </a:r>
            <a:r>
              <a:rPr lang="en-US" sz="2100" dirty="0" err="1">
                <a:latin typeface="Courier New" charset="0"/>
                <a:ea typeface="Courier New" charset="0"/>
                <a:cs typeface="Courier New" charset="0"/>
              </a:rPr>
              <a:t>department.id</a:t>
            </a:r>
            <a:br>
              <a:rPr lang="en-US" sz="2100" dirty="0">
                <a:latin typeface="Courier New" charset="0"/>
                <a:ea typeface="Courier New" charset="0"/>
                <a:cs typeface="Courier New" charset="0"/>
              </a:rPr>
            </a:br>
            <a:r>
              <a:rPr lang="en-US" sz="2100" dirty="0">
                <a:latin typeface="Courier New" charset="0"/>
                <a:ea typeface="Courier New" charset="0"/>
                <a:cs typeface="Courier New" charset="0"/>
              </a:rPr>
              <a:t>       </a:t>
            </a:r>
            <a:r>
              <a:rPr lang="en-US" sz="2100" b="1" dirty="0">
                <a:solidFill>
                  <a:schemeClr val="accent6"/>
                </a:solidFill>
                <a:latin typeface="Courier New" charset="0"/>
                <a:ea typeface="Courier New" charset="0"/>
                <a:cs typeface="Courier New" charset="0"/>
              </a:rPr>
              <a:t>JOIN building ON </a:t>
            </a:r>
            <a:r>
              <a:rPr lang="en-US" sz="2100" b="1" dirty="0" err="1">
                <a:solidFill>
                  <a:schemeClr val="accent6"/>
                </a:solidFill>
                <a:latin typeface="Courier New" charset="0"/>
                <a:ea typeface="Courier New" charset="0"/>
                <a:cs typeface="Courier New" charset="0"/>
              </a:rPr>
              <a:t>department.buildingId</a:t>
            </a:r>
            <a:r>
              <a:rPr lang="en-US" sz="2100" b="1" dirty="0">
                <a:solidFill>
                  <a:schemeClr val="accent6"/>
                </a:solidFill>
                <a:latin typeface="Courier New" charset="0"/>
                <a:ea typeface="Courier New" charset="0"/>
                <a:cs typeface="Courier New" charset="0"/>
              </a:rPr>
              <a:t>=</a:t>
            </a:r>
            <a:r>
              <a:rPr lang="en-US" sz="2100" b="1" dirty="0" err="1">
                <a:solidFill>
                  <a:schemeClr val="accent6"/>
                </a:solidFill>
                <a:latin typeface="Courier New" charset="0"/>
                <a:ea typeface="Courier New" charset="0"/>
                <a:cs typeface="Courier New" charset="0"/>
              </a:rPr>
              <a:t>building.id</a:t>
            </a:r>
            <a:endParaRPr lang="en-US" sz="2100" b="1" dirty="0">
              <a:solidFill>
                <a:schemeClr val="accent6"/>
              </a:solidFill>
              <a:latin typeface="Courier New" charset="0"/>
              <a:ea typeface="Courier New" charset="0"/>
              <a:cs typeface="Courier New" charset="0"/>
            </a:endParaRPr>
          </a:p>
        </p:txBody>
      </p:sp>
      <p:graphicFrame>
        <p:nvGraphicFramePr>
          <p:cNvPr id="5" name="Content Placeholder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98288703"/>
              </p:ext>
            </p:extLst>
          </p:nvPr>
        </p:nvGraphicFramePr>
        <p:xfrm>
          <a:off x="838200" y="3345178"/>
          <a:ext cx="10515600" cy="29667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752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i="1" dirty="0" err="1"/>
                        <a:t>staffId</a:t>
                      </a:r>
                      <a:endParaRPr lang="en-US" b="1" i="1" dirty="0"/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1" dirty="0"/>
                        <a:t>name</a:t>
                      </a:r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1" dirty="0"/>
                        <a:t>department</a:t>
                      </a:r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1" dirty="0"/>
                        <a:t>building</a:t>
                      </a:r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1" dirty="0"/>
                        <a:t>room</a:t>
                      </a:r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1" dirty="0" err="1"/>
                        <a:t>faxNumber</a:t>
                      </a:r>
                      <a:endParaRPr lang="en-US" b="1" i="1" dirty="0"/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Bob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Industrial Eng.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accent6"/>
                          </a:solidFill>
                        </a:rPr>
                        <a:t>Tech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accent6"/>
                          </a:solidFill>
                        </a:rPr>
                        <a:t>1-1000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Betsy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Computer Sci.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accent6"/>
                          </a:solidFill>
                        </a:rPr>
                        <a:t>Ford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accent6"/>
                          </a:solidFill>
                        </a:rPr>
                        <a:t>1-5003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Fran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Industrial Eng.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accent6"/>
                          </a:solidFill>
                        </a:rPr>
                        <a:t>Tech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accent6"/>
                          </a:solidFill>
                        </a:rPr>
                        <a:t>1-1000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Frank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Chemistry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accent6"/>
                          </a:solidFill>
                        </a:rPr>
                        <a:t>Tech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102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accent6"/>
                          </a:solidFill>
                        </a:rPr>
                        <a:t>1-1000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Sarah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Physics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>
                          <a:solidFill>
                            <a:schemeClr val="accent6"/>
                          </a:solidFill>
                        </a:rPr>
                        <a:t>Mudd</a:t>
                      </a:r>
                      <a:endParaRPr lang="en-US" dirty="0">
                        <a:solidFill>
                          <a:schemeClr val="accent6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accent6"/>
                          </a:solidFill>
                        </a:rPr>
                        <a:t>1-2005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Sam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Materials</a:t>
                      </a:r>
                      <a:r>
                        <a:rPr lang="en-US" baseline="0" dirty="0"/>
                        <a:t> Sci.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accent6"/>
                          </a:solidFill>
                        </a:rPr>
                        <a:t>Cook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accent6"/>
                          </a:solidFill>
                        </a:rPr>
                        <a:t>1-3004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54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Pat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Computer</a:t>
                      </a:r>
                      <a:r>
                        <a:rPr lang="en-US" baseline="0" dirty="0"/>
                        <a:t> Sci.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accent6"/>
                          </a:solidFill>
                        </a:rPr>
                        <a:t>Ford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102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accent6"/>
                          </a:solidFill>
                        </a:rPr>
                        <a:t>1-5003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386900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Announcements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First HW assignment is due Monday night.</a:t>
            </a:r>
          </a:p>
        </p:txBody>
      </p:sp>
    </p:spTree>
    <p:extLst>
      <p:ext uri="{BB962C8B-B14F-4D97-AF65-F5344CB8AC3E}">
        <p14:creationId xmlns:p14="http://schemas.microsoft.com/office/powerpoint/2010/main" val="92148262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Who teaches the largest class &amp; what is the average grade?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400" dirty="0">
                <a:ea typeface="Andale Mono" charset="0"/>
                <a:cs typeface="Andale Mono" charset="0"/>
              </a:rPr>
              <a:t>Instructor names are in </a:t>
            </a:r>
            <a:r>
              <a:rPr lang="en-US" sz="2400" b="1" dirty="0">
                <a:ea typeface="Andale Mono" charset="0"/>
                <a:cs typeface="Andale Mono" charset="0"/>
              </a:rPr>
              <a:t>Staff</a:t>
            </a:r>
            <a:r>
              <a:rPr lang="en-US" sz="2400" dirty="0">
                <a:ea typeface="Andale Mono" charset="0"/>
                <a:cs typeface="Andale Mono" charset="0"/>
              </a:rPr>
              <a:t> table</a:t>
            </a:r>
          </a:p>
          <a:p>
            <a:r>
              <a:rPr lang="en-US" sz="2400" dirty="0" err="1">
                <a:ea typeface="Andale Mono" charset="0"/>
                <a:cs typeface="Andale Mono" charset="0"/>
              </a:rPr>
              <a:t>Instructor→class</a:t>
            </a:r>
            <a:r>
              <a:rPr lang="en-US" sz="2400" dirty="0">
                <a:ea typeface="Andale Mono" charset="0"/>
                <a:cs typeface="Andale Mono" charset="0"/>
              </a:rPr>
              <a:t> assignments are in </a:t>
            </a:r>
            <a:r>
              <a:rPr lang="en-US" sz="2400" b="1" dirty="0" err="1">
                <a:ea typeface="Andale Mono" charset="0"/>
                <a:cs typeface="Andale Mono" charset="0"/>
              </a:rPr>
              <a:t>Faculty_Classes</a:t>
            </a:r>
            <a:r>
              <a:rPr lang="en-US" sz="2400" dirty="0">
                <a:ea typeface="Andale Mono" charset="0"/>
                <a:cs typeface="Andale Mono" charset="0"/>
              </a:rPr>
              <a:t> table.</a:t>
            </a:r>
          </a:p>
          <a:p>
            <a:r>
              <a:rPr lang="en-US" sz="2400" dirty="0">
                <a:ea typeface="Andale Mono" charset="0"/>
                <a:cs typeface="Andale Mono" charset="0"/>
              </a:rPr>
              <a:t>Class enrollments are in </a:t>
            </a:r>
            <a:r>
              <a:rPr lang="en-US" sz="2400" b="1" dirty="0" err="1">
                <a:ea typeface="Andale Mono" charset="0"/>
                <a:cs typeface="Andale Mono" charset="0"/>
              </a:rPr>
              <a:t>Student_Schedules</a:t>
            </a:r>
            <a:r>
              <a:rPr lang="en-US" sz="2400" dirty="0">
                <a:ea typeface="Andale Mono" charset="0"/>
                <a:cs typeface="Andale Mono" charset="0"/>
              </a:rPr>
              <a:t> table</a:t>
            </a:r>
          </a:p>
          <a:p>
            <a:r>
              <a:rPr lang="en-US" sz="2400" dirty="0">
                <a:ea typeface="Andale Mono" charset="0"/>
                <a:cs typeface="Andale Mono" charset="0"/>
              </a:rPr>
              <a:t>Can use two subqueries to answer the first part of the question:</a:t>
            </a:r>
          </a:p>
          <a:p>
            <a:pPr lvl="1"/>
            <a:r>
              <a:rPr lang="en-US" sz="2000" dirty="0">
                <a:ea typeface="Andale Mono" charset="0"/>
                <a:cs typeface="Andale Mono" charset="0"/>
              </a:rPr>
              <a:t>Get the largest class:</a:t>
            </a:r>
          </a:p>
          <a:p>
            <a:pPr marL="914400" lvl="2" indent="0">
              <a:buNone/>
            </a:pPr>
            <a:r>
              <a:rPr lang="en-US" sz="1600" dirty="0">
                <a:latin typeface="Courier New" charset="0"/>
                <a:ea typeface="Courier New" charset="0"/>
                <a:cs typeface="Courier New" charset="0"/>
              </a:rPr>
              <a:t>SELECT </a:t>
            </a:r>
            <a:r>
              <a:rPr lang="en-US" sz="1600" dirty="0" err="1">
                <a:latin typeface="Courier New" charset="0"/>
                <a:ea typeface="Courier New" charset="0"/>
                <a:cs typeface="Courier New" charset="0"/>
              </a:rPr>
              <a:t>ClassID</a:t>
            </a:r>
            <a:r>
              <a:rPr lang="en-US" sz="1600" dirty="0">
                <a:latin typeface="Courier New" charset="0"/>
                <a:ea typeface="Courier New" charset="0"/>
                <a:cs typeface="Courier New" charset="0"/>
              </a:rPr>
              <a:t> FROM </a:t>
            </a:r>
            <a:r>
              <a:rPr lang="en-US" sz="1600" dirty="0" err="1">
                <a:latin typeface="Courier New" charset="0"/>
                <a:ea typeface="Courier New" charset="0"/>
                <a:cs typeface="Courier New" charset="0"/>
              </a:rPr>
              <a:t>Student_Schedules</a:t>
            </a:r>
            <a:r>
              <a:rPr lang="en-US" sz="1600" dirty="0">
                <a:latin typeface="Courier New" charset="0"/>
                <a:ea typeface="Courier New" charset="0"/>
                <a:cs typeface="Courier New" charset="0"/>
              </a:rPr>
              <a:t> GROUP BY </a:t>
            </a:r>
            <a:r>
              <a:rPr lang="en-US" sz="1600" dirty="0" err="1">
                <a:latin typeface="Courier New" charset="0"/>
                <a:ea typeface="Courier New" charset="0"/>
                <a:cs typeface="Courier New" charset="0"/>
              </a:rPr>
              <a:t>ClassID</a:t>
            </a:r>
            <a:r>
              <a:rPr lang="en-US" sz="1600" dirty="0">
                <a:latin typeface="Courier New" charset="0"/>
                <a:ea typeface="Courier New" charset="0"/>
                <a:cs typeface="Courier New" charset="0"/>
              </a:rPr>
              <a:t> ORDER BY COUNT(*) DESC LIMIT 1;</a:t>
            </a:r>
          </a:p>
          <a:p>
            <a:pPr lvl="1"/>
            <a:r>
              <a:rPr lang="en-US" sz="2000" dirty="0">
                <a:ea typeface="Courier New" charset="0"/>
                <a:cs typeface="Courier New" charset="0"/>
              </a:rPr>
              <a:t>Get the instructor ID of that class:</a:t>
            </a:r>
          </a:p>
          <a:p>
            <a:pPr marL="914400" lvl="2" indent="0">
              <a:buNone/>
            </a:pPr>
            <a:r>
              <a:rPr lang="en-US" sz="1600" dirty="0">
                <a:latin typeface="Courier New" charset="0"/>
                <a:ea typeface="Courier New" charset="0"/>
                <a:cs typeface="Courier New" charset="0"/>
              </a:rPr>
              <a:t>SELECT </a:t>
            </a:r>
            <a:r>
              <a:rPr lang="en-US" sz="1600" dirty="0" err="1">
                <a:latin typeface="Courier New" charset="0"/>
                <a:ea typeface="Courier New" charset="0"/>
                <a:cs typeface="Courier New" charset="0"/>
              </a:rPr>
              <a:t>StaffID</a:t>
            </a:r>
            <a:r>
              <a:rPr lang="en-US" sz="1600" dirty="0">
                <a:latin typeface="Courier New" charset="0"/>
                <a:ea typeface="Courier New" charset="0"/>
                <a:cs typeface="Courier New" charset="0"/>
              </a:rPr>
              <a:t> FROM </a:t>
            </a:r>
            <a:r>
              <a:rPr lang="en-US" sz="1600" dirty="0" err="1">
                <a:latin typeface="Courier New" charset="0"/>
                <a:ea typeface="Courier New" charset="0"/>
                <a:cs typeface="Courier New" charset="0"/>
              </a:rPr>
              <a:t>Faculty_Classes</a:t>
            </a:r>
            <a:r>
              <a:rPr lang="en-US" sz="1600" dirty="0">
                <a:latin typeface="Courier New" charset="0"/>
                <a:ea typeface="Courier New" charset="0"/>
                <a:cs typeface="Courier New" charset="0"/>
              </a:rPr>
              <a:t> WHERE </a:t>
            </a:r>
            <a:r>
              <a:rPr lang="en-US" sz="1600" dirty="0" err="1">
                <a:latin typeface="Courier New" charset="0"/>
                <a:ea typeface="Courier New" charset="0"/>
                <a:cs typeface="Courier New" charset="0"/>
              </a:rPr>
              <a:t>ClassID</a:t>
            </a:r>
            <a:r>
              <a:rPr lang="en-US" sz="1600" dirty="0">
                <a:latin typeface="Courier New" charset="0"/>
                <a:ea typeface="Courier New" charset="0"/>
                <a:cs typeface="Courier New" charset="0"/>
              </a:rPr>
              <a:t>=</a:t>
            </a:r>
            <a:r>
              <a:rPr lang="mr-IN" sz="1600" dirty="0">
                <a:latin typeface="Courier New" charset="0"/>
                <a:ea typeface="Courier New" charset="0"/>
                <a:cs typeface="Courier New" charset="0"/>
              </a:rPr>
              <a:t>…</a:t>
            </a:r>
            <a:endParaRPr lang="en-US" sz="1600" dirty="0">
              <a:latin typeface="Courier New" charset="0"/>
              <a:ea typeface="Courier New" charset="0"/>
              <a:cs typeface="Courier New" charset="0"/>
            </a:endParaRPr>
          </a:p>
          <a:p>
            <a:pPr lvl="1"/>
            <a:r>
              <a:rPr lang="en-US" sz="2000" dirty="0">
                <a:ea typeface="Courier New" charset="0"/>
                <a:cs typeface="Courier New" charset="0"/>
              </a:rPr>
              <a:t>Get the instructor name:</a:t>
            </a:r>
            <a:endParaRPr lang="en-US" sz="1600" dirty="0">
              <a:ea typeface="Courier New" charset="0"/>
              <a:cs typeface="Courier New" charset="0"/>
            </a:endParaRPr>
          </a:p>
          <a:p>
            <a:pPr marL="914400" lvl="2" indent="0">
              <a:buNone/>
            </a:pPr>
            <a:r>
              <a:rPr lang="en-US" sz="1600" dirty="0">
                <a:latin typeface="Courier New" charset="0"/>
                <a:ea typeface="Courier New" charset="0"/>
                <a:cs typeface="Courier New" charset="0"/>
              </a:rPr>
              <a:t>SELECT </a:t>
            </a:r>
            <a:r>
              <a:rPr lang="en-US" sz="1600" dirty="0" err="1">
                <a:latin typeface="Courier New" charset="0"/>
                <a:ea typeface="Courier New" charset="0"/>
                <a:cs typeface="Courier New" charset="0"/>
              </a:rPr>
              <a:t>StfFirstName</a:t>
            </a:r>
            <a:r>
              <a:rPr lang="en-US" sz="1600" dirty="0">
                <a:latin typeface="Courier New" charset="0"/>
                <a:ea typeface="Courier New" charset="0"/>
                <a:cs typeface="Courier New" charset="0"/>
              </a:rPr>
              <a:t>, </a:t>
            </a:r>
            <a:r>
              <a:rPr lang="en-US" sz="1600" dirty="0" err="1">
                <a:latin typeface="Courier New" charset="0"/>
                <a:ea typeface="Courier New" charset="0"/>
                <a:cs typeface="Courier New" charset="0"/>
              </a:rPr>
              <a:t>StfLastName</a:t>
            </a:r>
            <a:r>
              <a:rPr lang="en-US" sz="1600" dirty="0">
                <a:latin typeface="Courier New" charset="0"/>
                <a:ea typeface="Courier New" charset="0"/>
                <a:cs typeface="Courier New" charset="0"/>
              </a:rPr>
              <a:t> FROM Staff WHERE </a:t>
            </a:r>
            <a:r>
              <a:rPr lang="en-US" sz="1600" dirty="0" err="1">
                <a:latin typeface="Courier New" charset="0"/>
                <a:ea typeface="Courier New" charset="0"/>
                <a:cs typeface="Courier New" charset="0"/>
              </a:rPr>
              <a:t>StaffID</a:t>
            </a:r>
            <a:r>
              <a:rPr lang="en-US" sz="1600" dirty="0">
                <a:latin typeface="Courier New" charset="0"/>
                <a:ea typeface="Courier New" charset="0"/>
                <a:cs typeface="Courier New" charset="0"/>
              </a:rPr>
              <a:t>=</a:t>
            </a:r>
            <a:r>
              <a:rPr lang="mr-IN" sz="1600" dirty="0">
                <a:latin typeface="Courier New" charset="0"/>
                <a:ea typeface="Courier New" charset="0"/>
                <a:cs typeface="Courier New" charset="0"/>
              </a:rPr>
              <a:t>…</a:t>
            </a:r>
            <a:endParaRPr lang="en-US" sz="1600" dirty="0">
              <a:latin typeface="Courier New" charset="0"/>
              <a:ea typeface="Courier New" charset="0"/>
              <a:cs typeface="Courier New" charset="0"/>
            </a:endParaRPr>
          </a:p>
          <a:p>
            <a:pPr marL="914400" lvl="2" indent="0">
              <a:buNone/>
            </a:pPr>
            <a:endParaRPr lang="en-US" dirty="0">
              <a:latin typeface="Courier New" charset="0"/>
              <a:ea typeface="Courier New" charset="0"/>
              <a:cs typeface="Courier New" charset="0"/>
            </a:endParaRPr>
          </a:p>
          <a:p>
            <a:pPr marL="0" indent="0">
              <a:buNone/>
            </a:pPr>
            <a:r>
              <a:rPr lang="en-US" sz="2400" dirty="0">
                <a:solidFill>
                  <a:schemeClr val="accent6"/>
                </a:solidFill>
                <a:latin typeface="Courier New" charset="0"/>
                <a:ea typeface="Courier New" charset="0"/>
                <a:cs typeface="Courier New" charset="0"/>
              </a:rPr>
              <a:t>SELECT </a:t>
            </a:r>
            <a:r>
              <a:rPr lang="en-US" sz="2400" dirty="0" err="1">
                <a:solidFill>
                  <a:schemeClr val="accent6"/>
                </a:solidFill>
                <a:latin typeface="Courier New" charset="0"/>
                <a:ea typeface="Courier New" charset="0"/>
                <a:cs typeface="Courier New" charset="0"/>
              </a:rPr>
              <a:t>StfFirstName</a:t>
            </a:r>
            <a:r>
              <a:rPr lang="en-US" sz="2400" dirty="0">
                <a:solidFill>
                  <a:schemeClr val="accent6"/>
                </a:solidFill>
                <a:latin typeface="Courier New" charset="0"/>
                <a:ea typeface="Courier New" charset="0"/>
                <a:cs typeface="Courier New" charset="0"/>
              </a:rPr>
              <a:t>, </a:t>
            </a:r>
            <a:r>
              <a:rPr lang="en-US" sz="2400" dirty="0" err="1">
                <a:solidFill>
                  <a:schemeClr val="accent6"/>
                </a:solidFill>
                <a:latin typeface="Courier New" charset="0"/>
                <a:ea typeface="Courier New" charset="0"/>
                <a:cs typeface="Courier New" charset="0"/>
              </a:rPr>
              <a:t>StfLastName</a:t>
            </a:r>
            <a:r>
              <a:rPr lang="en-US" sz="2400" dirty="0">
                <a:solidFill>
                  <a:schemeClr val="accent6"/>
                </a:solidFill>
                <a:latin typeface="Courier New" charset="0"/>
                <a:ea typeface="Courier New" charset="0"/>
                <a:cs typeface="Courier New" charset="0"/>
              </a:rPr>
              <a:t> FROM Staff</a:t>
            </a:r>
            <a:br>
              <a:rPr lang="en-US" sz="2400" dirty="0">
                <a:solidFill>
                  <a:schemeClr val="accent6"/>
                </a:solidFill>
                <a:latin typeface="Courier New" charset="0"/>
                <a:ea typeface="Courier New" charset="0"/>
                <a:cs typeface="Courier New" charset="0"/>
              </a:rPr>
            </a:br>
            <a:r>
              <a:rPr lang="en-US" sz="2400" dirty="0">
                <a:solidFill>
                  <a:schemeClr val="accent6"/>
                </a:solidFill>
                <a:latin typeface="Courier New" charset="0"/>
                <a:ea typeface="Courier New" charset="0"/>
                <a:cs typeface="Courier New" charset="0"/>
              </a:rPr>
              <a:t>WHERE </a:t>
            </a:r>
            <a:r>
              <a:rPr lang="en-US" sz="2400" dirty="0" err="1">
                <a:solidFill>
                  <a:schemeClr val="accent6"/>
                </a:solidFill>
                <a:latin typeface="Courier New" charset="0"/>
                <a:ea typeface="Courier New" charset="0"/>
                <a:cs typeface="Courier New" charset="0"/>
              </a:rPr>
              <a:t>StaffID</a:t>
            </a:r>
            <a:r>
              <a:rPr lang="en-US" sz="2400" dirty="0">
                <a:solidFill>
                  <a:schemeClr val="accent6"/>
                </a:solidFill>
                <a:latin typeface="Courier New" charset="0"/>
                <a:ea typeface="Courier New" charset="0"/>
                <a:cs typeface="Courier New" charset="0"/>
              </a:rPr>
              <a:t>=</a:t>
            </a:r>
            <a:br>
              <a:rPr lang="en-US" sz="2400" dirty="0">
                <a:solidFill>
                  <a:schemeClr val="accent6"/>
                </a:solidFill>
                <a:latin typeface="Courier New" charset="0"/>
                <a:ea typeface="Courier New" charset="0"/>
                <a:cs typeface="Courier New" charset="0"/>
              </a:rPr>
            </a:br>
            <a:r>
              <a:rPr lang="en-US" sz="2400" dirty="0">
                <a:solidFill>
                  <a:schemeClr val="accent6"/>
                </a:solidFill>
                <a:latin typeface="Courier New" charset="0"/>
                <a:ea typeface="Courier New" charset="0"/>
                <a:cs typeface="Courier New" charset="0"/>
              </a:rPr>
              <a:t>(SELECT </a:t>
            </a:r>
            <a:r>
              <a:rPr lang="en-US" sz="2400" dirty="0" err="1">
                <a:solidFill>
                  <a:schemeClr val="accent6"/>
                </a:solidFill>
                <a:latin typeface="Courier New" charset="0"/>
                <a:ea typeface="Courier New" charset="0"/>
                <a:cs typeface="Courier New" charset="0"/>
              </a:rPr>
              <a:t>StaffID</a:t>
            </a:r>
            <a:r>
              <a:rPr lang="en-US" sz="2400" dirty="0">
                <a:solidFill>
                  <a:schemeClr val="accent6"/>
                </a:solidFill>
                <a:latin typeface="Courier New" charset="0"/>
                <a:ea typeface="Courier New" charset="0"/>
                <a:cs typeface="Courier New" charset="0"/>
              </a:rPr>
              <a:t> FROM </a:t>
            </a:r>
            <a:r>
              <a:rPr lang="en-US" sz="2400" dirty="0" err="1">
                <a:solidFill>
                  <a:schemeClr val="accent6"/>
                </a:solidFill>
                <a:latin typeface="Courier New" charset="0"/>
                <a:ea typeface="Courier New" charset="0"/>
                <a:cs typeface="Courier New" charset="0"/>
              </a:rPr>
              <a:t>Faculty_Classes</a:t>
            </a:r>
            <a:r>
              <a:rPr lang="en-US" sz="2400" dirty="0">
                <a:solidFill>
                  <a:schemeClr val="accent6"/>
                </a:solidFill>
                <a:latin typeface="Courier New" charset="0"/>
                <a:ea typeface="Courier New" charset="0"/>
                <a:cs typeface="Courier New" charset="0"/>
              </a:rPr>
              <a:t> WHERE </a:t>
            </a:r>
            <a:r>
              <a:rPr lang="en-US" sz="2400" dirty="0" err="1">
                <a:solidFill>
                  <a:schemeClr val="accent6"/>
                </a:solidFill>
                <a:latin typeface="Courier New" charset="0"/>
                <a:ea typeface="Courier New" charset="0"/>
                <a:cs typeface="Courier New" charset="0"/>
              </a:rPr>
              <a:t>ClassID</a:t>
            </a:r>
            <a:r>
              <a:rPr lang="en-US" sz="2400" dirty="0">
                <a:solidFill>
                  <a:schemeClr val="accent6"/>
                </a:solidFill>
                <a:latin typeface="Courier New" charset="0"/>
                <a:ea typeface="Courier New" charset="0"/>
                <a:cs typeface="Courier New" charset="0"/>
              </a:rPr>
              <a:t>=</a:t>
            </a:r>
            <a:br>
              <a:rPr lang="en-US" sz="2400" dirty="0">
                <a:solidFill>
                  <a:schemeClr val="accent6"/>
                </a:solidFill>
                <a:latin typeface="Courier New" charset="0"/>
                <a:ea typeface="Courier New" charset="0"/>
                <a:cs typeface="Courier New" charset="0"/>
              </a:rPr>
            </a:br>
            <a:r>
              <a:rPr lang="en-US" sz="2400" dirty="0">
                <a:solidFill>
                  <a:schemeClr val="accent6"/>
                </a:solidFill>
                <a:latin typeface="Courier New" charset="0"/>
                <a:ea typeface="Courier New" charset="0"/>
                <a:cs typeface="Courier New" charset="0"/>
              </a:rPr>
              <a:t>  (SELECT </a:t>
            </a:r>
            <a:r>
              <a:rPr lang="en-US" sz="2400" dirty="0" err="1">
                <a:solidFill>
                  <a:schemeClr val="accent6"/>
                </a:solidFill>
                <a:latin typeface="Courier New" charset="0"/>
                <a:ea typeface="Courier New" charset="0"/>
                <a:cs typeface="Courier New" charset="0"/>
              </a:rPr>
              <a:t>ClassID</a:t>
            </a:r>
            <a:r>
              <a:rPr lang="en-US" sz="2400" dirty="0">
                <a:solidFill>
                  <a:schemeClr val="accent6"/>
                </a:solidFill>
                <a:latin typeface="Courier New" charset="0"/>
                <a:ea typeface="Courier New" charset="0"/>
                <a:cs typeface="Courier New" charset="0"/>
              </a:rPr>
              <a:t> FROM </a:t>
            </a:r>
            <a:r>
              <a:rPr lang="en-US" sz="2400" dirty="0" err="1">
                <a:solidFill>
                  <a:schemeClr val="accent6"/>
                </a:solidFill>
                <a:latin typeface="Courier New" charset="0"/>
                <a:ea typeface="Courier New" charset="0"/>
                <a:cs typeface="Courier New" charset="0"/>
              </a:rPr>
              <a:t>Student_Schedules</a:t>
            </a:r>
            <a:br>
              <a:rPr lang="en-US" sz="2400" dirty="0">
                <a:solidFill>
                  <a:schemeClr val="accent6"/>
                </a:solidFill>
                <a:latin typeface="Courier New" charset="0"/>
                <a:ea typeface="Courier New" charset="0"/>
                <a:cs typeface="Courier New" charset="0"/>
              </a:rPr>
            </a:br>
            <a:r>
              <a:rPr lang="en-US" sz="2400" dirty="0">
                <a:solidFill>
                  <a:schemeClr val="accent6"/>
                </a:solidFill>
                <a:latin typeface="Courier New" charset="0"/>
                <a:ea typeface="Courier New" charset="0"/>
                <a:cs typeface="Courier New" charset="0"/>
              </a:rPr>
              <a:t>   GROUP BY </a:t>
            </a:r>
            <a:r>
              <a:rPr lang="en-US" sz="2400" dirty="0" err="1">
                <a:solidFill>
                  <a:schemeClr val="accent6"/>
                </a:solidFill>
                <a:latin typeface="Courier New" charset="0"/>
                <a:ea typeface="Courier New" charset="0"/>
                <a:cs typeface="Courier New" charset="0"/>
              </a:rPr>
              <a:t>ClassID</a:t>
            </a:r>
            <a:r>
              <a:rPr lang="en-US" sz="2400" dirty="0">
                <a:solidFill>
                  <a:schemeClr val="accent6"/>
                </a:solidFill>
                <a:latin typeface="Courier New" charset="0"/>
                <a:ea typeface="Courier New" charset="0"/>
                <a:cs typeface="Courier New" charset="0"/>
              </a:rPr>
              <a:t> ORDER BY COUNT(*) DESC LIMIT 1));</a:t>
            </a:r>
          </a:p>
        </p:txBody>
      </p:sp>
    </p:spTree>
    <p:extLst>
      <p:ext uri="{BB962C8B-B14F-4D97-AF65-F5344CB8AC3E}">
        <p14:creationId xmlns:p14="http://schemas.microsoft.com/office/powerpoint/2010/main" val="13603439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Who teaches the largest class &amp; what is the average grade?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i="1" dirty="0">
                <a:ea typeface="Andale Mono" charset="0"/>
                <a:cs typeface="Andale Mono" charset="0"/>
              </a:rPr>
              <a:t>Alternative approach:</a:t>
            </a:r>
            <a:br>
              <a:rPr lang="en-US" sz="2400" i="1" dirty="0">
                <a:ea typeface="Andale Mono" charset="0"/>
                <a:cs typeface="Andale Mono" charset="0"/>
              </a:rPr>
            </a:br>
            <a:r>
              <a:rPr lang="en-US" sz="2400" dirty="0">
                <a:ea typeface="Andale Mono" charset="0"/>
                <a:cs typeface="Andale Mono" charset="0"/>
              </a:rPr>
              <a:t>Use JOINs to create a composite table listing instructors, classes, and their average grades:</a:t>
            </a:r>
            <a:endParaRPr lang="en-US" sz="1600" dirty="0">
              <a:latin typeface="Courier New" charset="0"/>
              <a:ea typeface="Courier New" charset="0"/>
              <a:cs typeface="Courier New" charset="0"/>
            </a:endParaRPr>
          </a:p>
          <a:p>
            <a:pPr lvl="1"/>
            <a:endParaRPr lang="en-US" sz="2000" dirty="0">
              <a:latin typeface="Andale Mono" charset="0"/>
              <a:ea typeface="Andale Mono" charset="0"/>
              <a:cs typeface="Andale Mono" charset="0"/>
            </a:endParaRPr>
          </a:p>
          <a:p>
            <a:pPr marL="0" indent="0">
              <a:buNone/>
            </a:pPr>
            <a:r>
              <a:rPr lang="en-US" sz="2400" b="1" dirty="0">
                <a:latin typeface="Courier New" charset="0"/>
                <a:ea typeface="Courier New" charset="0"/>
                <a:cs typeface="Courier New" charset="0"/>
              </a:rPr>
              <a:t>SELECT</a:t>
            </a:r>
            <a:r>
              <a:rPr lang="en-US" sz="2400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sz="2400" dirty="0" err="1">
                <a:latin typeface="Courier New" charset="0"/>
                <a:ea typeface="Courier New" charset="0"/>
                <a:cs typeface="Courier New" charset="0"/>
              </a:rPr>
              <a:t>Student_Schedules.ClassID</a:t>
            </a:r>
            <a:r>
              <a:rPr lang="en-US" sz="2400" dirty="0">
                <a:latin typeface="Courier New" charset="0"/>
                <a:ea typeface="Courier New" charset="0"/>
                <a:cs typeface="Courier New" charset="0"/>
              </a:rPr>
              <a:t>, </a:t>
            </a:r>
            <a:r>
              <a:rPr lang="en-US" sz="2400" dirty="0" err="1">
                <a:latin typeface="Courier New" charset="0"/>
                <a:ea typeface="Courier New" charset="0"/>
                <a:cs typeface="Courier New" charset="0"/>
              </a:rPr>
              <a:t>StfLastname</a:t>
            </a:r>
            <a:r>
              <a:rPr lang="en-US" sz="2400" dirty="0">
                <a:latin typeface="Courier New" charset="0"/>
                <a:ea typeface="Courier New" charset="0"/>
                <a:cs typeface="Courier New" charset="0"/>
              </a:rPr>
              <a:t>, AVG(Grade)</a:t>
            </a:r>
          </a:p>
          <a:p>
            <a:pPr marL="0" indent="0">
              <a:buNone/>
            </a:pPr>
            <a:r>
              <a:rPr lang="en-US" sz="2400" b="1" dirty="0">
                <a:latin typeface="Courier New" charset="0"/>
                <a:ea typeface="Courier New" charset="0"/>
                <a:cs typeface="Courier New" charset="0"/>
              </a:rPr>
              <a:t>FROM</a:t>
            </a:r>
            <a:r>
              <a:rPr lang="en-US" sz="2400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sz="2400" dirty="0" err="1">
                <a:latin typeface="Courier New" charset="0"/>
                <a:ea typeface="Courier New" charset="0"/>
                <a:cs typeface="Courier New" charset="0"/>
              </a:rPr>
              <a:t>Student_Schedules</a:t>
            </a:r>
            <a:br>
              <a:rPr lang="en-US" sz="2400" dirty="0">
                <a:latin typeface="Courier New" charset="0"/>
                <a:ea typeface="Courier New" charset="0"/>
                <a:cs typeface="Courier New" charset="0"/>
              </a:rPr>
            </a:br>
            <a:r>
              <a:rPr lang="en-US" sz="2400" dirty="0">
                <a:latin typeface="Courier New" charset="0"/>
                <a:ea typeface="Courier New" charset="0"/>
                <a:cs typeface="Courier New" charset="0"/>
              </a:rPr>
              <a:t>  </a:t>
            </a:r>
            <a:r>
              <a:rPr lang="en-US" sz="2400" b="1" dirty="0">
                <a:latin typeface="Courier New" charset="0"/>
                <a:ea typeface="Courier New" charset="0"/>
                <a:cs typeface="Courier New" charset="0"/>
              </a:rPr>
              <a:t>JOIN</a:t>
            </a:r>
            <a:r>
              <a:rPr lang="en-US" sz="2400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sz="2400" dirty="0" err="1">
                <a:latin typeface="Courier New" charset="0"/>
                <a:ea typeface="Courier New" charset="0"/>
                <a:cs typeface="Courier New" charset="0"/>
              </a:rPr>
              <a:t>Faculty_Classes</a:t>
            </a:r>
            <a:r>
              <a:rPr lang="en-US" sz="2400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sz="2400" b="1" dirty="0">
                <a:latin typeface="Courier New" charset="0"/>
                <a:ea typeface="Courier New" charset="0"/>
                <a:cs typeface="Courier New" charset="0"/>
              </a:rPr>
              <a:t>ON</a:t>
            </a:r>
            <a:br>
              <a:rPr lang="en-US" sz="2400" dirty="0">
                <a:latin typeface="Courier New" charset="0"/>
                <a:ea typeface="Courier New" charset="0"/>
                <a:cs typeface="Courier New" charset="0"/>
              </a:rPr>
            </a:br>
            <a:r>
              <a:rPr lang="en-US" sz="2400" dirty="0">
                <a:latin typeface="Courier New" charset="0"/>
                <a:ea typeface="Courier New" charset="0"/>
                <a:cs typeface="Courier New" charset="0"/>
              </a:rPr>
              <a:t>    </a:t>
            </a:r>
            <a:r>
              <a:rPr lang="en-US" sz="2400" dirty="0" err="1">
                <a:latin typeface="Courier New" charset="0"/>
                <a:ea typeface="Courier New" charset="0"/>
                <a:cs typeface="Courier New" charset="0"/>
              </a:rPr>
              <a:t>Student_Schedules.ClassID</a:t>
            </a:r>
            <a:r>
              <a:rPr lang="en-US" sz="2400" dirty="0">
                <a:latin typeface="Courier New" charset="0"/>
                <a:ea typeface="Courier New" charset="0"/>
                <a:cs typeface="Courier New" charset="0"/>
              </a:rPr>
              <a:t>=</a:t>
            </a:r>
            <a:r>
              <a:rPr lang="en-US" sz="2400" dirty="0" err="1">
                <a:latin typeface="Courier New" charset="0"/>
                <a:ea typeface="Courier New" charset="0"/>
                <a:cs typeface="Courier New" charset="0"/>
              </a:rPr>
              <a:t>Faculty_Classes.ClassID</a:t>
            </a:r>
            <a:br>
              <a:rPr lang="en-US" sz="2400" dirty="0">
                <a:latin typeface="Courier New" charset="0"/>
                <a:ea typeface="Courier New" charset="0"/>
                <a:cs typeface="Courier New" charset="0"/>
              </a:rPr>
            </a:br>
            <a:r>
              <a:rPr lang="en-US" sz="2400" dirty="0">
                <a:latin typeface="Courier New" charset="0"/>
                <a:ea typeface="Courier New" charset="0"/>
                <a:cs typeface="Courier New" charset="0"/>
              </a:rPr>
              <a:t>  </a:t>
            </a:r>
            <a:r>
              <a:rPr lang="en-US" sz="2400" b="1" dirty="0">
                <a:latin typeface="Courier New" charset="0"/>
                <a:ea typeface="Courier New" charset="0"/>
                <a:cs typeface="Courier New" charset="0"/>
              </a:rPr>
              <a:t>JOIN</a:t>
            </a:r>
            <a:r>
              <a:rPr lang="en-US" sz="2400" dirty="0">
                <a:latin typeface="Courier New" charset="0"/>
                <a:ea typeface="Courier New" charset="0"/>
                <a:cs typeface="Courier New" charset="0"/>
              </a:rPr>
              <a:t> Staff </a:t>
            </a:r>
            <a:r>
              <a:rPr lang="en-US" sz="2400" b="1" dirty="0">
                <a:latin typeface="Courier New" charset="0"/>
                <a:ea typeface="Courier New" charset="0"/>
                <a:cs typeface="Courier New" charset="0"/>
              </a:rPr>
              <a:t>ON</a:t>
            </a:r>
            <a:br>
              <a:rPr lang="en-US" sz="2400" dirty="0">
                <a:latin typeface="Courier New" charset="0"/>
                <a:ea typeface="Courier New" charset="0"/>
                <a:cs typeface="Courier New" charset="0"/>
              </a:rPr>
            </a:br>
            <a:r>
              <a:rPr lang="en-US" sz="2400" dirty="0">
                <a:latin typeface="Courier New" charset="0"/>
                <a:ea typeface="Courier New" charset="0"/>
                <a:cs typeface="Courier New" charset="0"/>
              </a:rPr>
              <a:t>    </a:t>
            </a:r>
            <a:r>
              <a:rPr lang="en-US" sz="2400" dirty="0" err="1">
                <a:latin typeface="Courier New" charset="0"/>
                <a:ea typeface="Courier New" charset="0"/>
                <a:cs typeface="Courier New" charset="0"/>
              </a:rPr>
              <a:t>Faculty_Classes.StaffID</a:t>
            </a:r>
            <a:r>
              <a:rPr lang="en-US" sz="2400" dirty="0">
                <a:latin typeface="Courier New" charset="0"/>
                <a:ea typeface="Courier New" charset="0"/>
                <a:cs typeface="Courier New" charset="0"/>
              </a:rPr>
              <a:t> = </a:t>
            </a:r>
            <a:r>
              <a:rPr lang="en-US" sz="2400" dirty="0" err="1">
                <a:latin typeface="Courier New" charset="0"/>
                <a:ea typeface="Courier New" charset="0"/>
                <a:cs typeface="Courier New" charset="0"/>
              </a:rPr>
              <a:t>Staff.StaffID</a:t>
            </a:r>
            <a:endParaRPr lang="en-US" sz="2400" dirty="0">
              <a:latin typeface="Courier New" charset="0"/>
              <a:ea typeface="Courier New" charset="0"/>
              <a:cs typeface="Courier New" charset="0"/>
            </a:endParaRPr>
          </a:p>
          <a:p>
            <a:pPr marL="0" indent="0">
              <a:buNone/>
            </a:pPr>
            <a:r>
              <a:rPr lang="en-US" sz="2400" b="1" dirty="0">
                <a:latin typeface="Courier New" charset="0"/>
                <a:ea typeface="Courier New" charset="0"/>
                <a:cs typeface="Courier New" charset="0"/>
              </a:rPr>
              <a:t>GROUP BY </a:t>
            </a:r>
            <a:r>
              <a:rPr lang="en-US" sz="2400" dirty="0" err="1">
                <a:latin typeface="Courier New" charset="0"/>
                <a:ea typeface="Courier New" charset="0"/>
                <a:cs typeface="Courier New" charset="0"/>
              </a:rPr>
              <a:t>Student_Schedules.ClassID</a:t>
            </a:r>
            <a:br>
              <a:rPr lang="en-US" sz="2400" dirty="0">
                <a:latin typeface="Courier New" charset="0"/>
                <a:ea typeface="Courier New" charset="0"/>
                <a:cs typeface="Courier New" charset="0"/>
              </a:rPr>
            </a:br>
            <a:r>
              <a:rPr lang="en-US" sz="2400" b="1" dirty="0">
                <a:latin typeface="Courier New" charset="0"/>
                <a:ea typeface="Courier New" charset="0"/>
                <a:cs typeface="Courier New" charset="0"/>
              </a:rPr>
              <a:t>ORDER BY </a:t>
            </a:r>
            <a:r>
              <a:rPr lang="en-US" sz="2400" dirty="0">
                <a:latin typeface="Courier New" charset="0"/>
                <a:ea typeface="Courier New" charset="0"/>
                <a:cs typeface="Courier New" charset="0"/>
              </a:rPr>
              <a:t>COUNT(*) </a:t>
            </a:r>
            <a:r>
              <a:rPr lang="en-US" sz="2400" b="1" dirty="0">
                <a:latin typeface="Courier New" charset="0"/>
                <a:ea typeface="Courier New" charset="0"/>
                <a:cs typeface="Courier New" charset="0"/>
              </a:rPr>
              <a:t>DESC LIMIT </a:t>
            </a:r>
            <a:r>
              <a:rPr lang="en-US" sz="2400" dirty="0">
                <a:latin typeface="Courier New" charset="0"/>
                <a:ea typeface="Courier New" charset="0"/>
                <a:cs typeface="Courier New" charset="0"/>
              </a:rPr>
              <a:t>1;</a:t>
            </a:r>
          </a:p>
        </p:txBody>
      </p:sp>
    </p:spTree>
    <p:extLst>
      <p:ext uri="{BB962C8B-B14F-4D97-AF65-F5344CB8AC3E}">
        <p14:creationId xmlns:p14="http://schemas.microsoft.com/office/powerpoint/2010/main" val="129963819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Straight Arrow Connector 8"/>
          <p:cNvCxnSpPr/>
          <p:nvPr/>
        </p:nvCxnSpPr>
        <p:spPr>
          <a:xfrm flipV="1">
            <a:off x="4595031" y="1749227"/>
            <a:ext cx="1252376" cy="745152"/>
          </a:xfrm>
          <a:prstGeom prst="straightConnector1">
            <a:avLst/>
          </a:prstGeom>
          <a:ln w="53975">
            <a:solidFill>
              <a:schemeClr val="accent5"/>
            </a:solidFill>
            <a:prstDash val="soli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32148028"/>
              </p:ext>
            </p:extLst>
          </p:nvPr>
        </p:nvGraphicFramePr>
        <p:xfrm>
          <a:off x="334291" y="812800"/>
          <a:ext cx="4260742" cy="18615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5288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3968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9564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7252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2312">
                <a:tc gridSpan="4">
                  <a:txBody>
                    <a:bodyPr/>
                    <a:lstStyle/>
                    <a:p>
                      <a:pPr algn="ctr"/>
                      <a:r>
                        <a:rPr lang="en-US" dirty="0"/>
                        <a:t>staff</a:t>
                      </a:r>
                    </a:p>
                  </a:txBody>
                  <a:tcPr>
                    <a:solidFill>
                      <a:schemeClr val="accent5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2312">
                <a:tc>
                  <a:txBody>
                    <a:bodyPr/>
                    <a:lstStyle/>
                    <a:p>
                      <a:pPr algn="ctr"/>
                      <a:r>
                        <a:rPr lang="en-US" b="1" i="1" dirty="0"/>
                        <a:t>id</a:t>
                      </a:r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1" dirty="0"/>
                        <a:t>name</a:t>
                      </a:r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1" dirty="0"/>
                        <a:t>room</a:t>
                      </a:r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1" dirty="0" err="1"/>
                        <a:t>departmentId</a:t>
                      </a:r>
                      <a:endParaRPr lang="en-US" b="1" i="1" dirty="0"/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2312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accent1"/>
                          </a:solidFill>
                        </a:rPr>
                        <a:t>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accent1"/>
                          </a:solidFill>
                        </a:rPr>
                        <a:t>Bob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accent1"/>
                          </a:solidFill>
                        </a:rPr>
                        <a:t>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accent1"/>
                          </a:solidFill>
                        </a:rPr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2312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accent1"/>
                          </a:solidFill>
                        </a:rPr>
                        <a:t>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accent1"/>
                          </a:solidFill>
                        </a:rPr>
                        <a:t>Betsy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accent1"/>
                          </a:solidFill>
                        </a:rPr>
                        <a:t>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accent1"/>
                          </a:solidFill>
                        </a:rPr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2312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accent1"/>
                          </a:solidFill>
                        </a:rPr>
                        <a:t>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accent1"/>
                          </a:solidFill>
                        </a:rPr>
                        <a:t>Fran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accent1"/>
                          </a:solidFill>
                        </a:rPr>
                        <a:t>101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accent1"/>
                          </a:solidFill>
                        </a:rPr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18701731"/>
              </p:ext>
            </p:extLst>
          </p:nvPr>
        </p:nvGraphicFramePr>
        <p:xfrm>
          <a:off x="5847407" y="839892"/>
          <a:ext cx="3363938" cy="260618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1957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6018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8417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2312">
                <a:tc gridSpan="3">
                  <a:txBody>
                    <a:bodyPr/>
                    <a:lstStyle/>
                    <a:p>
                      <a:pPr algn="ctr"/>
                      <a:r>
                        <a:rPr lang="en-US" dirty="0"/>
                        <a:t>department</a:t>
                      </a:r>
                    </a:p>
                  </a:txBody>
                  <a:tcPr>
                    <a:solidFill>
                      <a:schemeClr val="accent5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2312">
                <a:tc>
                  <a:txBody>
                    <a:bodyPr/>
                    <a:lstStyle/>
                    <a:p>
                      <a:pPr algn="ctr"/>
                      <a:r>
                        <a:rPr lang="en-US" b="1" i="1" dirty="0"/>
                        <a:t>id</a:t>
                      </a:r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1" dirty="0"/>
                        <a:t>name</a:t>
                      </a:r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1" dirty="0" err="1"/>
                        <a:t>buildingId</a:t>
                      </a:r>
                      <a:endParaRPr lang="en-US" b="1" i="1" dirty="0"/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2312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accent2"/>
                          </a:solidFill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accent2"/>
                          </a:solidFill>
                        </a:rPr>
                        <a:t>Industrial Eng.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accent2"/>
                          </a:solidFill>
                        </a:rPr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2312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accent2"/>
                          </a:solidFill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accent2"/>
                          </a:solidFill>
                        </a:rPr>
                        <a:t>Computer Sci.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accent2"/>
                          </a:solidFill>
                        </a:rPr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2312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accent2"/>
                          </a:solidFill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accent2"/>
                          </a:solidFill>
                        </a:rPr>
                        <a:t>Chemistry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accent2"/>
                          </a:solidFill>
                        </a:rPr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2312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accent2"/>
                          </a:solidFill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accent2"/>
                          </a:solidFill>
                        </a:rPr>
                        <a:t>Physics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accent2"/>
                          </a:solidFill>
                        </a:rPr>
                        <a:t>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2312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accent2"/>
                          </a:solidFill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accent2"/>
                          </a:solidFill>
                        </a:rPr>
                        <a:t>Materials</a:t>
                      </a:r>
                      <a:r>
                        <a:rPr lang="en-US" baseline="0" dirty="0">
                          <a:solidFill>
                            <a:schemeClr val="accent2"/>
                          </a:solidFill>
                        </a:rPr>
                        <a:t> Sci.</a:t>
                      </a:r>
                      <a:endParaRPr lang="en-US" dirty="0">
                        <a:solidFill>
                          <a:schemeClr val="accent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accent2"/>
                          </a:solidFill>
                        </a:rPr>
                        <a:t>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cxnSp>
        <p:nvCxnSpPr>
          <p:cNvPr id="7" name="Straight Arrow Connector 6"/>
          <p:cNvCxnSpPr/>
          <p:nvPr/>
        </p:nvCxnSpPr>
        <p:spPr>
          <a:xfrm>
            <a:off x="4595031" y="1749227"/>
            <a:ext cx="1252376" cy="4629"/>
          </a:xfrm>
          <a:prstGeom prst="straightConnector1">
            <a:avLst/>
          </a:prstGeom>
          <a:ln w="53975">
            <a:solidFill>
              <a:schemeClr val="accent6"/>
            </a:solidFill>
            <a:prstDash val="soli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>
            <a:off x="4595031" y="2140669"/>
            <a:ext cx="1252376" cy="4629"/>
          </a:xfrm>
          <a:prstGeom prst="straightConnector1">
            <a:avLst/>
          </a:prstGeom>
          <a:ln w="53975">
            <a:solidFill>
              <a:schemeClr val="accent2">
                <a:lumMod val="60000"/>
                <a:lumOff val="40000"/>
              </a:schemeClr>
            </a:solidFill>
            <a:prstDash val="soli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>
            <a:off x="4595031" y="1749227"/>
            <a:ext cx="1252376" cy="1131966"/>
          </a:xfrm>
          <a:prstGeom prst="straightConnector1">
            <a:avLst/>
          </a:prstGeom>
          <a:ln w="53975">
            <a:solidFill>
              <a:schemeClr val="accent6"/>
            </a:solidFill>
            <a:prstDash val="soli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>
            <a:off x="4595031" y="1749227"/>
            <a:ext cx="1252376" cy="1481047"/>
          </a:xfrm>
          <a:prstGeom prst="straightConnector1">
            <a:avLst/>
          </a:prstGeom>
          <a:ln w="53975">
            <a:solidFill>
              <a:schemeClr val="accent6"/>
            </a:solidFill>
            <a:prstDash val="soli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itle 19"/>
          <p:cNvSpPr>
            <a:spLocks noGrp="1"/>
          </p:cNvSpPr>
          <p:nvPr>
            <p:ph type="title"/>
          </p:nvPr>
        </p:nvSpPr>
        <p:spPr>
          <a:xfrm>
            <a:off x="263472" y="74159"/>
            <a:ext cx="10556928" cy="700909"/>
          </a:xfrm>
        </p:spPr>
        <p:txBody>
          <a:bodyPr>
            <a:noAutofit/>
          </a:bodyPr>
          <a:lstStyle/>
          <a:p>
            <a:pPr lvl="0"/>
            <a:r>
              <a:rPr lang="en-US" sz="3200" dirty="0">
                <a:ea typeface="Courier New" charset="0"/>
                <a:cs typeface="Courier New" charset="0"/>
              </a:rPr>
              <a:t>Using INNER JOIN, what if rows don’t match one-to-one?</a:t>
            </a:r>
          </a:p>
        </p:txBody>
      </p:sp>
      <p:sp>
        <p:nvSpPr>
          <p:cNvPr id="19" name="Content Placeholder 18"/>
          <p:cNvSpPr>
            <a:spLocks noGrp="1"/>
          </p:cNvSpPr>
          <p:nvPr>
            <p:ph idx="1"/>
          </p:nvPr>
        </p:nvSpPr>
        <p:spPr>
          <a:xfrm>
            <a:off x="9499600" y="839892"/>
            <a:ext cx="2500278" cy="2919308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dirty="0"/>
              <a:t>In output,</a:t>
            </a:r>
          </a:p>
          <a:p>
            <a:r>
              <a:rPr lang="en-US" dirty="0"/>
              <a:t>multiple matches leads to multiple rows.</a:t>
            </a:r>
          </a:p>
          <a:p>
            <a:r>
              <a:rPr lang="en-US" dirty="0"/>
              <a:t>no matches leads to no rows</a:t>
            </a:r>
          </a:p>
        </p:txBody>
      </p:sp>
      <p:graphicFrame>
        <p:nvGraphicFramePr>
          <p:cNvPr id="21" name="Content Placeholder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36135303"/>
              </p:ext>
            </p:extLst>
          </p:nvPr>
        </p:nvGraphicFramePr>
        <p:xfrm>
          <a:off x="123987" y="3856307"/>
          <a:ext cx="11875892" cy="29667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0606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1347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7459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34321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1123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20667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2420649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 err="1"/>
                        <a:t>staff</a:t>
                      </a:r>
                      <a:r>
                        <a:rPr lang="en-US" b="1" i="1" dirty="0" err="1"/>
                        <a:t>.id</a:t>
                      </a:r>
                      <a:endParaRPr lang="en-US" b="1" i="1" dirty="0"/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 err="1"/>
                        <a:t>staff</a:t>
                      </a:r>
                      <a:r>
                        <a:rPr lang="en-US" b="1" i="1" dirty="0" err="1"/>
                        <a:t>.name</a:t>
                      </a:r>
                      <a:endParaRPr lang="en-US" b="1" i="1" dirty="0"/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1" dirty="0" err="1"/>
                        <a:t>staff.room</a:t>
                      </a:r>
                      <a:endParaRPr lang="en-US" b="1" i="1" dirty="0"/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 err="1"/>
                        <a:t>staff.</a:t>
                      </a:r>
                      <a:r>
                        <a:rPr lang="en-US" b="1" i="1" dirty="0" err="1"/>
                        <a:t>departmentId</a:t>
                      </a:r>
                      <a:endParaRPr lang="en-US" b="1" i="1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 err="1"/>
                        <a:t>department</a:t>
                      </a:r>
                      <a:r>
                        <a:rPr lang="en-US" b="1" i="1" dirty="0" err="1"/>
                        <a:t>.id</a:t>
                      </a:r>
                      <a:endParaRPr lang="en-US" b="1" i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 err="1"/>
                        <a:t>department</a:t>
                      </a:r>
                      <a:r>
                        <a:rPr lang="en-US" b="1" i="1" dirty="0" err="1"/>
                        <a:t>.name</a:t>
                      </a:r>
                      <a:endParaRPr lang="en-US" b="1" i="1" dirty="0"/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 err="1"/>
                        <a:t>department</a:t>
                      </a:r>
                      <a:r>
                        <a:rPr lang="en-US" b="1" i="1" dirty="0" err="1"/>
                        <a:t>.buildingId</a:t>
                      </a:r>
                      <a:endParaRPr lang="en-US" b="1" i="1" dirty="0"/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accent1"/>
                          </a:solidFill>
                        </a:rPr>
                        <a:t>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accent1"/>
                          </a:solidFill>
                        </a:rPr>
                        <a:t>Bob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accent1"/>
                          </a:solidFill>
                        </a:rPr>
                        <a:t>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accent1"/>
                          </a:solidFill>
                        </a:rPr>
                        <a:t>1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accent2"/>
                          </a:solidFill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accent2"/>
                          </a:solidFill>
                        </a:rPr>
                        <a:t>Industrial Eng.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accent2"/>
                          </a:solidFill>
                        </a:rPr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accent1"/>
                          </a:solidFill>
                        </a:rPr>
                        <a:t>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accent1"/>
                          </a:solidFill>
                        </a:rPr>
                        <a:t>Bob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accent1"/>
                          </a:solidFill>
                        </a:rPr>
                        <a:t>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accent1"/>
                          </a:solidFill>
                        </a:rPr>
                        <a:t>1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accent2"/>
                          </a:solidFill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accent2"/>
                          </a:solidFill>
                        </a:rPr>
                        <a:t>Physics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accent2"/>
                          </a:solidFill>
                        </a:rPr>
                        <a:t>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accent1"/>
                          </a:solidFill>
                        </a:rPr>
                        <a:t>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accent1"/>
                          </a:solidFill>
                        </a:rPr>
                        <a:t>Bob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accent1"/>
                          </a:solidFill>
                        </a:rPr>
                        <a:t>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accent1"/>
                          </a:solidFill>
                        </a:rPr>
                        <a:t>1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accent2"/>
                          </a:solidFill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accent2"/>
                          </a:solidFill>
                        </a:rPr>
                        <a:t>Materials</a:t>
                      </a:r>
                      <a:r>
                        <a:rPr lang="en-US" baseline="0" dirty="0">
                          <a:solidFill>
                            <a:schemeClr val="accent2"/>
                          </a:solidFill>
                        </a:rPr>
                        <a:t> Sci.</a:t>
                      </a:r>
                      <a:endParaRPr lang="en-US" dirty="0">
                        <a:solidFill>
                          <a:schemeClr val="accent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accent2"/>
                          </a:solidFill>
                        </a:rPr>
                        <a:t>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accent1"/>
                          </a:solidFill>
                        </a:rPr>
                        <a:t>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accent1"/>
                          </a:solidFill>
                        </a:rPr>
                        <a:t>Betsy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accent1"/>
                          </a:solidFill>
                        </a:rPr>
                        <a:t>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accent1"/>
                          </a:solidFill>
                        </a:rPr>
                        <a:t>2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accent2"/>
                          </a:solidFill>
                        </a:rPr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accent2"/>
                          </a:solidFill>
                        </a:rPr>
                        <a:t>Computer Sci.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accent2"/>
                          </a:solidFill>
                        </a:rPr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accent1"/>
                          </a:solidFill>
                        </a:rPr>
                        <a:t>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accent1"/>
                          </a:solidFill>
                        </a:rPr>
                        <a:t>Fran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accent1"/>
                          </a:solidFill>
                        </a:rPr>
                        <a:t>101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accent1"/>
                          </a:solidFill>
                        </a:rPr>
                        <a:t>1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accent2"/>
                          </a:solidFill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accent2"/>
                          </a:solidFill>
                        </a:rPr>
                        <a:t>Industrial Eng.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accent2"/>
                          </a:solidFill>
                        </a:rPr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accent1"/>
                          </a:solidFill>
                        </a:rPr>
                        <a:t>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accent1"/>
                          </a:solidFill>
                        </a:rPr>
                        <a:t>Fran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accent1"/>
                          </a:solidFill>
                        </a:rPr>
                        <a:t>101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accent1"/>
                          </a:solidFill>
                        </a:rPr>
                        <a:t>1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accent2"/>
                          </a:solidFill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accent2"/>
                          </a:solidFill>
                        </a:rPr>
                        <a:t>Physics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accent2"/>
                          </a:solidFill>
                        </a:rPr>
                        <a:t>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accent1"/>
                          </a:solidFill>
                        </a:rPr>
                        <a:t>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accent1"/>
                          </a:solidFill>
                        </a:rPr>
                        <a:t>Fran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accent1"/>
                          </a:solidFill>
                        </a:rPr>
                        <a:t>101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accent1"/>
                          </a:solidFill>
                        </a:rPr>
                        <a:t>1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accent2"/>
                          </a:solidFill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accent2"/>
                          </a:solidFill>
                        </a:rPr>
                        <a:t>Materials</a:t>
                      </a:r>
                      <a:r>
                        <a:rPr lang="en-US" baseline="0" dirty="0">
                          <a:solidFill>
                            <a:schemeClr val="accent2"/>
                          </a:solidFill>
                        </a:rPr>
                        <a:t> Sci.</a:t>
                      </a:r>
                      <a:endParaRPr lang="en-US" dirty="0">
                        <a:solidFill>
                          <a:schemeClr val="accent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accent2"/>
                          </a:solidFill>
                        </a:rPr>
                        <a:t>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cxnSp>
        <p:nvCxnSpPr>
          <p:cNvPr id="23" name="Straight Connector 22"/>
          <p:cNvCxnSpPr/>
          <p:nvPr/>
        </p:nvCxnSpPr>
        <p:spPr>
          <a:xfrm flipH="1">
            <a:off x="5847407" y="3843607"/>
            <a:ext cx="26451" cy="3001693"/>
          </a:xfrm>
          <a:prstGeom prst="line">
            <a:avLst/>
          </a:prstGeom>
          <a:ln w="57150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>
            <a:off x="4595031" y="2532111"/>
            <a:ext cx="1252376" cy="349082"/>
          </a:xfrm>
          <a:prstGeom prst="straightConnector1">
            <a:avLst/>
          </a:prstGeom>
          <a:ln w="53975">
            <a:solidFill>
              <a:schemeClr val="accent5"/>
            </a:solidFill>
            <a:prstDash val="soli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>
            <a:off x="4595031" y="2532111"/>
            <a:ext cx="1252376" cy="698163"/>
          </a:xfrm>
          <a:prstGeom prst="straightConnector1">
            <a:avLst/>
          </a:prstGeom>
          <a:ln w="53975">
            <a:solidFill>
              <a:schemeClr val="accent5"/>
            </a:solidFill>
            <a:prstDash val="soli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Rectangle 16"/>
          <p:cNvSpPr/>
          <p:nvPr/>
        </p:nvSpPr>
        <p:spPr>
          <a:xfrm>
            <a:off x="263471" y="2885707"/>
            <a:ext cx="513402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latin typeface="Courier New" charset="0"/>
                <a:ea typeface="Courier New" charset="0"/>
                <a:cs typeface="Courier New" charset="0"/>
              </a:rPr>
              <a:t>SELECT * FROM </a:t>
            </a:r>
            <a:r>
              <a:rPr lang="en-US" i="1" dirty="0">
                <a:latin typeface="Courier New" charset="0"/>
                <a:ea typeface="Courier New" charset="0"/>
                <a:cs typeface="Courier New" charset="0"/>
              </a:rPr>
              <a:t>staff JOIN department ON </a:t>
            </a:r>
            <a:r>
              <a:rPr lang="en-US" i="1" dirty="0" err="1">
                <a:latin typeface="Courier New" charset="0"/>
                <a:ea typeface="Courier New" charset="0"/>
                <a:cs typeface="Courier New" charset="0"/>
              </a:rPr>
              <a:t>staff.departmentId</a:t>
            </a:r>
            <a:r>
              <a:rPr lang="en-US" i="1" dirty="0">
                <a:latin typeface="Courier New" charset="0"/>
                <a:ea typeface="Courier New" charset="0"/>
                <a:cs typeface="Courier New" charset="0"/>
              </a:rPr>
              <a:t>=</a:t>
            </a:r>
            <a:r>
              <a:rPr lang="en-US" i="1" dirty="0" err="1">
                <a:latin typeface="Courier New" charset="0"/>
                <a:ea typeface="Courier New" charset="0"/>
                <a:cs typeface="Courier New" charset="0"/>
              </a:rPr>
              <a:t>department.id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020603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t">
            <a:normAutofit/>
          </a:bodyPr>
          <a:lstStyle/>
          <a:p>
            <a:r>
              <a:rPr lang="en-US" sz="3200" i="1" dirty="0"/>
              <a:t>(</a:t>
            </a:r>
            <a:r>
              <a:rPr lang="en-US" sz="3200" i="1" dirty="0" err="1"/>
              <a:t>Recipes.sqlite</a:t>
            </a:r>
            <a:r>
              <a:rPr lang="en-US" sz="3200" i="1" dirty="0"/>
              <a:t>) </a:t>
            </a:r>
            <a:r>
              <a:rPr lang="en-US" sz="3200" dirty="0"/>
              <a:t>Print the recipe for Irish Stew (</a:t>
            </a:r>
            <a:r>
              <a:rPr lang="en-US" sz="3200" dirty="0" err="1"/>
              <a:t>RecipeID</a:t>
            </a:r>
            <a:r>
              <a:rPr lang="en-US" sz="3200" dirty="0"/>
              <a:t> = 1)</a:t>
            </a: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6000" y="2147094"/>
            <a:ext cx="10160000" cy="3708400"/>
          </a:xfrm>
        </p:spPr>
      </p:pic>
    </p:spTree>
    <p:extLst>
      <p:ext uri="{BB962C8B-B14F-4D97-AF65-F5344CB8AC3E}">
        <p14:creationId xmlns:p14="http://schemas.microsoft.com/office/powerpoint/2010/main" val="101583905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t">
            <a:normAutofit/>
          </a:bodyPr>
          <a:lstStyle/>
          <a:p>
            <a:r>
              <a:rPr lang="en-US" sz="3200" i="1" dirty="0"/>
              <a:t>(</a:t>
            </a:r>
            <a:r>
              <a:rPr lang="en-US" sz="3200" i="1" dirty="0" err="1"/>
              <a:t>Recipes.sqlite</a:t>
            </a:r>
            <a:r>
              <a:rPr lang="en-US" sz="3200" i="1" dirty="0"/>
              <a:t>) </a:t>
            </a:r>
            <a:r>
              <a:rPr lang="en-US" sz="3200" dirty="0"/>
              <a:t>Print the recipe for Irish Stew (</a:t>
            </a:r>
            <a:r>
              <a:rPr lang="en-US" sz="3200" dirty="0" err="1"/>
              <a:t>RecipeID</a:t>
            </a:r>
            <a:r>
              <a:rPr lang="en-US" sz="3200" dirty="0"/>
              <a:t> = 1)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b="1" dirty="0">
                <a:latin typeface="Courier New" charset="0"/>
                <a:ea typeface="Courier New" charset="0"/>
                <a:cs typeface="Courier New" charset="0"/>
              </a:rPr>
              <a:t>SELECT</a:t>
            </a:r>
            <a:r>
              <a:rPr lang="en-US" sz="2400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sz="2400" dirty="0" err="1">
                <a:latin typeface="Courier New" charset="0"/>
                <a:ea typeface="Courier New" charset="0"/>
                <a:cs typeface="Courier New" charset="0"/>
              </a:rPr>
              <a:t>RecipeSeqNo</a:t>
            </a:r>
            <a:r>
              <a:rPr lang="en-US" sz="2400" dirty="0">
                <a:latin typeface="Courier New" charset="0"/>
                <a:ea typeface="Courier New" charset="0"/>
                <a:cs typeface="Courier New" charset="0"/>
              </a:rPr>
              <a:t>, Amount, </a:t>
            </a:r>
            <a:br>
              <a:rPr lang="en-US" sz="2400" dirty="0">
                <a:latin typeface="Courier New" charset="0"/>
                <a:ea typeface="Courier New" charset="0"/>
                <a:cs typeface="Courier New" charset="0"/>
              </a:rPr>
            </a:br>
            <a:r>
              <a:rPr lang="en-US" sz="2400" dirty="0">
                <a:latin typeface="Courier New" charset="0"/>
                <a:ea typeface="Courier New" charset="0"/>
                <a:cs typeface="Courier New" charset="0"/>
              </a:rPr>
              <a:t>  </a:t>
            </a:r>
            <a:r>
              <a:rPr lang="en-US" sz="2400" dirty="0" err="1">
                <a:latin typeface="Courier New" charset="0"/>
                <a:ea typeface="Courier New" charset="0"/>
                <a:cs typeface="Courier New" charset="0"/>
              </a:rPr>
              <a:t>Measurements.MeasurementDescription</a:t>
            </a:r>
            <a:r>
              <a:rPr lang="en-US" sz="2400" dirty="0">
                <a:latin typeface="Courier New" charset="0"/>
                <a:ea typeface="Courier New" charset="0"/>
                <a:cs typeface="Courier New" charset="0"/>
              </a:rPr>
              <a:t>, </a:t>
            </a:r>
            <a:r>
              <a:rPr lang="en-US" sz="2400" dirty="0" err="1">
                <a:latin typeface="Courier New" charset="0"/>
                <a:ea typeface="Courier New" charset="0"/>
                <a:cs typeface="Courier New" charset="0"/>
              </a:rPr>
              <a:t>IngredientName</a:t>
            </a:r>
            <a:r>
              <a:rPr lang="en-US" sz="2400" dirty="0">
                <a:latin typeface="Courier New" charset="0"/>
                <a:ea typeface="Courier New" charset="0"/>
                <a:cs typeface="Courier New" charset="0"/>
              </a:rPr>
              <a:t> </a:t>
            </a:r>
          </a:p>
          <a:p>
            <a:pPr marL="0" indent="0">
              <a:buNone/>
            </a:pPr>
            <a:r>
              <a:rPr lang="en-US" sz="2400" b="1" dirty="0">
                <a:latin typeface="Courier New" charset="0"/>
                <a:ea typeface="Courier New" charset="0"/>
                <a:cs typeface="Courier New" charset="0"/>
              </a:rPr>
              <a:t>FROM</a:t>
            </a:r>
            <a:br>
              <a:rPr lang="en-US" sz="2400" dirty="0">
                <a:latin typeface="Courier New" charset="0"/>
                <a:ea typeface="Courier New" charset="0"/>
                <a:cs typeface="Courier New" charset="0"/>
              </a:rPr>
            </a:br>
            <a:r>
              <a:rPr lang="en-US" sz="2400" dirty="0">
                <a:latin typeface="Courier New" charset="0"/>
                <a:ea typeface="Courier New" charset="0"/>
                <a:cs typeface="Courier New" charset="0"/>
              </a:rPr>
              <a:t>  </a:t>
            </a:r>
            <a:r>
              <a:rPr lang="en-US" sz="2400" dirty="0" err="1">
                <a:latin typeface="Courier New" charset="0"/>
                <a:ea typeface="Courier New" charset="0"/>
                <a:cs typeface="Courier New" charset="0"/>
              </a:rPr>
              <a:t>Recipe_Ingredients</a:t>
            </a:r>
            <a:r>
              <a:rPr lang="en-US" sz="2400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sz="2400" b="1" dirty="0">
                <a:latin typeface="Courier New" charset="0"/>
                <a:ea typeface="Courier New" charset="0"/>
                <a:cs typeface="Courier New" charset="0"/>
              </a:rPr>
              <a:t>JOIN</a:t>
            </a:r>
            <a:r>
              <a:rPr lang="en-US" sz="2400" dirty="0">
                <a:latin typeface="Courier New" charset="0"/>
                <a:ea typeface="Courier New" charset="0"/>
                <a:cs typeface="Courier New" charset="0"/>
              </a:rPr>
              <a:t> Ingredients</a:t>
            </a:r>
            <a:br>
              <a:rPr lang="en-US" sz="2400" dirty="0">
                <a:latin typeface="Courier New" charset="0"/>
                <a:ea typeface="Courier New" charset="0"/>
                <a:cs typeface="Courier New" charset="0"/>
              </a:rPr>
            </a:br>
            <a:r>
              <a:rPr lang="en-US" sz="2400" dirty="0">
                <a:latin typeface="Courier New" charset="0"/>
                <a:ea typeface="Courier New" charset="0"/>
                <a:cs typeface="Courier New" charset="0"/>
              </a:rPr>
              <a:t>    </a:t>
            </a:r>
            <a:r>
              <a:rPr lang="en-US" sz="2400" b="1" dirty="0">
                <a:latin typeface="Courier New" charset="0"/>
                <a:ea typeface="Courier New" charset="0"/>
                <a:cs typeface="Courier New" charset="0"/>
              </a:rPr>
              <a:t>ON</a:t>
            </a:r>
            <a:r>
              <a:rPr lang="en-US" sz="2400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sz="2400" dirty="0" err="1">
                <a:latin typeface="Courier New" charset="0"/>
                <a:ea typeface="Courier New" charset="0"/>
                <a:cs typeface="Courier New" charset="0"/>
              </a:rPr>
              <a:t>Recipe_Ingredients.IngredientId</a:t>
            </a:r>
            <a:br>
              <a:rPr lang="en-US" sz="2400" dirty="0">
                <a:latin typeface="Courier New" charset="0"/>
                <a:ea typeface="Courier New" charset="0"/>
                <a:cs typeface="Courier New" charset="0"/>
              </a:rPr>
            </a:br>
            <a:r>
              <a:rPr lang="en-US" sz="2400" dirty="0">
                <a:latin typeface="Courier New" charset="0"/>
                <a:ea typeface="Courier New" charset="0"/>
                <a:cs typeface="Courier New" charset="0"/>
              </a:rPr>
              <a:t>       = </a:t>
            </a:r>
            <a:r>
              <a:rPr lang="en-US" sz="2400" dirty="0" err="1">
                <a:latin typeface="Courier New" charset="0"/>
                <a:ea typeface="Courier New" charset="0"/>
                <a:cs typeface="Courier New" charset="0"/>
              </a:rPr>
              <a:t>Ingredients.IngredientID</a:t>
            </a:r>
            <a:br>
              <a:rPr lang="en-US" sz="2400" dirty="0">
                <a:latin typeface="Courier New" charset="0"/>
                <a:ea typeface="Courier New" charset="0"/>
                <a:cs typeface="Courier New" charset="0"/>
              </a:rPr>
            </a:br>
            <a:r>
              <a:rPr lang="en-US" sz="2400" dirty="0">
                <a:latin typeface="Courier New" charset="0"/>
                <a:ea typeface="Courier New" charset="0"/>
                <a:cs typeface="Courier New" charset="0"/>
              </a:rPr>
              <a:t>  </a:t>
            </a:r>
            <a:r>
              <a:rPr lang="en-US" sz="2400" b="1" dirty="0">
                <a:latin typeface="Courier New" charset="0"/>
                <a:ea typeface="Courier New" charset="0"/>
                <a:cs typeface="Courier New" charset="0"/>
              </a:rPr>
              <a:t>JOIN</a:t>
            </a:r>
            <a:r>
              <a:rPr lang="en-US" sz="2400" dirty="0">
                <a:latin typeface="Courier New" charset="0"/>
                <a:ea typeface="Courier New" charset="0"/>
                <a:cs typeface="Courier New" charset="0"/>
              </a:rPr>
              <a:t> Measurements</a:t>
            </a:r>
            <a:br>
              <a:rPr lang="en-US" sz="2400" dirty="0">
                <a:latin typeface="Courier New" charset="0"/>
                <a:ea typeface="Courier New" charset="0"/>
                <a:cs typeface="Courier New" charset="0"/>
              </a:rPr>
            </a:br>
            <a:r>
              <a:rPr lang="en-US" sz="2400" dirty="0">
                <a:latin typeface="Courier New" charset="0"/>
                <a:ea typeface="Courier New" charset="0"/>
                <a:cs typeface="Courier New" charset="0"/>
              </a:rPr>
              <a:t>    </a:t>
            </a:r>
            <a:r>
              <a:rPr lang="en-US" sz="2400" b="1" dirty="0">
                <a:latin typeface="Courier New" charset="0"/>
                <a:ea typeface="Courier New" charset="0"/>
                <a:cs typeface="Courier New" charset="0"/>
              </a:rPr>
              <a:t>ON </a:t>
            </a:r>
            <a:r>
              <a:rPr lang="en-US" sz="2400" dirty="0" err="1">
                <a:latin typeface="Courier New" charset="0"/>
                <a:ea typeface="Courier New" charset="0"/>
                <a:cs typeface="Courier New" charset="0"/>
              </a:rPr>
              <a:t>Recipe_Ingredients.MeasureAmountID</a:t>
            </a:r>
            <a:br>
              <a:rPr lang="en-US" sz="2400" dirty="0">
                <a:latin typeface="Courier New" charset="0"/>
                <a:ea typeface="Courier New" charset="0"/>
                <a:cs typeface="Courier New" charset="0"/>
              </a:rPr>
            </a:br>
            <a:r>
              <a:rPr lang="en-US" sz="2400" dirty="0">
                <a:latin typeface="Courier New" charset="0"/>
                <a:ea typeface="Courier New" charset="0"/>
                <a:cs typeface="Courier New" charset="0"/>
              </a:rPr>
              <a:t>       = </a:t>
            </a:r>
            <a:r>
              <a:rPr lang="en-US" sz="2400" dirty="0" err="1">
                <a:latin typeface="Courier New" charset="0"/>
                <a:ea typeface="Courier New" charset="0"/>
                <a:cs typeface="Courier New" charset="0"/>
              </a:rPr>
              <a:t>Measurements.MeasureAmountID</a:t>
            </a:r>
            <a:endParaRPr lang="en-US" sz="2400" dirty="0">
              <a:latin typeface="Courier New" charset="0"/>
              <a:ea typeface="Courier New" charset="0"/>
              <a:cs typeface="Courier New" charset="0"/>
            </a:endParaRPr>
          </a:p>
          <a:p>
            <a:pPr marL="0" indent="0">
              <a:buNone/>
            </a:pPr>
            <a:r>
              <a:rPr lang="en-US" sz="2400" b="1" dirty="0">
                <a:latin typeface="Courier New" charset="0"/>
                <a:ea typeface="Courier New" charset="0"/>
                <a:cs typeface="Courier New" charset="0"/>
              </a:rPr>
              <a:t>WHERE</a:t>
            </a:r>
            <a:r>
              <a:rPr lang="en-US" sz="2400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sz="2400" dirty="0" err="1">
                <a:latin typeface="Courier New" charset="0"/>
                <a:ea typeface="Courier New" charset="0"/>
                <a:cs typeface="Courier New" charset="0"/>
              </a:rPr>
              <a:t>RecipeId</a:t>
            </a:r>
            <a:r>
              <a:rPr lang="en-US" sz="2400" dirty="0">
                <a:latin typeface="Courier New" charset="0"/>
                <a:ea typeface="Courier New" charset="0"/>
                <a:cs typeface="Courier New" charset="0"/>
              </a:rPr>
              <a:t>=1</a:t>
            </a:r>
          </a:p>
          <a:p>
            <a:pPr marL="0" indent="0">
              <a:buNone/>
            </a:pPr>
            <a:r>
              <a:rPr lang="en-US" sz="2400" b="1" dirty="0">
                <a:latin typeface="Courier New" charset="0"/>
                <a:ea typeface="Courier New" charset="0"/>
                <a:cs typeface="Courier New" charset="0"/>
              </a:rPr>
              <a:t>ORDER BY </a:t>
            </a:r>
            <a:r>
              <a:rPr lang="en-US" sz="2400" dirty="0" err="1">
                <a:latin typeface="Courier New" charset="0"/>
                <a:ea typeface="Courier New" charset="0"/>
                <a:cs typeface="Courier New" charset="0"/>
              </a:rPr>
              <a:t>RecipeSeqNo</a:t>
            </a:r>
            <a:r>
              <a:rPr lang="en-US" sz="2400" dirty="0">
                <a:latin typeface="Courier New" charset="0"/>
                <a:ea typeface="Courier New" charset="0"/>
                <a:cs typeface="Courier New" charset="0"/>
              </a:rPr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71202054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t">
            <a:normAutofit fontScale="90000"/>
          </a:bodyPr>
          <a:lstStyle/>
          <a:p>
            <a:r>
              <a:rPr lang="en-US" sz="3200" dirty="0"/>
              <a:t>What is the name of the recipe with the most ingredients?</a:t>
            </a:r>
            <a:br>
              <a:rPr lang="en-US" sz="3200" dirty="0"/>
            </a:br>
            <a:r>
              <a:rPr lang="en-US" sz="3200" dirty="0"/>
              <a:t>(Can be done with either a subquery or a JOIN)</a:t>
            </a: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6000" y="2147094"/>
            <a:ext cx="10160000" cy="3708400"/>
          </a:xfrm>
        </p:spPr>
      </p:pic>
    </p:spTree>
    <p:extLst>
      <p:ext uri="{BB962C8B-B14F-4D97-AF65-F5344CB8AC3E}">
        <p14:creationId xmlns:p14="http://schemas.microsoft.com/office/powerpoint/2010/main" val="115036831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t">
            <a:normAutofit fontScale="90000"/>
          </a:bodyPr>
          <a:lstStyle/>
          <a:p>
            <a:r>
              <a:rPr lang="en-US" sz="3200" dirty="0"/>
              <a:t>What is the name of the recipe with the most ingredients?</a:t>
            </a:r>
            <a:br>
              <a:rPr lang="en-US" sz="3200" dirty="0"/>
            </a:b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SELECT</a:t>
            </a:r>
            <a:r>
              <a:rPr lang="en-US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dirty="0" err="1">
                <a:latin typeface="Courier New" charset="0"/>
                <a:ea typeface="Courier New" charset="0"/>
                <a:cs typeface="Courier New" charset="0"/>
              </a:rPr>
              <a:t>RecipeTitle</a:t>
            </a:r>
            <a:r>
              <a:rPr lang="en-US" dirty="0">
                <a:latin typeface="Courier New" charset="0"/>
                <a:ea typeface="Courier New" charset="0"/>
                <a:cs typeface="Courier New" charset="0"/>
              </a:rPr>
              <a:t>, COUNT(*) AS </a:t>
            </a:r>
            <a:r>
              <a:rPr lang="en-US" dirty="0" err="1">
                <a:latin typeface="Courier New" charset="0"/>
                <a:ea typeface="Courier New" charset="0"/>
                <a:cs typeface="Courier New" charset="0"/>
              </a:rPr>
              <a:t>numIngredients</a:t>
            </a:r>
            <a:r>
              <a:rPr lang="en-US" dirty="0">
                <a:latin typeface="Courier New" charset="0"/>
                <a:ea typeface="Courier New" charset="0"/>
                <a:cs typeface="Courier New" charset="0"/>
              </a:rPr>
              <a:t>  </a:t>
            </a:r>
          </a:p>
          <a:p>
            <a:pPr marL="0" indent="0">
              <a:buNone/>
            </a:pP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FROM</a:t>
            </a:r>
            <a:br>
              <a:rPr lang="en-US" dirty="0">
                <a:latin typeface="Courier New" charset="0"/>
                <a:ea typeface="Courier New" charset="0"/>
                <a:cs typeface="Courier New" charset="0"/>
              </a:rPr>
            </a:br>
            <a:r>
              <a:rPr lang="en-US" dirty="0">
                <a:latin typeface="Courier New" charset="0"/>
                <a:ea typeface="Courier New" charset="0"/>
                <a:cs typeface="Courier New" charset="0"/>
              </a:rPr>
              <a:t>  </a:t>
            </a:r>
            <a:r>
              <a:rPr lang="en-US" dirty="0" err="1">
                <a:latin typeface="Courier New" charset="0"/>
                <a:ea typeface="Courier New" charset="0"/>
                <a:cs typeface="Courier New" charset="0"/>
              </a:rPr>
              <a:t>Recipe_Ingredients</a:t>
            </a:r>
            <a:r>
              <a:rPr lang="en-US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JOIN</a:t>
            </a:r>
            <a:r>
              <a:rPr lang="en-US" dirty="0">
                <a:latin typeface="Courier New" charset="0"/>
                <a:ea typeface="Courier New" charset="0"/>
                <a:cs typeface="Courier New" charset="0"/>
              </a:rPr>
              <a:t> Recipes</a:t>
            </a:r>
            <a:br>
              <a:rPr lang="en-US" dirty="0">
                <a:latin typeface="Courier New" charset="0"/>
                <a:ea typeface="Courier New" charset="0"/>
                <a:cs typeface="Courier New" charset="0"/>
              </a:rPr>
            </a:br>
            <a:r>
              <a:rPr lang="en-US" dirty="0">
                <a:latin typeface="Courier New" charset="0"/>
                <a:ea typeface="Courier New" charset="0"/>
                <a:cs typeface="Courier New" charset="0"/>
              </a:rPr>
              <a:t>    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ON</a:t>
            </a:r>
            <a:r>
              <a:rPr lang="en-US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dirty="0" err="1">
                <a:latin typeface="Courier New" charset="0"/>
                <a:ea typeface="Courier New" charset="0"/>
                <a:cs typeface="Courier New" charset="0"/>
              </a:rPr>
              <a:t>Recipes.RecipeID</a:t>
            </a:r>
            <a:r>
              <a:rPr lang="en-US" dirty="0">
                <a:latin typeface="Courier New" charset="0"/>
                <a:ea typeface="Courier New" charset="0"/>
                <a:cs typeface="Courier New" charset="0"/>
              </a:rPr>
              <a:t> </a:t>
            </a:r>
            <a:br>
              <a:rPr lang="en-US" dirty="0">
                <a:latin typeface="Courier New" charset="0"/>
                <a:ea typeface="Courier New" charset="0"/>
                <a:cs typeface="Courier New" charset="0"/>
              </a:rPr>
            </a:br>
            <a:r>
              <a:rPr lang="en-US" dirty="0">
                <a:latin typeface="Courier New" charset="0"/>
                <a:ea typeface="Courier New" charset="0"/>
                <a:cs typeface="Courier New" charset="0"/>
              </a:rPr>
              <a:t>       = </a:t>
            </a:r>
            <a:r>
              <a:rPr lang="en-US" dirty="0" err="1">
                <a:latin typeface="Courier New" charset="0"/>
                <a:ea typeface="Courier New" charset="0"/>
                <a:cs typeface="Courier New" charset="0"/>
              </a:rPr>
              <a:t>Recipe_Ingredients.RecipeID</a:t>
            </a:r>
            <a:endParaRPr lang="en-US" dirty="0">
              <a:latin typeface="Courier New" charset="0"/>
              <a:ea typeface="Courier New" charset="0"/>
              <a:cs typeface="Courier New" charset="0"/>
            </a:endParaRPr>
          </a:p>
          <a:p>
            <a:pPr marL="0" indent="0">
              <a:buNone/>
            </a:pP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ORDER BY </a:t>
            </a:r>
            <a:r>
              <a:rPr lang="en-US" dirty="0" err="1">
                <a:latin typeface="Courier New" charset="0"/>
                <a:ea typeface="Courier New" charset="0"/>
                <a:cs typeface="Courier New" charset="0"/>
              </a:rPr>
              <a:t>numIngredients</a:t>
            </a:r>
            <a:r>
              <a:rPr lang="en-US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DESC</a:t>
            </a:r>
          </a:p>
          <a:p>
            <a:pPr marL="0" indent="0">
              <a:buNone/>
            </a:pP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LIMIT</a:t>
            </a:r>
            <a:r>
              <a:rPr lang="en-US" dirty="0">
                <a:latin typeface="Courier New" charset="0"/>
                <a:ea typeface="Courier New" charset="0"/>
                <a:cs typeface="Courier New" charset="0"/>
              </a:rPr>
              <a:t> 1</a:t>
            </a:r>
          </a:p>
          <a:p>
            <a:pPr marL="0" indent="0">
              <a:buNone/>
            </a:pP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GROUP BY </a:t>
            </a:r>
            <a:r>
              <a:rPr lang="en-US" dirty="0" err="1">
                <a:latin typeface="Courier New" charset="0"/>
                <a:ea typeface="Courier New" charset="0"/>
                <a:cs typeface="Courier New" charset="0"/>
              </a:rPr>
              <a:t>Recipes.RecipeID</a:t>
            </a:r>
            <a:endParaRPr lang="en-US" dirty="0">
              <a:latin typeface="Courier New" charset="0"/>
              <a:ea typeface="Courier New" charset="0"/>
              <a:cs typeface="Courier New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4491222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t">
            <a:normAutofit fontScale="90000"/>
          </a:bodyPr>
          <a:lstStyle/>
          <a:p>
            <a:r>
              <a:rPr lang="en-US" sz="3600" i="1" dirty="0"/>
              <a:t>(</a:t>
            </a:r>
            <a:r>
              <a:rPr lang="en-US" sz="3600" i="1" dirty="0" err="1"/>
              <a:t>BowlingLeague.sqlite</a:t>
            </a:r>
            <a:r>
              <a:rPr lang="en-US" sz="3600" i="1" dirty="0"/>
              <a:t>) </a:t>
            </a:r>
            <a:r>
              <a:rPr lang="en-US" sz="3600" dirty="0"/>
              <a:t>Print a schedule of all the team matchups over the whole season (Date, Location, </a:t>
            </a:r>
            <a:r>
              <a:rPr lang="en-US" sz="3600" dirty="0" err="1"/>
              <a:t>TeamName</a:t>
            </a:r>
            <a:r>
              <a:rPr lang="en-US" sz="3600" dirty="0"/>
              <a:t>, </a:t>
            </a:r>
            <a:r>
              <a:rPr lang="en-US" sz="3600" dirty="0" err="1"/>
              <a:t>TeamName</a:t>
            </a:r>
            <a:r>
              <a:rPr lang="en-US" sz="3600" dirty="0"/>
              <a:t>)</a:t>
            </a: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44600" y="1829594"/>
            <a:ext cx="9702800" cy="4343400"/>
          </a:xfrm>
        </p:spPr>
      </p:pic>
    </p:spTree>
    <p:extLst>
      <p:ext uri="{BB962C8B-B14F-4D97-AF65-F5344CB8AC3E}">
        <p14:creationId xmlns:p14="http://schemas.microsoft.com/office/powerpoint/2010/main" val="10177394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t">
            <a:normAutofit fontScale="90000"/>
          </a:bodyPr>
          <a:lstStyle/>
          <a:p>
            <a:r>
              <a:rPr lang="en-US" sz="3600" dirty="0"/>
              <a:t>Print a schedule of all the team matchups over the whole season</a:t>
            </a:r>
            <a:br>
              <a:rPr lang="en-US" sz="3600" dirty="0"/>
            </a:br>
            <a:r>
              <a:rPr lang="en-US" sz="3600" dirty="0"/>
              <a:t>(Date, Location, </a:t>
            </a:r>
            <a:r>
              <a:rPr lang="en-US" sz="3600" dirty="0" err="1"/>
              <a:t>TeamName</a:t>
            </a:r>
            <a:r>
              <a:rPr lang="en-US" sz="3600" dirty="0"/>
              <a:t>, </a:t>
            </a:r>
            <a:r>
              <a:rPr lang="en-US" sz="3600" dirty="0" err="1"/>
              <a:t>TeamName</a:t>
            </a:r>
            <a:r>
              <a:rPr lang="en-US" sz="3600" dirty="0"/>
              <a:t>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b="1" dirty="0">
                <a:latin typeface="Courier New" charset="0"/>
                <a:ea typeface="Courier New" charset="0"/>
                <a:cs typeface="Courier New" charset="0"/>
              </a:rPr>
              <a:t>SELECT</a:t>
            </a:r>
            <a:r>
              <a:rPr lang="en-US" sz="2400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sz="2400" dirty="0" err="1">
                <a:latin typeface="Courier New" charset="0"/>
                <a:ea typeface="Courier New" charset="0"/>
                <a:cs typeface="Courier New" charset="0"/>
              </a:rPr>
              <a:t>TourneyDate</a:t>
            </a:r>
            <a:r>
              <a:rPr lang="en-US" sz="2400" dirty="0">
                <a:latin typeface="Courier New" charset="0"/>
                <a:ea typeface="Courier New" charset="0"/>
                <a:cs typeface="Courier New" charset="0"/>
              </a:rPr>
              <a:t>, </a:t>
            </a:r>
            <a:r>
              <a:rPr lang="en-US" sz="2400" dirty="0" err="1">
                <a:latin typeface="Courier New" charset="0"/>
                <a:ea typeface="Courier New" charset="0"/>
                <a:cs typeface="Courier New" charset="0"/>
              </a:rPr>
              <a:t>TourneyLocation</a:t>
            </a:r>
            <a:r>
              <a:rPr lang="en-US" sz="2400" dirty="0">
                <a:latin typeface="Courier New" charset="0"/>
                <a:ea typeface="Courier New" charset="0"/>
                <a:cs typeface="Courier New" charset="0"/>
              </a:rPr>
              <a:t>, </a:t>
            </a:r>
            <a:r>
              <a:rPr lang="en-US" sz="2400" dirty="0" err="1">
                <a:latin typeface="Courier New" charset="0"/>
                <a:ea typeface="Courier New" charset="0"/>
                <a:cs typeface="Courier New" charset="0"/>
              </a:rPr>
              <a:t>OddTeam.TeamName</a:t>
            </a:r>
            <a:r>
              <a:rPr lang="en-US" sz="2400" dirty="0">
                <a:latin typeface="Courier New" charset="0"/>
                <a:ea typeface="Courier New" charset="0"/>
                <a:cs typeface="Courier New" charset="0"/>
              </a:rPr>
              <a:t>, </a:t>
            </a:r>
            <a:br>
              <a:rPr lang="en-US" sz="2400" dirty="0">
                <a:latin typeface="Courier New" charset="0"/>
                <a:ea typeface="Courier New" charset="0"/>
                <a:cs typeface="Courier New" charset="0"/>
              </a:rPr>
            </a:br>
            <a:r>
              <a:rPr lang="en-US" sz="2400" dirty="0">
                <a:latin typeface="Courier New" charset="0"/>
                <a:ea typeface="Courier New" charset="0"/>
                <a:cs typeface="Courier New" charset="0"/>
              </a:rPr>
              <a:t>       </a:t>
            </a:r>
            <a:r>
              <a:rPr lang="en-US" sz="2400" dirty="0" err="1">
                <a:latin typeface="Courier New" charset="0"/>
                <a:ea typeface="Courier New" charset="0"/>
                <a:cs typeface="Courier New" charset="0"/>
              </a:rPr>
              <a:t>EvenTeam.TeamName</a:t>
            </a:r>
            <a:endParaRPr lang="en-US" sz="2400" dirty="0">
              <a:latin typeface="Courier New" charset="0"/>
              <a:ea typeface="Courier New" charset="0"/>
              <a:cs typeface="Courier New" charset="0"/>
            </a:endParaRPr>
          </a:p>
          <a:p>
            <a:pPr marL="0" indent="0">
              <a:buNone/>
            </a:pPr>
            <a:r>
              <a:rPr lang="en-US" sz="2400" b="1" dirty="0">
                <a:latin typeface="Courier New" charset="0"/>
                <a:ea typeface="Courier New" charset="0"/>
                <a:cs typeface="Courier New" charset="0"/>
              </a:rPr>
              <a:t>FROM</a:t>
            </a:r>
            <a:br>
              <a:rPr lang="en-US" sz="2400" dirty="0">
                <a:latin typeface="Courier New" charset="0"/>
                <a:ea typeface="Courier New" charset="0"/>
                <a:cs typeface="Courier New" charset="0"/>
              </a:rPr>
            </a:br>
            <a:r>
              <a:rPr lang="en-US" sz="2400" dirty="0">
                <a:latin typeface="Courier New" charset="0"/>
                <a:ea typeface="Courier New" charset="0"/>
                <a:cs typeface="Courier New" charset="0"/>
              </a:rPr>
              <a:t>  </a:t>
            </a:r>
            <a:r>
              <a:rPr lang="en-US" sz="2400" dirty="0" err="1">
                <a:latin typeface="Courier New" charset="0"/>
                <a:ea typeface="Courier New" charset="0"/>
                <a:cs typeface="Courier New" charset="0"/>
              </a:rPr>
              <a:t>Tourney_Matches</a:t>
            </a:r>
            <a:r>
              <a:rPr lang="en-US" sz="2400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sz="2400" b="1" dirty="0">
                <a:latin typeface="Courier New" charset="0"/>
                <a:ea typeface="Courier New" charset="0"/>
                <a:cs typeface="Courier New" charset="0"/>
              </a:rPr>
              <a:t>JOIN</a:t>
            </a:r>
            <a:r>
              <a:rPr lang="en-US" sz="2400" dirty="0">
                <a:latin typeface="Courier New" charset="0"/>
                <a:ea typeface="Courier New" charset="0"/>
                <a:cs typeface="Courier New" charset="0"/>
              </a:rPr>
              <a:t> Tournaments</a:t>
            </a:r>
            <a:br>
              <a:rPr lang="en-US" sz="2400" dirty="0">
                <a:latin typeface="Courier New" charset="0"/>
                <a:ea typeface="Courier New" charset="0"/>
                <a:cs typeface="Courier New" charset="0"/>
              </a:rPr>
            </a:br>
            <a:r>
              <a:rPr lang="en-US" sz="2400" dirty="0">
                <a:latin typeface="Courier New" charset="0"/>
                <a:ea typeface="Courier New" charset="0"/>
                <a:cs typeface="Courier New" charset="0"/>
              </a:rPr>
              <a:t>    </a:t>
            </a:r>
            <a:r>
              <a:rPr lang="en-US" sz="2400" b="1" dirty="0">
                <a:latin typeface="Courier New" charset="0"/>
                <a:ea typeface="Courier New" charset="0"/>
                <a:cs typeface="Courier New" charset="0"/>
              </a:rPr>
              <a:t>ON</a:t>
            </a:r>
            <a:r>
              <a:rPr lang="en-US" sz="2400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sz="2400" dirty="0" err="1">
                <a:latin typeface="Courier New" charset="0"/>
                <a:ea typeface="Courier New" charset="0"/>
                <a:cs typeface="Courier New" charset="0"/>
              </a:rPr>
              <a:t>Tourney_Matches.TourneyID</a:t>
            </a:r>
            <a:r>
              <a:rPr lang="en-US" sz="2400" dirty="0">
                <a:latin typeface="Courier New" charset="0"/>
                <a:ea typeface="Courier New" charset="0"/>
                <a:cs typeface="Courier New" charset="0"/>
              </a:rPr>
              <a:t> = </a:t>
            </a:r>
            <a:r>
              <a:rPr lang="en-US" sz="2400" dirty="0" err="1">
                <a:latin typeface="Courier New" charset="0"/>
                <a:ea typeface="Courier New" charset="0"/>
                <a:cs typeface="Courier New" charset="0"/>
              </a:rPr>
              <a:t>Tournaments.TourneyID</a:t>
            </a:r>
            <a:r>
              <a:rPr lang="en-US" sz="2400" dirty="0">
                <a:latin typeface="Courier New" charset="0"/>
                <a:ea typeface="Courier New" charset="0"/>
                <a:cs typeface="Courier New" charset="0"/>
              </a:rPr>
              <a:t>  </a:t>
            </a:r>
            <a:br>
              <a:rPr lang="en-US" sz="2400" dirty="0">
                <a:latin typeface="Courier New" charset="0"/>
                <a:ea typeface="Courier New" charset="0"/>
                <a:cs typeface="Courier New" charset="0"/>
              </a:rPr>
            </a:br>
            <a:r>
              <a:rPr lang="en-US" sz="2400" dirty="0">
                <a:latin typeface="Courier New" charset="0"/>
                <a:ea typeface="Courier New" charset="0"/>
                <a:cs typeface="Courier New" charset="0"/>
              </a:rPr>
              <a:t>  </a:t>
            </a:r>
            <a:r>
              <a:rPr lang="en-US" sz="2400" b="1" dirty="0">
                <a:latin typeface="Courier New" charset="0"/>
                <a:ea typeface="Courier New" charset="0"/>
                <a:cs typeface="Courier New" charset="0"/>
              </a:rPr>
              <a:t>JOIN</a:t>
            </a:r>
            <a:r>
              <a:rPr lang="en-US" sz="2400" dirty="0">
                <a:latin typeface="Courier New" charset="0"/>
                <a:ea typeface="Courier New" charset="0"/>
                <a:cs typeface="Courier New" charset="0"/>
              </a:rPr>
              <a:t> Teams </a:t>
            </a:r>
            <a:r>
              <a:rPr lang="en-US" sz="2400" b="1" dirty="0">
                <a:latin typeface="Courier New" charset="0"/>
                <a:ea typeface="Courier New" charset="0"/>
                <a:cs typeface="Courier New" charset="0"/>
              </a:rPr>
              <a:t>AS</a:t>
            </a:r>
            <a:r>
              <a:rPr lang="en-US" sz="2400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sz="2400" dirty="0" err="1">
                <a:latin typeface="Courier New" charset="0"/>
                <a:ea typeface="Courier New" charset="0"/>
                <a:cs typeface="Courier New" charset="0"/>
              </a:rPr>
              <a:t>OddTeam</a:t>
            </a:r>
            <a:br>
              <a:rPr lang="en-US" sz="2400" dirty="0">
                <a:latin typeface="Courier New" charset="0"/>
                <a:ea typeface="Courier New" charset="0"/>
                <a:cs typeface="Courier New" charset="0"/>
              </a:rPr>
            </a:br>
            <a:r>
              <a:rPr lang="en-US" sz="2400" dirty="0">
                <a:latin typeface="Courier New" charset="0"/>
                <a:ea typeface="Courier New" charset="0"/>
                <a:cs typeface="Courier New" charset="0"/>
              </a:rPr>
              <a:t>    </a:t>
            </a:r>
            <a:r>
              <a:rPr lang="en-US" sz="2400" b="1" dirty="0">
                <a:latin typeface="Courier New" charset="0"/>
                <a:ea typeface="Courier New" charset="0"/>
                <a:cs typeface="Courier New" charset="0"/>
              </a:rPr>
              <a:t>ON</a:t>
            </a:r>
            <a:r>
              <a:rPr lang="en-US" sz="2400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sz="2400" dirty="0" err="1">
                <a:latin typeface="Courier New" charset="0"/>
                <a:ea typeface="Courier New" charset="0"/>
                <a:cs typeface="Courier New" charset="0"/>
              </a:rPr>
              <a:t>OddLaneTeamID</a:t>
            </a:r>
            <a:r>
              <a:rPr lang="en-US" sz="2400" dirty="0">
                <a:latin typeface="Courier New" charset="0"/>
                <a:ea typeface="Courier New" charset="0"/>
                <a:cs typeface="Courier New" charset="0"/>
              </a:rPr>
              <a:t>=</a:t>
            </a:r>
            <a:r>
              <a:rPr lang="en-US" sz="2400" dirty="0" err="1">
                <a:latin typeface="Courier New" charset="0"/>
                <a:ea typeface="Courier New" charset="0"/>
                <a:cs typeface="Courier New" charset="0"/>
              </a:rPr>
              <a:t>OddTeam.TeamID</a:t>
            </a:r>
            <a:r>
              <a:rPr lang="en-US" sz="2400" dirty="0">
                <a:latin typeface="Courier New" charset="0"/>
                <a:ea typeface="Courier New" charset="0"/>
                <a:cs typeface="Courier New" charset="0"/>
              </a:rPr>
              <a:t>  </a:t>
            </a:r>
            <a:br>
              <a:rPr lang="en-US" sz="2400" dirty="0">
                <a:latin typeface="Courier New" charset="0"/>
                <a:ea typeface="Courier New" charset="0"/>
                <a:cs typeface="Courier New" charset="0"/>
              </a:rPr>
            </a:br>
            <a:r>
              <a:rPr lang="en-US" sz="2400" dirty="0">
                <a:latin typeface="Courier New" charset="0"/>
                <a:ea typeface="Courier New" charset="0"/>
                <a:cs typeface="Courier New" charset="0"/>
              </a:rPr>
              <a:t>  </a:t>
            </a:r>
            <a:r>
              <a:rPr lang="en-US" sz="2400" b="1" dirty="0">
                <a:latin typeface="Courier New" charset="0"/>
                <a:ea typeface="Courier New" charset="0"/>
                <a:cs typeface="Courier New" charset="0"/>
              </a:rPr>
              <a:t>JOIN</a:t>
            </a:r>
            <a:r>
              <a:rPr lang="en-US" sz="2400" dirty="0">
                <a:latin typeface="Courier New" charset="0"/>
                <a:ea typeface="Courier New" charset="0"/>
                <a:cs typeface="Courier New" charset="0"/>
              </a:rPr>
              <a:t> Teams </a:t>
            </a:r>
            <a:r>
              <a:rPr lang="en-US" sz="2400" b="1" dirty="0">
                <a:latin typeface="Courier New" charset="0"/>
                <a:ea typeface="Courier New" charset="0"/>
                <a:cs typeface="Courier New" charset="0"/>
              </a:rPr>
              <a:t>AS</a:t>
            </a:r>
            <a:r>
              <a:rPr lang="en-US" sz="2400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sz="2400" dirty="0" err="1">
                <a:latin typeface="Courier New" charset="0"/>
                <a:ea typeface="Courier New" charset="0"/>
                <a:cs typeface="Courier New" charset="0"/>
              </a:rPr>
              <a:t>EvenTeam</a:t>
            </a:r>
            <a:br>
              <a:rPr lang="en-US" sz="2400" dirty="0">
                <a:latin typeface="Courier New" charset="0"/>
                <a:ea typeface="Courier New" charset="0"/>
                <a:cs typeface="Courier New" charset="0"/>
              </a:rPr>
            </a:br>
            <a:r>
              <a:rPr lang="en-US" sz="2400" dirty="0">
                <a:latin typeface="Courier New" charset="0"/>
                <a:ea typeface="Courier New" charset="0"/>
                <a:cs typeface="Courier New" charset="0"/>
              </a:rPr>
              <a:t>    </a:t>
            </a:r>
            <a:r>
              <a:rPr lang="en-US" sz="2400" b="1" dirty="0">
                <a:latin typeface="Courier New" charset="0"/>
                <a:ea typeface="Courier New" charset="0"/>
                <a:cs typeface="Courier New" charset="0"/>
              </a:rPr>
              <a:t>ON</a:t>
            </a:r>
            <a:r>
              <a:rPr lang="en-US" sz="2400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sz="2400" dirty="0" err="1">
                <a:latin typeface="Courier New" charset="0"/>
                <a:ea typeface="Courier New" charset="0"/>
                <a:cs typeface="Courier New" charset="0"/>
              </a:rPr>
              <a:t>EvenLaneTeamID</a:t>
            </a:r>
            <a:r>
              <a:rPr lang="en-US" sz="2400" dirty="0">
                <a:latin typeface="Courier New" charset="0"/>
                <a:ea typeface="Courier New" charset="0"/>
                <a:cs typeface="Courier New" charset="0"/>
              </a:rPr>
              <a:t> = </a:t>
            </a:r>
            <a:r>
              <a:rPr lang="en-US" sz="2400" dirty="0" err="1">
                <a:latin typeface="Courier New" charset="0"/>
                <a:ea typeface="Courier New" charset="0"/>
                <a:cs typeface="Courier New" charset="0"/>
              </a:rPr>
              <a:t>EvenTeam.TeamID</a:t>
            </a:r>
            <a:endParaRPr lang="en-US" sz="2400" dirty="0">
              <a:latin typeface="Courier New" charset="0"/>
              <a:ea typeface="Courier New" charset="0"/>
              <a:cs typeface="Courier New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777783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t">
            <a:normAutofit fontScale="90000"/>
          </a:bodyPr>
          <a:lstStyle/>
          <a:p>
            <a:r>
              <a:rPr lang="en-US" sz="3600" dirty="0"/>
              <a:t>Print game results for Tournament #1, including bowler names, team names, &amp; raw score</a:t>
            </a: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44600" y="1829594"/>
            <a:ext cx="9702800" cy="4343400"/>
          </a:xfrm>
        </p:spPr>
      </p:pic>
    </p:spTree>
    <p:extLst>
      <p:ext uri="{BB962C8B-B14F-4D97-AF65-F5344CB8AC3E}">
        <p14:creationId xmlns:p14="http://schemas.microsoft.com/office/powerpoint/2010/main" val="3050616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Last lecture: Integer division, aggregation, subqueries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When dividing two </a:t>
            </a:r>
            <a:r>
              <a:rPr lang="en-US" b="1" dirty="0">
                <a:solidFill>
                  <a:schemeClr val="accent6"/>
                </a:solidFill>
              </a:rPr>
              <a:t>integers</a:t>
            </a:r>
            <a:r>
              <a:rPr lang="en-US" dirty="0"/>
              <a:t>, the result is always rounded down.</a:t>
            </a:r>
          </a:p>
          <a:p>
            <a:pPr lvl="1"/>
            <a:r>
              <a:rPr lang="en-US" dirty="0"/>
              <a:t>You may have to multiply by 1.0 in your SQL formulas to convert to </a:t>
            </a:r>
            <a:r>
              <a:rPr lang="en-US" b="1" dirty="0">
                <a:solidFill>
                  <a:schemeClr val="accent6"/>
                </a:solidFill>
              </a:rPr>
              <a:t>floats</a:t>
            </a:r>
            <a:r>
              <a:rPr lang="en-US" dirty="0"/>
              <a:t>.</a:t>
            </a:r>
          </a:p>
          <a:p>
            <a:r>
              <a:rPr lang="en-US" dirty="0"/>
              <a:t>COUNT, SUM, MIN, MAX, AVG are </a:t>
            </a:r>
            <a:r>
              <a:rPr lang="en-US" b="1" dirty="0">
                <a:solidFill>
                  <a:schemeClr val="accent6"/>
                </a:solidFill>
              </a:rPr>
              <a:t>aggregation</a:t>
            </a:r>
            <a:r>
              <a:rPr lang="en-US" dirty="0">
                <a:solidFill>
                  <a:schemeClr val="accent6"/>
                </a:solidFill>
              </a:rPr>
              <a:t> </a:t>
            </a:r>
            <a:r>
              <a:rPr lang="en-US" dirty="0"/>
              <a:t>functions</a:t>
            </a:r>
          </a:p>
          <a:p>
            <a:pPr lvl="1"/>
            <a:r>
              <a:rPr lang="en-US" dirty="0"/>
              <a:t>Operate on all rows unless GROUP BY is used.</a:t>
            </a:r>
          </a:p>
          <a:p>
            <a:r>
              <a:rPr lang="en-US" b="1" dirty="0">
                <a:solidFill>
                  <a:schemeClr val="accent6"/>
                </a:solidFill>
              </a:rPr>
              <a:t>Subqueries</a:t>
            </a:r>
            <a:r>
              <a:rPr lang="en-US" dirty="0"/>
              <a:t> can be used to replace a single value, list of values, or an entire table in a parent query.</a:t>
            </a:r>
          </a:p>
          <a:p>
            <a:r>
              <a:rPr lang="en-US" dirty="0"/>
              <a:t>Answered ten sample questions in class.</a:t>
            </a:r>
          </a:p>
        </p:txBody>
      </p:sp>
    </p:spTree>
    <p:extLst>
      <p:ext uri="{BB962C8B-B14F-4D97-AF65-F5344CB8AC3E}">
        <p14:creationId xmlns:p14="http://schemas.microsoft.com/office/powerpoint/2010/main" val="163833355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Print game results for Tournament #1, including bowler names, team names, &amp; raw score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3471" y="1384299"/>
            <a:ext cx="11639227" cy="53574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b="1" dirty="0">
                <a:latin typeface="Courier New" charset="0"/>
                <a:ea typeface="Courier New" charset="0"/>
                <a:cs typeface="Courier New" charset="0"/>
              </a:rPr>
              <a:t>SELECT</a:t>
            </a:r>
            <a:r>
              <a:rPr lang="en-US" sz="2400" dirty="0">
                <a:latin typeface="Courier New" charset="0"/>
                <a:ea typeface="Courier New" charset="0"/>
                <a:cs typeface="Courier New" charset="0"/>
              </a:rPr>
              <a:t> </a:t>
            </a:r>
            <a:br>
              <a:rPr lang="en-US" sz="2400" dirty="0">
                <a:latin typeface="Courier New" charset="0"/>
                <a:ea typeface="Courier New" charset="0"/>
                <a:cs typeface="Courier New" charset="0"/>
              </a:rPr>
            </a:br>
            <a:r>
              <a:rPr lang="en-US" sz="2400" dirty="0">
                <a:latin typeface="Courier New" charset="0"/>
                <a:ea typeface="Courier New" charset="0"/>
                <a:cs typeface="Courier New" charset="0"/>
              </a:rPr>
              <a:t>  </a:t>
            </a:r>
            <a:r>
              <a:rPr lang="en-US" sz="2400" dirty="0" err="1">
                <a:latin typeface="Courier New" charset="0"/>
                <a:ea typeface="Courier New" charset="0"/>
                <a:cs typeface="Courier New" charset="0"/>
              </a:rPr>
              <a:t>Bowler_Scores.MatchID</a:t>
            </a:r>
            <a:r>
              <a:rPr lang="en-US" sz="2400" dirty="0">
                <a:latin typeface="Courier New" charset="0"/>
                <a:ea typeface="Courier New" charset="0"/>
                <a:cs typeface="Courier New" charset="0"/>
              </a:rPr>
              <a:t>, </a:t>
            </a:r>
            <a:r>
              <a:rPr lang="en-US" sz="2400" dirty="0" err="1">
                <a:latin typeface="Courier New" charset="0"/>
                <a:ea typeface="Courier New" charset="0"/>
                <a:cs typeface="Courier New" charset="0"/>
              </a:rPr>
              <a:t>GameNumber</a:t>
            </a:r>
            <a:r>
              <a:rPr lang="en-US" sz="2400" dirty="0">
                <a:latin typeface="Courier New" charset="0"/>
                <a:ea typeface="Courier New" charset="0"/>
                <a:cs typeface="Courier New" charset="0"/>
              </a:rPr>
              <a:t>, </a:t>
            </a:r>
            <a:r>
              <a:rPr lang="en-US" sz="2400" dirty="0" err="1">
                <a:latin typeface="Courier New" charset="0"/>
                <a:ea typeface="Courier New" charset="0"/>
                <a:cs typeface="Courier New" charset="0"/>
              </a:rPr>
              <a:t>TeamName</a:t>
            </a:r>
            <a:r>
              <a:rPr lang="en-US" sz="2400" dirty="0">
                <a:latin typeface="Courier New" charset="0"/>
                <a:ea typeface="Courier New" charset="0"/>
                <a:cs typeface="Courier New" charset="0"/>
              </a:rPr>
              <a:t>,</a:t>
            </a:r>
            <a:br>
              <a:rPr lang="en-US" sz="2400" dirty="0">
                <a:latin typeface="Courier New" charset="0"/>
                <a:ea typeface="Courier New" charset="0"/>
                <a:cs typeface="Courier New" charset="0"/>
              </a:rPr>
            </a:br>
            <a:r>
              <a:rPr lang="en-US" sz="2400" dirty="0">
                <a:latin typeface="Courier New" charset="0"/>
                <a:ea typeface="Courier New" charset="0"/>
                <a:cs typeface="Courier New" charset="0"/>
              </a:rPr>
              <a:t>  </a:t>
            </a:r>
            <a:r>
              <a:rPr lang="en-US" sz="2400" dirty="0" err="1">
                <a:latin typeface="Courier New" charset="0"/>
                <a:ea typeface="Courier New" charset="0"/>
                <a:cs typeface="Courier New" charset="0"/>
              </a:rPr>
              <a:t>BowlerFirstName</a:t>
            </a:r>
            <a:r>
              <a:rPr lang="en-US" sz="2400" dirty="0">
                <a:latin typeface="Courier New" charset="0"/>
                <a:ea typeface="Courier New" charset="0"/>
                <a:cs typeface="Courier New" charset="0"/>
              </a:rPr>
              <a:t> || " " || </a:t>
            </a:r>
            <a:r>
              <a:rPr lang="en-US" sz="2400" dirty="0" err="1">
                <a:latin typeface="Courier New" charset="0"/>
                <a:ea typeface="Courier New" charset="0"/>
                <a:cs typeface="Courier New" charset="0"/>
              </a:rPr>
              <a:t>BowlerLastName</a:t>
            </a:r>
            <a:r>
              <a:rPr lang="en-US" sz="2400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sz="2400" b="1" dirty="0">
                <a:latin typeface="Courier New" charset="0"/>
                <a:ea typeface="Courier New" charset="0"/>
                <a:cs typeface="Courier New" charset="0"/>
              </a:rPr>
              <a:t>AS</a:t>
            </a:r>
            <a:r>
              <a:rPr lang="en-US" sz="2400" dirty="0">
                <a:latin typeface="Courier New" charset="0"/>
                <a:ea typeface="Courier New" charset="0"/>
                <a:cs typeface="Courier New" charset="0"/>
              </a:rPr>
              <a:t> Bowler, </a:t>
            </a:r>
            <a:br>
              <a:rPr lang="en-US" sz="2400" dirty="0">
                <a:latin typeface="Courier New" charset="0"/>
                <a:ea typeface="Courier New" charset="0"/>
                <a:cs typeface="Courier New" charset="0"/>
              </a:rPr>
            </a:br>
            <a:r>
              <a:rPr lang="en-US" sz="2400" dirty="0">
                <a:latin typeface="Courier New" charset="0"/>
                <a:ea typeface="Courier New" charset="0"/>
                <a:cs typeface="Courier New" charset="0"/>
              </a:rPr>
              <a:t>  </a:t>
            </a:r>
            <a:r>
              <a:rPr lang="en-US" sz="2400" dirty="0" err="1">
                <a:latin typeface="Courier New" charset="0"/>
                <a:ea typeface="Courier New" charset="0"/>
                <a:cs typeface="Courier New" charset="0"/>
              </a:rPr>
              <a:t>RawScore</a:t>
            </a:r>
            <a:endParaRPr lang="en-US" sz="2400" dirty="0">
              <a:latin typeface="Courier New" charset="0"/>
              <a:ea typeface="Courier New" charset="0"/>
              <a:cs typeface="Courier New" charset="0"/>
            </a:endParaRPr>
          </a:p>
          <a:p>
            <a:pPr marL="0" indent="0">
              <a:buNone/>
            </a:pPr>
            <a:r>
              <a:rPr lang="en-US" sz="2400" b="1" dirty="0">
                <a:latin typeface="Courier New" charset="0"/>
                <a:ea typeface="Courier New" charset="0"/>
                <a:cs typeface="Courier New" charset="0"/>
              </a:rPr>
              <a:t>FROM</a:t>
            </a:r>
            <a:br>
              <a:rPr lang="en-US" sz="2400" dirty="0">
                <a:latin typeface="Courier New" charset="0"/>
                <a:ea typeface="Courier New" charset="0"/>
                <a:cs typeface="Courier New" charset="0"/>
              </a:rPr>
            </a:br>
            <a:r>
              <a:rPr lang="en-US" sz="2400" dirty="0">
                <a:latin typeface="Courier New" charset="0"/>
                <a:ea typeface="Courier New" charset="0"/>
                <a:cs typeface="Courier New" charset="0"/>
              </a:rPr>
              <a:t>  </a:t>
            </a:r>
            <a:r>
              <a:rPr lang="en-US" sz="2400" dirty="0" err="1">
                <a:latin typeface="Courier New" charset="0"/>
                <a:ea typeface="Courier New" charset="0"/>
                <a:cs typeface="Courier New" charset="0"/>
              </a:rPr>
              <a:t>Bowler_Scores</a:t>
            </a:r>
            <a:r>
              <a:rPr lang="en-US" sz="2400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sz="2400" b="1" dirty="0">
                <a:latin typeface="Courier New" charset="0"/>
                <a:ea typeface="Courier New" charset="0"/>
                <a:cs typeface="Courier New" charset="0"/>
              </a:rPr>
              <a:t>JOIN</a:t>
            </a:r>
            <a:r>
              <a:rPr lang="en-US" sz="2400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sz="2400" dirty="0" err="1">
                <a:latin typeface="Courier New" charset="0"/>
                <a:ea typeface="Courier New" charset="0"/>
                <a:cs typeface="Courier New" charset="0"/>
              </a:rPr>
              <a:t>Tourney_Matches</a:t>
            </a:r>
            <a:br>
              <a:rPr lang="en-US" sz="2400" dirty="0">
                <a:latin typeface="Courier New" charset="0"/>
                <a:ea typeface="Courier New" charset="0"/>
                <a:cs typeface="Courier New" charset="0"/>
              </a:rPr>
            </a:br>
            <a:r>
              <a:rPr lang="en-US" sz="2400" dirty="0">
                <a:latin typeface="Courier New" charset="0"/>
                <a:ea typeface="Courier New" charset="0"/>
                <a:cs typeface="Courier New" charset="0"/>
              </a:rPr>
              <a:t>     </a:t>
            </a:r>
            <a:r>
              <a:rPr lang="en-US" sz="2400" b="1" dirty="0">
                <a:latin typeface="Courier New" charset="0"/>
                <a:ea typeface="Courier New" charset="0"/>
                <a:cs typeface="Courier New" charset="0"/>
              </a:rPr>
              <a:t>ON</a:t>
            </a:r>
            <a:r>
              <a:rPr lang="en-US" sz="2400" dirty="0">
                <a:latin typeface="Courier New" charset="0"/>
                <a:ea typeface="Courier New" charset="0"/>
                <a:cs typeface="Courier New" charset="0"/>
              </a:rPr>
              <a:t>  </a:t>
            </a:r>
            <a:r>
              <a:rPr lang="en-US" sz="2400" dirty="0" err="1">
                <a:latin typeface="Courier New" charset="0"/>
                <a:ea typeface="Courier New" charset="0"/>
                <a:cs typeface="Courier New" charset="0"/>
              </a:rPr>
              <a:t>Bowler_Scores.MatchID</a:t>
            </a:r>
            <a:r>
              <a:rPr lang="en-US" sz="2400" dirty="0">
                <a:latin typeface="Courier New" charset="0"/>
                <a:ea typeface="Courier New" charset="0"/>
                <a:cs typeface="Courier New" charset="0"/>
              </a:rPr>
              <a:t> = </a:t>
            </a:r>
            <a:r>
              <a:rPr lang="en-US" sz="2400" dirty="0" err="1">
                <a:latin typeface="Courier New" charset="0"/>
                <a:ea typeface="Courier New" charset="0"/>
                <a:cs typeface="Courier New" charset="0"/>
              </a:rPr>
              <a:t>Tourney_Matches.MatchID</a:t>
            </a:r>
            <a:br>
              <a:rPr lang="en-US" sz="2400" dirty="0">
                <a:latin typeface="Courier New" charset="0"/>
                <a:ea typeface="Courier New" charset="0"/>
                <a:cs typeface="Courier New" charset="0"/>
              </a:rPr>
            </a:br>
            <a:r>
              <a:rPr lang="en-US" sz="2400" dirty="0">
                <a:latin typeface="Courier New" charset="0"/>
                <a:ea typeface="Courier New" charset="0"/>
                <a:cs typeface="Courier New" charset="0"/>
              </a:rPr>
              <a:t>  </a:t>
            </a:r>
            <a:r>
              <a:rPr lang="en-US" sz="2400" b="1" dirty="0">
                <a:latin typeface="Courier New" charset="0"/>
                <a:ea typeface="Courier New" charset="0"/>
                <a:cs typeface="Courier New" charset="0"/>
              </a:rPr>
              <a:t>JOIN</a:t>
            </a:r>
            <a:r>
              <a:rPr lang="en-US" sz="2400" dirty="0">
                <a:latin typeface="Courier New" charset="0"/>
                <a:ea typeface="Courier New" charset="0"/>
                <a:cs typeface="Courier New" charset="0"/>
              </a:rPr>
              <a:t> Bowlers </a:t>
            </a:r>
            <a:br>
              <a:rPr lang="en-US" sz="2400" dirty="0">
                <a:latin typeface="Courier New" charset="0"/>
                <a:ea typeface="Courier New" charset="0"/>
                <a:cs typeface="Courier New" charset="0"/>
              </a:rPr>
            </a:br>
            <a:r>
              <a:rPr lang="en-US" sz="2400" dirty="0">
                <a:latin typeface="Courier New" charset="0"/>
                <a:ea typeface="Courier New" charset="0"/>
                <a:cs typeface="Courier New" charset="0"/>
              </a:rPr>
              <a:t>     </a:t>
            </a:r>
            <a:r>
              <a:rPr lang="en-US" sz="2400" b="1" dirty="0">
                <a:latin typeface="Courier New" charset="0"/>
                <a:ea typeface="Courier New" charset="0"/>
                <a:cs typeface="Courier New" charset="0"/>
              </a:rPr>
              <a:t>ON</a:t>
            </a:r>
            <a:r>
              <a:rPr lang="en-US" sz="2400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sz="2400" dirty="0" err="1">
                <a:latin typeface="Courier New" charset="0"/>
                <a:ea typeface="Courier New" charset="0"/>
                <a:cs typeface="Courier New" charset="0"/>
              </a:rPr>
              <a:t>Bowlers.BowlerID</a:t>
            </a:r>
            <a:r>
              <a:rPr lang="en-US" sz="2400" dirty="0">
                <a:latin typeface="Courier New" charset="0"/>
                <a:ea typeface="Courier New" charset="0"/>
                <a:cs typeface="Courier New" charset="0"/>
              </a:rPr>
              <a:t> = </a:t>
            </a:r>
            <a:r>
              <a:rPr lang="en-US" sz="2400" dirty="0" err="1">
                <a:latin typeface="Courier New" charset="0"/>
                <a:ea typeface="Courier New" charset="0"/>
                <a:cs typeface="Courier New" charset="0"/>
              </a:rPr>
              <a:t>Bowler_Scores.BowlerID</a:t>
            </a:r>
            <a:br>
              <a:rPr lang="en-US" sz="2400" dirty="0">
                <a:latin typeface="Courier New" charset="0"/>
                <a:ea typeface="Courier New" charset="0"/>
                <a:cs typeface="Courier New" charset="0"/>
              </a:rPr>
            </a:br>
            <a:r>
              <a:rPr lang="en-US" sz="2400" dirty="0">
                <a:latin typeface="Courier New" charset="0"/>
                <a:ea typeface="Courier New" charset="0"/>
                <a:cs typeface="Courier New" charset="0"/>
              </a:rPr>
              <a:t>  </a:t>
            </a:r>
            <a:r>
              <a:rPr lang="en-US" sz="2400" b="1" dirty="0">
                <a:latin typeface="Courier New" charset="0"/>
                <a:ea typeface="Courier New" charset="0"/>
                <a:cs typeface="Courier New" charset="0"/>
              </a:rPr>
              <a:t>JOIN</a:t>
            </a:r>
            <a:r>
              <a:rPr lang="en-US" sz="2400" dirty="0">
                <a:latin typeface="Courier New" charset="0"/>
                <a:ea typeface="Courier New" charset="0"/>
                <a:cs typeface="Courier New" charset="0"/>
              </a:rPr>
              <a:t> Teams</a:t>
            </a:r>
            <a:br>
              <a:rPr lang="en-US" sz="2400" dirty="0">
                <a:latin typeface="Courier New" charset="0"/>
                <a:ea typeface="Courier New" charset="0"/>
                <a:cs typeface="Courier New" charset="0"/>
              </a:rPr>
            </a:br>
            <a:r>
              <a:rPr lang="en-US" sz="2400" dirty="0">
                <a:latin typeface="Courier New" charset="0"/>
                <a:ea typeface="Courier New" charset="0"/>
                <a:cs typeface="Courier New" charset="0"/>
              </a:rPr>
              <a:t>     </a:t>
            </a:r>
            <a:r>
              <a:rPr lang="en-US" sz="2400" b="1" dirty="0">
                <a:latin typeface="Courier New" charset="0"/>
                <a:ea typeface="Courier New" charset="0"/>
                <a:cs typeface="Courier New" charset="0"/>
              </a:rPr>
              <a:t>ON</a:t>
            </a:r>
            <a:r>
              <a:rPr lang="en-US" sz="2400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sz="2400" dirty="0" err="1">
                <a:latin typeface="Courier New" charset="0"/>
                <a:ea typeface="Courier New" charset="0"/>
                <a:cs typeface="Courier New" charset="0"/>
              </a:rPr>
              <a:t>Bowlers.TeamID</a:t>
            </a:r>
            <a:r>
              <a:rPr lang="en-US" sz="2400" dirty="0">
                <a:latin typeface="Courier New" charset="0"/>
                <a:ea typeface="Courier New" charset="0"/>
                <a:cs typeface="Courier New" charset="0"/>
              </a:rPr>
              <a:t> = </a:t>
            </a:r>
            <a:r>
              <a:rPr lang="en-US" sz="2400" dirty="0" err="1">
                <a:latin typeface="Courier New" charset="0"/>
                <a:ea typeface="Courier New" charset="0"/>
                <a:cs typeface="Courier New" charset="0"/>
              </a:rPr>
              <a:t>Teams.TeamID</a:t>
            </a:r>
            <a:endParaRPr lang="en-US" sz="2400" dirty="0">
              <a:latin typeface="Courier New" charset="0"/>
              <a:ea typeface="Courier New" charset="0"/>
              <a:cs typeface="Courier New" charset="0"/>
            </a:endParaRPr>
          </a:p>
          <a:p>
            <a:pPr marL="0" indent="0">
              <a:buNone/>
            </a:pPr>
            <a:r>
              <a:rPr lang="en-US" sz="2400" b="1" dirty="0">
                <a:latin typeface="Courier New" charset="0"/>
                <a:ea typeface="Courier New" charset="0"/>
                <a:cs typeface="Courier New" charset="0"/>
              </a:rPr>
              <a:t>WHERE</a:t>
            </a:r>
            <a:r>
              <a:rPr lang="en-US" sz="2400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sz="2400" dirty="0" err="1">
                <a:latin typeface="Courier New" charset="0"/>
                <a:ea typeface="Courier New" charset="0"/>
                <a:cs typeface="Courier New" charset="0"/>
              </a:rPr>
              <a:t>TourneyId</a:t>
            </a:r>
            <a:r>
              <a:rPr lang="en-US" sz="2400" dirty="0">
                <a:latin typeface="Courier New" charset="0"/>
                <a:ea typeface="Courier New" charset="0"/>
                <a:cs typeface="Courier New" charset="0"/>
              </a:rPr>
              <a:t>=1</a:t>
            </a:r>
          </a:p>
        </p:txBody>
      </p:sp>
    </p:spTree>
    <p:extLst>
      <p:ext uri="{BB962C8B-B14F-4D97-AF65-F5344CB8AC3E}">
        <p14:creationId xmlns:p14="http://schemas.microsoft.com/office/powerpoint/2010/main" val="11278710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GROUP BY explained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3471" y="1146875"/>
            <a:ext cx="11639227" cy="2866325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GROUP BY combines multiple rows into one row in the result.</a:t>
            </a:r>
          </a:p>
          <a:p>
            <a:r>
              <a:rPr lang="en-US" dirty="0"/>
              <a:t>Rows with the same value for the </a:t>
            </a:r>
            <a:r>
              <a:rPr lang="en-US" i="1" dirty="0"/>
              <a:t>grouping criterion </a:t>
            </a:r>
            <a:r>
              <a:rPr lang="en-US" dirty="0"/>
              <a:t>are grouped.</a:t>
            </a:r>
          </a:p>
          <a:p>
            <a:r>
              <a:rPr lang="en-US" dirty="0"/>
              <a:t>An aggregation function should be applied.</a:t>
            </a:r>
            <a:br>
              <a:rPr lang="en-US" dirty="0"/>
            </a:br>
            <a:endParaRPr lang="en-US" dirty="0"/>
          </a:p>
          <a:p>
            <a:pPr marL="0" indent="0">
              <a:buNone/>
            </a:pPr>
            <a:r>
              <a:rPr lang="en-US" sz="2800" dirty="0">
                <a:latin typeface="Courier New" charset="0"/>
                <a:ea typeface="Courier New" charset="0"/>
                <a:cs typeface="Courier New" charset="0"/>
              </a:rPr>
              <a:t>SELECT </a:t>
            </a:r>
            <a:r>
              <a:rPr lang="en-US" sz="2800" dirty="0" err="1">
                <a:latin typeface="Courier New" charset="0"/>
                <a:ea typeface="Courier New" charset="0"/>
                <a:cs typeface="Courier New" charset="0"/>
              </a:rPr>
              <a:t>CategoryID</a:t>
            </a:r>
            <a:r>
              <a:rPr lang="en-US" sz="2800" dirty="0">
                <a:latin typeface="Courier New" charset="0"/>
                <a:ea typeface="Courier New" charset="0"/>
                <a:cs typeface="Courier New" charset="0"/>
              </a:rPr>
              <a:t>, </a:t>
            </a:r>
            <a:r>
              <a:rPr lang="en-US" sz="2800" b="1" dirty="0">
                <a:latin typeface="Courier New" charset="0"/>
                <a:ea typeface="Courier New" charset="0"/>
                <a:cs typeface="Courier New" charset="0"/>
              </a:rPr>
              <a:t>COUNT</a:t>
            </a:r>
            <a:r>
              <a:rPr lang="en-US" sz="2800" dirty="0">
                <a:latin typeface="Courier New" charset="0"/>
                <a:ea typeface="Courier New" charset="0"/>
                <a:cs typeface="Courier New" charset="0"/>
              </a:rPr>
              <a:t>(*) AS </a:t>
            </a:r>
            <a:r>
              <a:rPr lang="en-US" sz="2800" dirty="0" err="1">
                <a:latin typeface="Courier New" charset="0"/>
                <a:ea typeface="Courier New" charset="0"/>
                <a:cs typeface="Courier New" charset="0"/>
              </a:rPr>
              <a:t>category_count</a:t>
            </a:r>
            <a:r>
              <a:rPr lang="en-US" sz="2800" dirty="0">
                <a:latin typeface="Courier New" charset="0"/>
                <a:ea typeface="Courier New" charset="0"/>
                <a:cs typeface="Courier New" charset="0"/>
              </a:rPr>
              <a:t>,</a:t>
            </a:r>
            <a:br>
              <a:rPr lang="en-US" sz="2800" dirty="0">
                <a:latin typeface="Courier New" charset="0"/>
                <a:ea typeface="Courier New" charset="0"/>
                <a:cs typeface="Courier New" charset="0"/>
              </a:rPr>
            </a:br>
            <a:r>
              <a:rPr lang="en-US" sz="2800" dirty="0">
                <a:latin typeface="Courier New" charset="0"/>
                <a:ea typeface="Courier New" charset="0"/>
                <a:cs typeface="Courier New" charset="0"/>
              </a:rPr>
              <a:t>       </a:t>
            </a:r>
            <a:r>
              <a:rPr lang="en-US" sz="2800" b="1" dirty="0">
                <a:latin typeface="Courier New" charset="0"/>
                <a:ea typeface="Courier New" charset="0"/>
                <a:cs typeface="Courier New" charset="0"/>
              </a:rPr>
              <a:t>MAX</a:t>
            </a:r>
            <a:r>
              <a:rPr lang="en-US" sz="2800" dirty="0">
                <a:latin typeface="Courier New" charset="0"/>
                <a:ea typeface="Courier New" charset="0"/>
                <a:cs typeface="Courier New" charset="0"/>
              </a:rPr>
              <a:t>(</a:t>
            </a:r>
            <a:r>
              <a:rPr lang="en-US" sz="2800" dirty="0" err="1">
                <a:latin typeface="Courier New" charset="0"/>
                <a:ea typeface="Courier New" charset="0"/>
                <a:cs typeface="Courier New" charset="0"/>
              </a:rPr>
              <a:t>RetailPrice</a:t>
            </a:r>
            <a:r>
              <a:rPr lang="en-US" sz="2800" dirty="0">
                <a:latin typeface="Courier New" charset="0"/>
                <a:ea typeface="Courier New" charset="0"/>
                <a:cs typeface="Courier New" charset="0"/>
              </a:rPr>
              <a:t>) AS </a:t>
            </a:r>
            <a:r>
              <a:rPr lang="en-US" sz="2800" dirty="0" err="1">
                <a:latin typeface="Courier New" charset="0"/>
                <a:ea typeface="Courier New" charset="0"/>
                <a:cs typeface="Courier New" charset="0"/>
              </a:rPr>
              <a:t>most_expensive_price</a:t>
            </a:r>
            <a:br>
              <a:rPr lang="en-US" sz="2800" dirty="0">
                <a:latin typeface="Courier New" charset="0"/>
                <a:ea typeface="Courier New" charset="0"/>
                <a:cs typeface="Courier New" charset="0"/>
              </a:rPr>
            </a:br>
            <a:r>
              <a:rPr lang="en-US" sz="2800" dirty="0">
                <a:latin typeface="Courier New" charset="0"/>
                <a:ea typeface="Courier New" charset="0"/>
                <a:cs typeface="Courier New" charset="0"/>
              </a:rPr>
              <a:t>  FROM Products </a:t>
            </a:r>
            <a:r>
              <a:rPr lang="en-US" sz="2800" b="1" dirty="0">
                <a:solidFill>
                  <a:schemeClr val="accent6"/>
                </a:solidFill>
                <a:latin typeface="Courier New" charset="0"/>
                <a:ea typeface="Courier New" charset="0"/>
                <a:cs typeface="Courier New" charset="0"/>
              </a:rPr>
              <a:t>GROUP BY </a:t>
            </a:r>
            <a:r>
              <a:rPr lang="en-US" sz="2800" b="1" dirty="0" err="1">
                <a:solidFill>
                  <a:schemeClr val="accent6"/>
                </a:solidFill>
                <a:latin typeface="Courier New" charset="0"/>
                <a:ea typeface="Courier New" charset="0"/>
                <a:cs typeface="Courier New" charset="0"/>
              </a:rPr>
              <a:t>CategoryID</a:t>
            </a:r>
            <a:r>
              <a:rPr lang="en-US" sz="2800" dirty="0">
                <a:latin typeface="Courier New" charset="0"/>
                <a:ea typeface="Courier New" charset="0"/>
                <a:cs typeface="Courier New" charset="0"/>
              </a:rPr>
              <a:t>;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3471" y="3924300"/>
            <a:ext cx="5067300" cy="37211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20100" y="3924300"/>
            <a:ext cx="3378200" cy="2565400"/>
          </a:xfrm>
          <a:prstGeom prst="rect">
            <a:avLst/>
          </a:prstGeom>
        </p:spPr>
      </p:pic>
      <p:cxnSp>
        <p:nvCxnSpPr>
          <p:cNvPr id="8" name="Straight Arrow Connector 7"/>
          <p:cNvCxnSpPr>
            <a:endCxn id="19" idx="1"/>
          </p:cNvCxnSpPr>
          <p:nvPr/>
        </p:nvCxnSpPr>
        <p:spPr>
          <a:xfrm>
            <a:off x="5330771" y="4390827"/>
            <a:ext cx="2987729" cy="358973"/>
          </a:xfrm>
          <a:prstGeom prst="straightConnector1">
            <a:avLst/>
          </a:prstGeom>
          <a:ln w="53975">
            <a:solidFill>
              <a:schemeClr val="accent6"/>
            </a:solidFill>
            <a:prstDash val="soli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>
            <a:endCxn id="19" idx="1"/>
          </p:cNvCxnSpPr>
          <p:nvPr/>
        </p:nvCxnSpPr>
        <p:spPr>
          <a:xfrm>
            <a:off x="5330771" y="4749800"/>
            <a:ext cx="2987729" cy="0"/>
          </a:xfrm>
          <a:prstGeom prst="straightConnector1">
            <a:avLst/>
          </a:prstGeom>
          <a:ln w="53975">
            <a:solidFill>
              <a:schemeClr val="accent6"/>
            </a:solidFill>
            <a:prstDash val="soli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>
            <a:endCxn id="19" idx="1"/>
          </p:cNvCxnSpPr>
          <p:nvPr/>
        </p:nvCxnSpPr>
        <p:spPr>
          <a:xfrm flipV="1">
            <a:off x="5330771" y="4749800"/>
            <a:ext cx="2987729" cy="1562101"/>
          </a:xfrm>
          <a:prstGeom prst="straightConnector1">
            <a:avLst/>
          </a:prstGeom>
          <a:ln w="53975">
            <a:solidFill>
              <a:schemeClr val="accent6"/>
            </a:solidFill>
            <a:prstDash val="soli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Rounded Rectangle 18"/>
          <p:cNvSpPr/>
          <p:nvPr/>
        </p:nvSpPr>
        <p:spPr>
          <a:xfrm>
            <a:off x="8318500" y="4579319"/>
            <a:ext cx="3584198" cy="340962"/>
          </a:xfrm>
          <a:prstGeom prst="roundRect">
            <a:avLst>
              <a:gd name="adj" fmla="val 50000"/>
            </a:avLst>
          </a:prstGeom>
          <a:noFill/>
          <a:ln w="38100">
            <a:solidFill>
              <a:schemeClr val="accent6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ounded Rectangle 19"/>
          <p:cNvSpPr/>
          <p:nvPr/>
        </p:nvSpPr>
        <p:spPr>
          <a:xfrm>
            <a:off x="159073" y="4210301"/>
            <a:ext cx="5171698" cy="735380"/>
          </a:xfrm>
          <a:prstGeom prst="roundRect">
            <a:avLst>
              <a:gd name="adj" fmla="val 50000"/>
            </a:avLst>
          </a:prstGeom>
          <a:noFill/>
          <a:ln w="38100">
            <a:solidFill>
              <a:schemeClr val="accent6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ounded Rectangle 21"/>
          <p:cNvSpPr/>
          <p:nvPr/>
        </p:nvSpPr>
        <p:spPr>
          <a:xfrm>
            <a:off x="159073" y="6108700"/>
            <a:ext cx="5171698" cy="411530"/>
          </a:xfrm>
          <a:prstGeom prst="roundRect">
            <a:avLst>
              <a:gd name="adj" fmla="val 50000"/>
            </a:avLst>
          </a:prstGeom>
          <a:noFill/>
          <a:ln w="38100">
            <a:solidFill>
              <a:schemeClr val="accent6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6" name="Straight Arrow Connector 25"/>
          <p:cNvCxnSpPr>
            <a:endCxn id="19" idx="1"/>
          </p:cNvCxnSpPr>
          <p:nvPr/>
        </p:nvCxnSpPr>
        <p:spPr>
          <a:xfrm flipV="1">
            <a:off x="5330771" y="4749800"/>
            <a:ext cx="2987729" cy="3098800"/>
          </a:xfrm>
          <a:prstGeom prst="straightConnector1">
            <a:avLst/>
          </a:prstGeom>
          <a:ln w="53975">
            <a:solidFill>
              <a:schemeClr val="accent6"/>
            </a:solidFill>
            <a:prstDash val="soli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465674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GROUP BY expression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3471" y="1146875"/>
            <a:ext cx="11639227" cy="543990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“GROUP BY </a:t>
            </a:r>
            <a:r>
              <a:rPr lang="en-US" b="1" dirty="0">
                <a:solidFill>
                  <a:schemeClr val="accent6"/>
                </a:solidFill>
              </a:rPr>
              <a:t>x</a:t>
            </a:r>
            <a:r>
              <a:rPr lang="en-US" dirty="0"/>
              <a:t>” means:</a:t>
            </a:r>
          </a:p>
          <a:p>
            <a:r>
              <a:rPr lang="en-US" dirty="0"/>
              <a:t>Each row in the output will represent many aggregated rows having the same value for </a:t>
            </a:r>
            <a:r>
              <a:rPr lang="en-US" b="1" dirty="0">
                <a:solidFill>
                  <a:schemeClr val="accent6"/>
                </a:solidFill>
              </a:rPr>
              <a:t>x</a:t>
            </a:r>
            <a:r>
              <a:rPr lang="en-US" dirty="0"/>
              <a:t>.</a:t>
            </a:r>
          </a:p>
          <a:p>
            <a:r>
              <a:rPr lang="en-US" dirty="0"/>
              <a:t>Thus, the number of rows in the result is the number of distinct values taken by </a:t>
            </a:r>
            <a:r>
              <a:rPr lang="en-US" b="1" dirty="0">
                <a:solidFill>
                  <a:schemeClr val="accent6"/>
                </a:solidFill>
              </a:rPr>
              <a:t>x</a:t>
            </a:r>
            <a:r>
              <a:rPr lang="en-US" dirty="0"/>
              <a:t> (after the WHERE filtering).</a:t>
            </a:r>
          </a:p>
          <a:p>
            <a:r>
              <a:rPr lang="en-US" dirty="0"/>
              <a:t>Usually it’s just the name of a column, but it can be an arbitrary expression.</a:t>
            </a:r>
          </a:p>
        </p:txBody>
      </p:sp>
    </p:spTree>
    <p:extLst>
      <p:ext uri="{BB962C8B-B14F-4D97-AF65-F5344CB8AC3E}">
        <p14:creationId xmlns:p14="http://schemas.microsoft.com/office/powerpoint/2010/main" val="27013506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6ED8A0-63B1-C141-AA0C-A83125157B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2475" y="139485"/>
            <a:ext cx="11747715" cy="1084141"/>
          </a:xfrm>
        </p:spPr>
        <p:txBody>
          <a:bodyPr>
            <a:normAutofit fontScale="90000"/>
          </a:bodyPr>
          <a:lstStyle/>
          <a:p>
            <a:r>
              <a:rPr lang="en-US" dirty="0"/>
              <a:t>SELECT category, AVG(price)</a:t>
            </a:r>
            <a:br>
              <a:rPr lang="en-US" dirty="0"/>
            </a:br>
            <a:r>
              <a:rPr lang="en-US" dirty="0"/>
              <a:t>FROM product </a:t>
            </a:r>
            <a:r>
              <a:rPr lang="en-US" b="1" dirty="0"/>
              <a:t>GROUP BY category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7E676BA-95ED-5345-BFA6-ECF0949285C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32474" y="1391766"/>
            <a:ext cx="5765101" cy="530023"/>
          </a:xfrm>
        </p:spPr>
        <p:txBody>
          <a:bodyPr/>
          <a:lstStyle/>
          <a:p>
            <a:r>
              <a:rPr lang="en-US" dirty="0"/>
              <a:t>Table “product”</a:t>
            </a:r>
          </a:p>
        </p:txBody>
      </p:sp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1F6C4A65-3DCF-4F41-B5A0-C0938099A0EB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859906054"/>
              </p:ext>
            </p:extLst>
          </p:nvPr>
        </p:nvGraphicFramePr>
        <p:xfrm>
          <a:off x="231775" y="1934949"/>
          <a:ext cx="6200022" cy="4861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34040">
                  <a:extLst>
                    <a:ext uri="{9D8B030D-6E8A-4147-A177-3AD203B41FA5}">
                      <a16:colId xmlns:a16="http://schemas.microsoft.com/office/drawing/2014/main" val="1521453508"/>
                    </a:ext>
                  </a:extLst>
                </a:gridCol>
                <a:gridCol w="2699809">
                  <a:extLst>
                    <a:ext uri="{9D8B030D-6E8A-4147-A177-3AD203B41FA5}">
                      <a16:colId xmlns:a16="http://schemas.microsoft.com/office/drawing/2014/main" val="353941225"/>
                    </a:ext>
                  </a:extLst>
                </a:gridCol>
                <a:gridCol w="1216580">
                  <a:extLst>
                    <a:ext uri="{9D8B030D-6E8A-4147-A177-3AD203B41FA5}">
                      <a16:colId xmlns:a16="http://schemas.microsoft.com/office/drawing/2014/main" val="4216693054"/>
                    </a:ext>
                  </a:extLst>
                </a:gridCol>
                <a:gridCol w="1649593">
                  <a:extLst>
                    <a:ext uri="{9D8B030D-6E8A-4147-A177-3AD203B41FA5}">
                      <a16:colId xmlns:a16="http://schemas.microsoft.com/office/drawing/2014/main" val="125496496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300" dirty="0"/>
                        <a:t>id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300" dirty="0"/>
                        <a:t>name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300" dirty="0"/>
                        <a:t>price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300" dirty="0"/>
                        <a:t>category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7859204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3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300" dirty="0"/>
                        <a:t>Quart Skim Milk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300" dirty="0"/>
                        <a:t>2.49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300" dirty="0"/>
                        <a:t>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5494319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3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300" dirty="0"/>
                        <a:t>Rye Bread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300" dirty="0"/>
                        <a:t>1.99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300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8439804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300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300" dirty="0"/>
                        <a:t>1lb Butter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300" dirty="0"/>
                        <a:t>5.99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300" dirty="0"/>
                        <a:t>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149534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300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300" dirty="0"/>
                        <a:t>32oz Yogurt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300" dirty="0"/>
                        <a:t>4.99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300" dirty="0"/>
                        <a:t>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9739372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300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300" dirty="0"/>
                        <a:t>Navel Orange (each)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300" dirty="0"/>
                        <a:t>0.89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300" dirty="0"/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8519503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300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300" dirty="0"/>
                        <a:t>Pineapple (each)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300" dirty="0"/>
                        <a:t>1.99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300" dirty="0"/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6625797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300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300" dirty="0"/>
                        <a:t>English Muffins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300" dirty="0"/>
                        <a:t>3.99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300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9849625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300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300" dirty="0"/>
                        <a:t>Spinach (bunch)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300" dirty="0"/>
                        <a:t>1.49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300" dirty="0"/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911026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300" dirty="0"/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300" dirty="0"/>
                        <a:t>Carrots (</a:t>
                      </a:r>
                      <a:r>
                        <a:rPr lang="en-US" sz="2300" dirty="0" err="1"/>
                        <a:t>lb</a:t>
                      </a:r>
                      <a:r>
                        <a:rPr lang="en-US" sz="2300" dirty="0"/>
                        <a:t> bag)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300" dirty="0"/>
                        <a:t>0.99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300" dirty="0"/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94939693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2300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300" dirty="0"/>
                        <a:t>Dozen Eggs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300" dirty="0"/>
                        <a:t>2.49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300" dirty="0"/>
                        <a:t>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76603425"/>
                  </a:ext>
                </a:extLst>
              </a:tr>
            </a:tbl>
          </a:graphicData>
        </a:graphic>
      </p:graphicFrame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00677D1-5275-7444-8F97-FABEFAC7D5D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776633" y="1391766"/>
            <a:ext cx="5203556" cy="530023"/>
          </a:xfrm>
        </p:spPr>
        <p:txBody>
          <a:bodyPr/>
          <a:lstStyle/>
          <a:p>
            <a:r>
              <a:rPr lang="en-US" dirty="0"/>
              <a:t>Output</a:t>
            </a:r>
          </a:p>
        </p:txBody>
      </p:sp>
      <p:graphicFrame>
        <p:nvGraphicFramePr>
          <p:cNvPr id="8" name="Content Placeholder 7">
            <a:extLst>
              <a:ext uri="{FF2B5EF4-FFF2-40B4-BE49-F238E27FC236}">
                <a16:creationId xmlns:a16="http://schemas.microsoft.com/office/drawing/2014/main" id="{56219BA4-A973-6845-9213-F265039E8C77}"/>
              </a:ext>
            </a:extLst>
          </p:cNvPr>
          <p:cNvGraphicFramePr>
            <a:graphicFrameLocks noGrp="1"/>
          </p:cNvGraphicFramePr>
          <p:nvPr>
            <p:ph sz="quarter" idx="4"/>
            <p:extLst>
              <p:ext uri="{D42A27DB-BD31-4B8C-83A1-F6EECF244321}">
                <p14:modId xmlns:p14="http://schemas.microsoft.com/office/powerpoint/2010/main" val="1177126467"/>
              </p:ext>
            </p:extLst>
          </p:nvPr>
        </p:nvGraphicFramePr>
        <p:xfrm>
          <a:off x="6776633" y="1934949"/>
          <a:ext cx="3607232" cy="160782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803616">
                  <a:extLst>
                    <a:ext uri="{9D8B030D-6E8A-4147-A177-3AD203B41FA5}">
                      <a16:colId xmlns:a16="http://schemas.microsoft.com/office/drawing/2014/main" val="2982428412"/>
                    </a:ext>
                  </a:extLst>
                </a:gridCol>
                <a:gridCol w="1803616">
                  <a:extLst>
                    <a:ext uri="{9D8B030D-6E8A-4147-A177-3AD203B41FA5}">
                      <a16:colId xmlns:a16="http://schemas.microsoft.com/office/drawing/2014/main" val="131440277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300" dirty="0"/>
                        <a:t>category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300" dirty="0"/>
                        <a:t>AVG(price)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7837359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300" dirty="0"/>
                        <a:t>1</a:t>
                      </a: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r>
                        <a:rPr lang="en-US" sz="2300"/>
                        <a:t>2.99</a:t>
                      </a:r>
                    </a:p>
                  </a:txBody>
                  <a:tcPr marL="19050" marR="19050" marT="19050" marB="19050" anchor="ctr"/>
                </a:tc>
                <a:extLst>
                  <a:ext uri="{0D108BD9-81ED-4DB2-BD59-A6C34878D82A}">
                    <a16:rowId xmlns:a16="http://schemas.microsoft.com/office/drawing/2014/main" val="238548064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300"/>
                        <a:t>2</a:t>
                      </a: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r>
                        <a:rPr lang="en-US" sz="2300" dirty="0"/>
                        <a:t>1.34</a:t>
                      </a:r>
                    </a:p>
                  </a:txBody>
                  <a:tcPr marL="19050" marR="19050" marT="19050" marB="19050" anchor="ctr"/>
                </a:tc>
                <a:extLst>
                  <a:ext uri="{0D108BD9-81ED-4DB2-BD59-A6C34878D82A}">
                    <a16:rowId xmlns:a16="http://schemas.microsoft.com/office/drawing/2014/main" val="42048304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300"/>
                        <a:t>3</a:t>
                      </a: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r>
                        <a:rPr lang="en-US" sz="2300" dirty="0"/>
                        <a:t>3.99</a:t>
                      </a:r>
                    </a:p>
                  </a:txBody>
                  <a:tcPr marL="19050" marR="19050" marT="19050" marB="19050" anchor="ctr"/>
                </a:tc>
                <a:extLst>
                  <a:ext uri="{0D108BD9-81ED-4DB2-BD59-A6C34878D82A}">
                    <a16:rowId xmlns:a16="http://schemas.microsoft.com/office/drawing/2014/main" val="3962056231"/>
                  </a:ext>
                </a:extLst>
              </a:tr>
            </a:tbl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id="{FFF3B544-3349-F748-AF15-0FC1CF783A61}"/>
              </a:ext>
            </a:extLst>
          </p:cNvPr>
          <p:cNvSpPr txBox="1"/>
          <p:nvPr/>
        </p:nvSpPr>
        <p:spPr>
          <a:xfrm>
            <a:off x="6776633" y="6199322"/>
            <a:ext cx="516093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This is a typical GROUP BY example.</a:t>
            </a:r>
          </a:p>
        </p:txBody>
      </p:sp>
    </p:spTree>
    <p:extLst>
      <p:ext uri="{BB962C8B-B14F-4D97-AF65-F5344CB8AC3E}">
        <p14:creationId xmlns:p14="http://schemas.microsoft.com/office/powerpoint/2010/main" val="26919654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6ED8A0-63B1-C141-AA0C-A83125157B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2475" y="139485"/>
            <a:ext cx="11747715" cy="1084141"/>
          </a:xfrm>
        </p:spPr>
        <p:txBody>
          <a:bodyPr>
            <a:normAutofit fontScale="90000"/>
          </a:bodyPr>
          <a:lstStyle/>
          <a:p>
            <a:r>
              <a:rPr lang="en-US" dirty="0"/>
              <a:t>SELECT price, COUNT(*)</a:t>
            </a:r>
            <a:br>
              <a:rPr lang="en-US" dirty="0"/>
            </a:br>
            <a:r>
              <a:rPr lang="en-US" dirty="0"/>
              <a:t>FROM product </a:t>
            </a:r>
            <a:r>
              <a:rPr lang="en-US" b="1" dirty="0"/>
              <a:t>GROUP BY price </a:t>
            </a:r>
            <a:r>
              <a:rPr lang="en-US" dirty="0"/>
              <a:t>ORDER BY price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7E676BA-95ED-5345-BFA6-ECF0949285C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32474" y="1391766"/>
            <a:ext cx="5765101" cy="530023"/>
          </a:xfrm>
        </p:spPr>
        <p:txBody>
          <a:bodyPr/>
          <a:lstStyle/>
          <a:p>
            <a:r>
              <a:rPr lang="en-US" dirty="0"/>
              <a:t>Table “product”</a:t>
            </a:r>
          </a:p>
        </p:txBody>
      </p:sp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1F6C4A65-3DCF-4F41-B5A0-C0938099A0EB}"/>
              </a:ext>
            </a:extLst>
          </p:cNvPr>
          <p:cNvGraphicFramePr>
            <a:graphicFrameLocks noGrp="1"/>
          </p:cNvGraphicFramePr>
          <p:nvPr>
            <p:ph sz="half" idx="2"/>
          </p:nvPr>
        </p:nvGraphicFramePr>
        <p:xfrm>
          <a:off x="231775" y="1934949"/>
          <a:ext cx="6200022" cy="4861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34040">
                  <a:extLst>
                    <a:ext uri="{9D8B030D-6E8A-4147-A177-3AD203B41FA5}">
                      <a16:colId xmlns:a16="http://schemas.microsoft.com/office/drawing/2014/main" val="1521453508"/>
                    </a:ext>
                  </a:extLst>
                </a:gridCol>
                <a:gridCol w="2699809">
                  <a:extLst>
                    <a:ext uri="{9D8B030D-6E8A-4147-A177-3AD203B41FA5}">
                      <a16:colId xmlns:a16="http://schemas.microsoft.com/office/drawing/2014/main" val="353941225"/>
                    </a:ext>
                  </a:extLst>
                </a:gridCol>
                <a:gridCol w="1216580">
                  <a:extLst>
                    <a:ext uri="{9D8B030D-6E8A-4147-A177-3AD203B41FA5}">
                      <a16:colId xmlns:a16="http://schemas.microsoft.com/office/drawing/2014/main" val="4216693054"/>
                    </a:ext>
                  </a:extLst>
                </a:gridCol>
                <a:gridCol w="1649593">
                  <a:extLst>
                    <a:ext uri="{9D8B030D-6E8A-4147-A177-3AD203B41FA5}">
                      <a16:colId xmlns:a16="http://schemas.microsoft.com/office/drawing/2014/main" val="125496496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300" dirty="0"/>
                        <a:t>id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300" dirty="0"/>
                        <a:t>name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300" dirty="0"/>
                        <a:t>price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300" dirty="0"/>
                        <a:t>category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7859204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3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300" dirty="0"/>
                        <a:t>Quart Skim Milk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300" dirty="0"/>
                        <a:t>2.49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300" dirty="0"/>
                        <a:t>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5494319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3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300" dirty="0"/>
                        <a:t>Rye Bread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300" dirty="0"/>
                        <a:t>1.99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300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8439804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300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300" dirty="0"/>
                        <a:t>1lb Butter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300" dirty="0"/>
                        <a:t>5.99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300" dirty="0"/>
                        <a:t>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149534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300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300" dirty="0"/>
                        <a:t>32oz Yogurt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300" dirty="0"/>
                        <a:t>4.99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300" dirty="0"/>
                        <a:t>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9739372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300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300" dirty="0"/>
                        <a:t>Navel Orange (each)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300" dirty="0"/>
                        <a:t>0.89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300" dirty="0"/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8519503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300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300" dirty="0"/>
                        <a:t>Pineapple (each)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300" dirty="0"/>
                        <a:t>1.99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300" dirty="0"/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6625797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300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300" dirty="0"/>
                        <a:t>English Muffins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300" dirty="0"/>
                        <a:t>3.99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300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9849625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300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300" dirty="0"/>
                        <a:t>Spinach (bunch)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300" dirty="0"/>
                        <a:t>1.49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300" dirty="0"/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911026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300" dirty="0"/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300" dirty="0"/>
                        <a:t>Carrots (</a:t>
                      </a:r>
                      <a:r>
                        <a:rPr lang="en-US" sz="2300" dirty="0" err="1"/>
                        <a:t>lb</a:t>
                      </a:r>
                      <a:r>
                        <a:rPr lang="en-US" sz="2300" dirty="0"/>
                        <a:t> bag)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300" dirty="0"/>
                        <a:t>0.99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300" dirty="0"/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94939693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2300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300" dirty="0"/>
                        <a:t>Dozen Eggs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300" dirty="0"/>
                        <a:t>2.49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300" dirty="0"/>
                        <a:t>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76603425"/>
                  </a:ext>
                </a:extLst>
              </a:tr>
            </a:tbl>
          </a:graphicData>
        </a:graphic>
      </p:graphicFrame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00677D1-5275-7444-8F97-FABEFAC7D5D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776633" y="1391766"/>
            <a:ext cx="5203556" cy="530023"/>
          </a:xfrm>
        </p:spPr>
        <p:txBody>
          <a:bodyPr/>
          <a:lstStyle/>
          <a:p>
            <a:r>
              <a:rPr lang="en-US" dirty="0"/>
              <a:t>Output</a:t>
            </a:r>
          </a:p>
        </p:txBody>
      </p:sp>
      <p:graphicFrame>
        <p:nvGraphicFramePr>
          <p:cNvPr id="8" name="Content Placeholder 7">
            <a:extLst>
              <a:ext uri="{FF2B5EF4-FFF2-40B4-BE49-F238E27FC236}">
                <a16:creationId xmlns:a16="http://schemas.microsoft.com/office/drawing/2014/main" id="{56219BA4-A973-6845-9213-F265039E8C77}"/>
              </a:ext>
            </a:extLst>
          </p:cNvPr>
          <p:cNvGraphicFramePr>
            <a:graphicFrameLocks noGrp="1"/>
          </p:cNvGraphicFramePr>
          <p:nvPr>
            <p:ph sz="quarter" idx="4"/>
            <p:extLst>
              <p:ext uri="{D42A27DB-BD31-4B8C-83A1-F6EECF244321}">
                <p14:modId xmlns:p14="http://schemas.microsoft.com/office/powerpoint/2010/main" val="1806850355"/>
              </p:ext>
            </p:extLst>
          </p:nvPr>
        </p:nvGraphicFramePr>
        <p:xfrm>
          <a:off x="6776633" y="1934949"/>
          <a:ext cx="3607232" cy="4000902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803616">
                  <a:extLst>
                    <a:ext uri="{9D8B030D-6E8A-4147-A177-3AD203B41FA5}">
                      <a16:colId xmlns:a16="http://schemas.microsoft.com/office/drawing/2014/main" val="2982428412"/>
                    </a:ext>
                  </a:extLst>
                </a:gridCol>
                <a:gridCol w="1803616">
                  <a:extLst>
                    <a:ext uri="{9D8B030D-6E8A-4147-A177-3AD203B41FA5}">
                      <a16:colId xmlns:a16="http://schemas.microsoft.com/office/drawing/2014/main" val="1314402770"/>
                    </a:ext>
                  </a:extLst>
                </a:gridCol>
              </a:tblGrid>
              <a:tr h="497966">
                <a:tc>
                  <a:txBody>
                    <a:bodyPr/>
                    <a:lstStyle/>
                    <a:p>
                      <a:r>
                        <a:rPr lang="en-US" sz="2300" dirty="0"/>
                        <a:t>price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300" dirty="0"/>
                        <a:t>COUNT(*)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78373590"/>
                  </a:ext>
                </a:extLst>
              </a:tr>
              <a:tr h="437867">
                <a:tc>
                  <a:txBody>
                    <a:bodyPr/>
                    <a:lstStyle/>
                    <a:p>
                      <a:r>
                        <a:rPr lang="en-US" sz="2300" dirty="0"/>
                        <a:t>0.89</a:t>
                      </a: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r>
                        <a:rPr lang="en-US" sz="2300"/>
                        <a:t>1</a:t>
                      </a:r>
                    </a:p>
                  </a:txBody>
                  <a:tcPr marL="19050" marR="19050" marT="19050" marB="19050" anchor="ctr"/>
                </a:tc>
                <a:extLst>
                  <a:ext uri="{0D108BD9-81ED-4DB2-BD59-A6C34878D82A}">
                    <a16:rowId xmlns:a16="http://schemas.microsoft.com/office/drawing/2014/main" val="2385480643"/>
                  </a:ext>
                </a:extLst>
              </a:tr>
              <a:tr h="437867">
                <a:tc>
                  <a:txBody>
                    <a:bodyPr/>
                    <a:lstStyle/>
                    <a:p>
                      <a:r>
                        <a:rPr lang="en-US" sz="2300"/>
                        <a:t>0.99</a:t>
                      </a: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r>
                        <a:rPr lang="en-US" sz="2300"/>
                        <a:t>1</a:t>
                      </a:r>
                    </a:p>
                  </a:txBody>
                  <a:tcPr marL="19050" marR="19050" marT="19050" marB="19050" anchor="ctr"/>
                </a:tc>
                <a:extLst>
                  <a:ext uri="{0D108BD9-81ED-4DB2-BD59-A6C34878D82A}">
                    <a16:rowId xmlns:a16="http://schemas.microsoft.com/office/drawing/2014/main" val="420483045"/>
                  </a:ext>
                </a:extLst>
              </a:tr>
              <a:tr h="437867">
                <a:tc>
                  <a:txBody>
                    <a:bodyPr/>
                    <a:lstStyle/>
                    <a:p>
                      <a:r>
                        <a:rPr lang="en-US" sz="2300"/>
                        <a:t>1.49</a:t>
                      </a: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r>
                        <a:rPr lang="en-US" sz="2300"/>
                        <a:t>1</a:t>
                      </a:r>
                    </a:p>
                  </a:txBody>
                  <a:tcPr marL="19050" marR="19050" marT="19050" marB="19050" anchor="ctr"/>
                </a:tc>
                <a:extLst>
                  <a:ext uri="{0D108BD9-81ED-4DB2-BD59-A6C34878D82A}">
                    <a16:rowId xmlns:a16="http://schemas.microsoft.com/office/drawing/2014/main" val="1690617425"/>
                  </a:ext>
                </a:extLst>
              </a:tr>
              <a:tr h="437867">
                <a:tc>
                  <a:txBody>
                    <a:bodyPr/>
                    <a:lstStyle/>
                    <a:p>
                      <a:r>
                        <a:rPr lang="en-US" sz="2300"/>
                        <a:t>1.99</a:t>
                      </a: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r>
                        <a:rPr lang="en-US" sz="2300"/>
                        <a:t>2</a:t>
                      </a:r>
                    </a:p>
                  </a:txBody>
                  <a:tcPr marL="19050" marR="19050" marT="19050" marB="19050" anchor="ctr"/>
                </a:tc>
                <a:extLst>
                  <a:ext uri="{0D108BD9-81ED-4DB2-BD59-A6C34878D82A}">
                    <a16:rowId xmlns:a16="http://schemas.microsoft.com/office/drawing/2014/main" val="2228917399"/>
                  </a:ext>
                </a:extLst>
              </a:tr>
              <a:tr h="437867">
                <a:tc>
                  <a:txBody>
                    <a:bodyPr/>
                    <a:lstStyle/>
                    <a:p>
                      <a:r>
                        <a:rPr lang="en-US" sz="2300"/>
                        <a:t>2.49</a:t>
                      </a: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r>
                        <a:rPr lang="en-US" sz="2300"/>
                        <a:t>2</a:t>
                      </a:r>
                    </a:p>
                  </a:txBody>
                  <a:tcPr marL="19050" marR="19050" marT="19050" marB="19050" anchor="ctr"/>
                </a:tc>
                <a:extLst>
                  <a:ext uri="{0D108BD9-81ED-4DB2-BD59-A6C34878D82A}">
                    <a16:rowId xmlns:a16="http://schemas.microsoft.com/office/drawing/2014/main" val="3982772130"/>
                  </a:ext>
                </a:extLst>
              </a:tr>
              <a:tr h="437867">
                <a:tc>
                  <a:txBody>
                    <a:bodyPr/>
                    <a:lstStyle/>
                    <a:p>
                      <a:r>
                        <a:rPr lang="en-US" sz="2300"/>
                        <a:t>3.99</a:t>
                      </a: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r>
                        <a:rPr lang="en-US" sz="2300"/>
                        <a:t>1</a:t>
                      </a:r>
                    </a:p>
                  </a:txBody>
                  <a:tcPr marL="19050" marR="19050" marT="19050" marB="19050" anchor="ctr"/>
                </a:tc>
                <a:extLst>
                  <a:ext uri="{0D108BD9-81ED-4DB2-BD59-A6C34878D82A}">
                    <a16:rowId xmlns:a16="http://schemas.microsoft.com/office/drawing/2014/main" val="260380325"/>
                  </a:ext>
                </a:extLst>
              </a:tr>
              <a:tr h="437867">
                <a:tc>
                  <a:txBody>
                    <a:bodyPr/>
                    <a:lstStyle/>
                    <a:p>
                      <a:r>
                        <a:rPr lang="en-US" sz="2300"/>
                        <a:t>4.99</a:t>
                      </a: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r>
                        <a:rPr lang="en-US" sz="2300"/>
                        <a:t>1</a:t>
                      </a:r>
                    </a:p>
                  </a:txBody>
                  <a:tcPr marL="19050" marR="19050" marT="19050" marB="19050" anchor="ctr"/>
                </a:tc>
                <a:extLst>
                  <a:ext uri="{0D108BD9-81ED-4DB2-BD59-A6C34878D82A}">
                    <a16:rowId xmlns:a16="http://schemas.microsoft.com/office/drawing/2014/main" val="1413603184"/>
                  </a:ext>
                </a:extLst>
              </a:tr>
              <a:tr h="437867">
                <a:tc>
                  <a:txBody>
                    <a:bodyPr/>
                    <a:lstStyle/>
                    <a:p>
                      <a:r>
                        <a:rPr lang="en-US" sz="2300"/>
                        <a:t>5.99</a:t>
                      </a: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r>
                        <a:rPr lang="en-US" sz="2300" dirty="0"/>
                        <a:t>1</a:t>
                      </a:r>
                    </a:p>
                  </a:txBody>
                  <a:tcPr marL="19050" marR="19050" marT="19050" marB="19050" anchor="ctr"/>
                </a:tc>
                <a:extLst>
                  <a:ext uri="{0D108BD9-81ED-4DB2-BD59-A6C34878D82A}">
                    <a16:rowId xmlns:a16="http://schemas.microsoft.com/office/drawing/2014/main" val="3962056231"/>
                  </a:ext>
                </a:extLst>
              </a:tr>
            </a:tbl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id="{FFF3B544-3349-F748-AF15-0FC1CF783A61}"/>
              </a:ext>
            </a:extLst>
          </p:cNvPr>
          <p:cNvSpPr txBox="1"/>
          <p:nvPr/>
        </p:nvSpPr>
        <p:spPr>
          <a:xfrm>
            <a:off x="6776633" y="6199322"/>
            <a:ext cx="516093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This is a typical GROUP BY example.</a:t>
            </a:r>
          </a:p>
        </p:txBody>
      </p:sp>
    </p:spTree>
    <p:extLst>
      <p:ext uri="{BB962C8B-B14F-4D97-AF65-F5344CB8AC3E}">
        <p14:creationId xmlns:p14="http://schemas.microsoft.com/office/powerpoint/2010/main" val="40149843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6ED8A0-63B1-C141-AA0C-A83125157B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2475" y="139485"/>
            <a:ext cx="11747715" cy="1084141"/>
          </a:xfrm>
        </p:spPr>
        <p:txBody>
          <a:bodyPr>
            <a:normAutofit fontScale="90000"/>
          </a:bodyPr>
          <a:lstStyle/>
          <a:p>
            <a:r>
              <a:rPr lang="en-US" dirty="0"/>
              <a:t>SELECT category, price</a:t>
            </a:r>
            <a:br>
              <a:rPr lang="en-US" dirty="0"/>
            </a:br>
            <a:r>
              <a:rPr lang="en-US" dirty="0"/>
              <a:t>FROM product </a:t>
            </a:r>
            <a:r>
              <a:rPr lang="en-US" b="1" dirty="0"/>
              <a:t>GROUP BY category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7E676BA-95ED-5345-BFA6-ECF0949285C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32474" y="1391766"/>
            <a:ext cx="5765101" cy="530023"/>
          </a:xfrm>
        </p:spPr>
        <p:txBody>
          <a:bodyPr/>
          <a:lstStyle/>
          <a:p>
            <a:r>
              <a:rPr lang="en-US" dirty="0"/>
              <a:t>Table “product”</a:t>
            </a:r>
          </a:p>
        </p:txBody>
      </p:sp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1F6C4A65-3DCF-4F41-B5A0-C0938099A0EB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258557062"/>
              </p:ext>
            </p:extLst>
          </p:nvPr>
        </p:nvGraphicFramePr>
        <p:xfrm>
          <a:off x="231775" y="1934949"/>
          <a:ext cx="6200022" cy="4861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34040">
                  <a:extLst>
                    <a:ext uri="{9D8B030D-6E8A-4147-A177-3AD203B41FA5}">
                      <a16:colId xmlns:a16="http://schemas.microsoft.com/office/drawing/2014/main" val="1521453508"/>
                    </a:ext>
                  </a:extLst>
                </a:gridCol>
                <a:gridCol w="2699809">
                  <a:extLst>
                    <a:ext uri="{9D8B030D-6E8A-4147-A177-3AD203B41FA5}">
                      <a16:colId xmlns:a16="http://schemas.microsoft.com/office/drawing/2014/main" val="353941225"/>
                    </a:ext>
                  </a:extLst>
                </a:gridCol>
                <a:gridCol w="1216580">
                  <a:extLst>
                    <a:ext uri="{9D8B030D-6E8A-4147-A177-3AD203B41FA5}">
                      <a16:colId xmlns:a16="http://schemas.microsoft.com/office/drawing/2014/main" val="4216693054"/>
                    </a:ext>
                  </a:extLst>
                </a:gridCol>
                <a:gridCol w="1649593">
                  <a:extLst>
                    <a:ext uri="{9D8B030D-6E8A-4147-A177-3AD203B41FA5}">
                      <a16:colId xmlns:a16="http://schemas.microsoft.com/office/drawing/2014/main" val="125496496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300" dirty="0"/>
                        <a:t>id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300" dirty="0"/>
                        <a:t>name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300" dirty="0"/>
                        <a:t>price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300" dirty="0"/>
                        <a:t>category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7859204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3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300" dirty="0"/>
                        <a:t>Quart Skim Milk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300" b="1" dirty="0">
                          <a:highlight>
                            <a:srgbClr val="FFFF00"/>
                          </a:highlight>
                        </a:rPr>
                        <a:t>2.49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300" dirty="0"/>
                        <a:t>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5494319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3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300" dirty="0"/>
                        <a:t>Rye Bread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300" b="1" dirty="0">
                          <a:highlight>
                            <a:srgbClr val="FFFF00"/>
                          </a:highlight>
                        </a:rPr>
                        <a:t>1.99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300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8439804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300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300" dirty="0"/>
                        <a:t>1lb Butter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300" dirty="0"/>
                        <a:t>5.99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300" dirty="0"/>
                        <a:t>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149534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300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300" dirty="0"/>
                        <a:t>32oz Yogurt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300" dirty="0"/>
                        <a:t>4.99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300" dirty="0"/>
                        <a:t>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9739372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300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300" dirty="0"/>
                        <a:t>Navel Orange (each)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300" b="1" dirty="0">
                          <a:highlight>
                            <a:srgbClr val="FFFF00"/>
                          </a:highlight>
                        </a:rPr>
                        <a:t>0.89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300" dirty="0"/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8519503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300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300" dirty="0"/>
                        <a:t>Pineapple (each)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300" dirty="0"/>
                        <a:t>1.99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300" dirty="0"/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6625797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300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300" dirty="0"/>
                        <a:t>English Muffins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300" dirty="0"/>
                        <a:t>3.99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300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9849625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300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300" dirty="0"/>
                        <a:t>Spinach (bunch)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300" dirty="0"/>
                        <a:t>1.49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300" dirty="0"/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911026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300" dirty="0"/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300" dirty="0"/>
                        <a:t>Carrots (</a:t>
                      </a:r>
                      <a:r>
                        <a:rPr lang="en-US" sz="2300" dirty="0" err="1"/>
                        <a:t>lb</a:t>
                      </a:r>
                      <a:r>
                        <a:rPr lang="en-US" sz="2300" dirty="0"/>
                        <a:t> bag)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300" dirty="0"/>
                        <a:t>0.99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300" dirty="0"/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94939693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2300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300" dirty="0"/>
                        <a:t>Dozen Eggs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300" dirty="0"/>
                        <a:t>2.49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300" dirty="0"/>
                        <a:t>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76603425"/>
                  </a:ext>
                </a:extLst>
              </a:tr>
            </a:tbl>
          </a:graphicData>
        </a:graphic>
      </p:graphicFrame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00677D1-5275-7444-8F97-FABEFAC7D5D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776633" y="1391766"/>
            <a:ext cx="5203556" cy="530023"/>
          </a:xfrm>
        </p:spPr>
        <p:txBody>
          <a:bodyPr/>
          <a:lstStyle/>
          <a:p>
            <a:r>
              <a:rPr lang="en-US" dirty="0"/>
              <a:t>Output</a:t>
            </a:r>
          </a:p>
        </p:txBody>
      </p:sp>
      <p:graphicFrame>
        <p:nvGraphicFramePr>
          <p:cNvPr id="8" name="Content Placeholder 7">
            <a:extLst>
              <a:ext uri="{FF2B5EF4-FFF2-40B4-BE49-F238E27FC236}">
                <a16:creationId xmlns:a16="http://schemas.microsoft.com/office/drawing/2014/main" id="{56219BA4-A973-6845-9213-F265039E8C77}"/>
              </a:ext>
            </a:extLst>
          </p:cNvPr>
          <p:cNvGraphicFramePr>
            <a:graphicFrameLocks noGrp="1"/>
          </p:cNvGraphicFramePr>
          <p:nvPr>
            <p:ph sz="quarter" idx="4"/>
            <p:extLst>
              <p:ext uri="{D42A27DB-BD31-4B8C-83A1-F6EECF244321}">
                <p14:modId xmlns:p14="http://schemas.microsoft.com/office/powerpoint/2010/main" val="3229380353"/>
              </p:ext>
            </p:extLst>
          </p:nvPr>
        </p:nvGraphicFramePr>
        <p:xfrm>
          <a:off x="6776633" y="1934949"/>
          <a:ext cx="3607232" cy="1769145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803616">
                  <a:extLst>
                    <a:ext uri="{9D8B030D-6E8A-4147-A177-3AD203B41FA5}">
                      <a16:colId xmlns:a16="http://schemas.microsoft.com/office/drawing/2014/main" val="2982428412"/>
                    </a:ext>
                  </a:extLst>
                </a:gridCol>
                <a:gridCol w="1803616">
                  <a:extLst>
                    <a:ext uri="{9D8B030D-6E8A-4147-A177-3AD203B41FA5}">
                      <a16:colId xmlns:a16="http://schemas.microsoft.com/office/drawing/2014/main" val="1314402770"/>
                    </a:ext>
                  </a:extLst>
                </a:gridCol>
              </a:tblGrid>
              <a:tr h="486306">
                <a:tc>
                  <a:txBody>
                    <a:bodyPr/>
                    <a:lstStyle/>
                    <a:p>
                      <a:r>
                        <a:rPr lang="en-US" sz="2300" dirty="0"/>
                        <a:t>category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300" dirty="0"/>
                        <a:t>price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78373590"/>
                  </a:ext>
                </a:extLst>
              </a:tr>
              <a:tr h="427613">
                <a:tc>
                  <a:txBody>
                    <a:bodyPr/>
                    <a:lstStyle/>
                    <a:p>
                      <a:r>
                        <a:rPr lang="en-US" sz="2300" dirty="0"/>
                        <a:t>1</a:t>
                      </a: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r>
                        <a:rPr lang="en-US" sz="2300"/>
                        <a:t>1.99</a:t>
                      </a:r>
                    </a:p>
                  </a:txBody>
                  <a:tcPr marL="19050" marR="19050" marT="19050" marB="19050" anchor="ctr"/>
                </a:tc>
                <a:extLst>
                  <a:ext uri="{0D108BD9-81ED-4DB2-BD59-A6C34878D82A}">
                    <a16:rowId xmlns:a16="http://schemas.microsoft.com/office/drawing/2014/main" val="2385480643"/>
                  </a:ext>
                </a:extLst>
              </a:tr>
              <a:tr h="427613">
                <a:tc>
                  <a:txBody>
                    <a:bodyPr/>
                    <a:lstStyle/>
                    <a:p>
                      <a:r>
                        <a:rPr lang="en-US" sz="2300"/>
                        <a:t>2</a:t>
                      </a: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r>
                        <a:rPr lang="en-US" sz="2300"/>
                        <a:t>0.89</a:t>
                      </a:r>
                    </a:p>
                  </a:txBody>
                  <a:tcPr marL="19050" marR="19050" marT="19050" marB="19050" anchor="ctr"/>
                </a:tc>
                <a:extLst>
                  <a:ext uri="{0D108BD9-81ED-4DB2-BD59-A6C34878D82A}">
                    <a16:rowId xmlns:a16="http://schemas.microsoft.com/office/drawing/2014/main" val="420483045"/>
                  </a:ext>
                </a:extLst>
              </a:tr>
              <a:tr h="427613">
                <a:tc>
                  <a:txBody>
                    <a:bodyPr/>
                    <a:lstStyle/>
                    <a:p>
                      <a:r>
                        <a:rPr lang="en-US" sz="2300"/>
                        <a:t>3</a:t>
                      </a: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r>
                        <a:rPr lang="en-US" sz="2300" dirty="0"/>
                        <a:t>2.49</a:t>
                      </a:r>
                    </a:p>
                  </a:txBody>
                  <a:tcPr marL="19050" marR="19050" marT="19050" marB="19050" anchor="ctr"/>
                </a:tc>
                <a:extLst>
                  <a:ext uri="{0D108BD9-81ED-4DB2-BD59-A6C34878D82A}">
                    <a16:rowId xmlns:a16="http://schemas.microsoft.com/office/drawing/2014/main" val="3962056231"/>
                  </a:ext>
                </a:extLst>
              </a:tr>
            </a:tbl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id="{FFF3B544-3349-F748-AF15-0FC1CF783A61}"/>
              </a:ext>
            </a:extLst>
          </p:cNvPr>
          <p:cNvSpPr txBox="1"/>
          <p:nvPr/>
        </p:nvSpPr>
        <p:spPr>
          <a:xfrm>
            <a:off x="6730140" y="3904064"/>
            <a:ext cx="4723108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This GROUP BY is weird.  </a:t>
            </a:r>
            <a:r>
              <a:rPr lang="en-US" sz="2800" dirty="0">
                <a:sym typeface="Wingdings" pitchFamily="2" charset="2"/>
              </a:rPr>
              <a:t></a:t>
            </a:r>
          </a:p>
          <a:p>
            <a:endParaRPr lang="en-US" sz="2800" dirty="0">
              <a:sym typeface="Wingdings" pitchFamily="2" charset="2"/>
            </a:endParaRPr>
          </a:p>
          <a:p>
            <a:r>
              <a:rPr lang="en-US" sz="2800" dirty="0">
                <a:sym typeface="Wingdings" pitchFamily="2" charset="2"/>
              </a:rPr>
              <a:t>It’s missing an aggregation function (like SUM, MIN, etc.).  It prints a random price for each category.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41523942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6ED8A0-63B1-C141-AA0C-A83125157B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2475" y="139485"/>
            <a:ext cx="11747715" cy="759417"/>
          </a:xfrm>
        </p:spPr>
        <p:txBody>
          <a:bodyPr>
            <a:normAutofit/>
          </a:bodyPr>
          <a:lstStyle/>
          <a:p>
            <a:r>
              <a:rPr lang="en-US" dirty="0"/>
              <a:t>SELECT id, name FROM product </a:t>
            </a:r>
            <a:r>
              <a:rPr lang="en-US" b="1" dirty="0"/>
              <a:t>GROUP BY id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7E676BA-95ED-5345-BFA6-ECF0949285C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32474" y="1050805"/>
            <a:ext cx="5765101" cy="530023"/>
          </a:xfrm>
        </p:spPr>
        <p:txBody>
          <a:bodyPr/>
          <a:lstStyle/>
          <a:p>
            <a:r>
              <a:rPr lang="en-US" dirty="0"/>
              <a:t>Table “product”</a:t>
            </a:r>
          </a:p>
        </p:txBody>
      </p:sp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1F6C4A65-3DCF-4F41-B5A0-C0938099A0EB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566610939"/>
              </p:ext>
            </p:extLst>
          </p:nvPr>
        </p:nvGraphicFramePr>
        <p:xfrm>
          <a:off x="231775" y="1593988"/>
          <a:ext cx="6200022" cy="4861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34040">
                  <a:extLst>
                    <a:ext uri="{9D8B030D-6E8A-4147-A177-3AD203B41FA5}">
                      <a16:colId xmlns:a16="http://schemas.microsoft.com/office/drawing/2014/main" val="1521453508"/>
                    </a:ext>
                  </a:extLst>
                </a:gridCol>
                <a:gridCol w="2699809">
                  <a:extLst>
                    <a:ext uri="{9D8B030D-6E8A-4147-A177-3AD203B41FA5}">
                      <a16:colId xmlns:a16="http://schemas.microsoft.com/office/drawing/2014/main" val="353941225"/>
                    </a:ext>
                  </a:extLst>
                </a:gridCol>
                <a:gridCol w="1216580">
                  <a:extLst>
                    <a:ext uri="{9D8B030D-6E8A-4147-A177-3AD203B41FA5}">
                      <a16:colId xmlns:a16="http://schemas.microsoft.com/office/drawing/2014/main" val="4216693054"/>
                    </a:ext>
                  </a:extLst>
                </a:gridCol>
                <a:gridCol w="1649593">
                  <a:extLst>
                    <a:ext uri="{9D8B030D-6E8A-4147-A177-3AD203B41FA5}">
                      <a16:colId xmlns:a16="http://schemas.microsoft.com/office/drawing/2014/main" val="125496496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300" dirty="0"/>
                        <a:t>id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300" dirty="0"/>
                        <a:t>name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300" dirty="0"/>
                        <a:t>price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300" dirty="0"/>
                        <a:t>category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7859204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3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300" dirty="0"/>
                        <a:t>Quart Skim Milk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300" dirty="0"/>
                        <a:t>2.49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300" dirty="0"/>
                        <a:t>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5494319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3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300" dirty="0"/>
                        <a:t>Rye Bread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300" dirty="0"/>
                        <a:t>1.99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300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8439804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300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300" dirty="0"/>
                        <a:t>1lb Butter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300" dirty="0"/>
                        <a:t>5.99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300" dirty="0"/>
                        <a:t>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149534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300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300" dirty="0"/>
                        <a:t>32oz Yogurt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300" dirty="0"/>
                        <a:t>4.99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300" dirty="0"/>
                        <a:t>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9739372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300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300" dirty="0"/>
                        <a:t>Navel Orange (each)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300" dirty="0"/>
                        <a:t>0.89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300" dirty="0"/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8519503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300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300" dirty="0"/>
                        <a:t>Pineapple (each)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300" dirty="0"/>
                        <a:t>1.99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300" dirty="0"/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6625797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300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300" dirty="0"/>
                        <a:t>English Muffins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300" dirty="0"/>
                        <a:t>3.99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300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9849625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300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300" dirty="0"/>
                        <a:t>Spinach (bunch)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300" dirty="0"/>
                        <a:t>1.49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300" dirty="0"/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911026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300" dirty="0"/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300" dirty="0"/>
                        <a:t>Carrots (</a:t>
                      </a:r>
                      <a:r>
                        <a:rPr lang="en-US" sz="2300" dirty="0" err="1"/>
                        <a:t>lb</a:t>
                      </a:r>
                      <a:r>
                        <a:rPr lang="en-US" sz="2300" dirty="0"/>
                        <a:t> bag)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300" dirty="0"/>
                        <a:t>0.99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300" dirty="0"/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94939693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2300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300" dirty="0"/>
                        <a:t>Dozen Eggs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300" dirty="0"/>
                        <a:t>2.49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300" dirty="0"/>
                        <a:t>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76603425"/>
                  </a:ext>
                </a:extLst>
              </a:tr>
            </a:tbl>
          </a:graphicData>
        </a:graphic>
      </p:graphicFrame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00677D1-5275-7444-8F97-FABEFAC7D5D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776633" y="1050805"/>
            <a:ext cx="5203556" cy="530023"/>
          </a:xfrm>
        </p:spPr>
        <p:txBody>
          <a:bodyPr/>
          <a:lstStyle/>
          <a:p>
            <a:r>
              <a:rPr lang="en-US" dirty="0"/>
              <a:t>Output</a:t>
            </a:r>
          </a:p>
        </p:txBody>
      </p:sp>
      <p:graphicFrame>
        <p:nvGraphicFramePr>
          <p:cNvPr id="8" name="Content Placeholder 7">
            <a:extLst>
              <a:ext uri="{FF2B5EF4-FFF2-40B4-BE49-F238E27FC236}">
                <a16:creationId xmlns:a16="http://schemas.microsoft.com/office/drawing/2014/main" id="{56219BA4-A973-6845-9213-F265039E8C77}"/>
              </a:ext>
            </a:extLst>
          </p:cNvPr>
          <p:cNvGraphicFramePr>
            <a:graphicFrameLocks noGrp="1"/>
          </p:cNvGraphicFramePr>
          <p:nvPr>
            <p:ph sz="quarter" idx="4"/>
            <p:extLst>
              <p:ext uri="{D42A27DB-BD31-4B8C-83A1-F6EECF244321}">
                <p14:modId xmlns:p14="http://schemas.microsoft.com/office/powerpoint/2010/main" val="391428661"/>
              </p:ext>
            </p:extLst>
          </p:nvPr>
        </p:nvGraphicFramePr>
        <p:xfrm>
          <a:off x="6776633" y="1593988"/>
          <a:ext cx="4738608" cy="432816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499462">
                  <a:extLst>
                    <a:ext uri="{9D8B030D-6E8A-4147-A177-3AD203B41FA5}">
                      <a16:colId xmlns:a16="http://schemas.microsoft.com/office/drawing/2014/main" val="2982428412"/>
                    </a:ext>
                  </a:extLst>
                </a:gridCol>
                <a:gridCol w="3239146">
                  <a:extLst>
                    <a:ext uri="{9D8B030D-6E8A-4147-A177-3AD203B41FA5}">
                      <a16:colId xmlns:a16="http://schemas.microsoft.com/office/drawing/2014/main" val="131440277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300" dirty="0"/>
                        <a:t>id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300" dirty="0"/>
                        <a:t>name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7837359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300" dirty="0"/>
                        <a:t>1</a:t>
                      </a: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r>
                        <a:rPr lang="en-US" sz="2300"/>
                        <a:t>Quart Skim Milk</a:t>
                      </a:r>
                    </a:p>
                  </a:txBody>
                  <a:tcPr marL="19050" marR="19050" marT="19050" marB="19050" anchor="ctr"/>
                </a:tc>
                <a:extLst>
                  <a:ext uri="{0D108BD9-81ED-4DB2-BD59-A6C34878D82A}">
                    <a16:rowId xmlns:a16="http://schemas.microsoft.com/office/drawing/2014/main" val="238548064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300"/>
                        <a:t>2</a:t>
                      </a: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r>
                        <a:rPr lang="en-US" sz="2300"/>
                        <a:t>Rye Bread</a:t>
                      </a:r>
                    </a:p>
                  </a:txBody>
                  <a:tcPr marL="19050" marR="19050" marT="19050" marB="19050" anchor="ctr"/>
                </a:tc>
                <a:extLst>
                  <a:ext uri="{0D108BD9-81ED-4DB2-BD59-A6C34878D82A}">
                    <a16:rowId xmlns:a16="http://schemas.microsoft.com/office/drawing/2014/main" val="42048304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300"/>
                        <a:t>3</a:t>
                      </a: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r>
                        <a:rPr lang="en-US" sz="2300"/>
                        <a:t>1lb Butter</a:t>
                      </a:r>
                    </a:p>
                  </a:txBody>
                  <a:tcPr marL="19050" marR="19050" marT="19050" marB="19050" anchor="ctr"/>
                </a:tc>
                <a:extLst>
                  <a:ext uri="{0D108BD9-81ED-4DB2-BD59-A6C34878D82A}">
                    <a16:rowId xmlns:a16="http://schemas.microsoft.com/office/drawing/2014/main" val="396205623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300"/>
                        <a:t>4</a:t>
                      </a: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r>
                        <a:rPr lang="en-US" sz="2300"/>
                        <a:t>32oz Yogurt</a:t>
                      </a:r>
                    </a:p>
                  </a:txBody>
                  <a:tcPr marL="19050" marR="19050" marT="19050" marB="19050" anchor="ctr"/>
                </a:tc>
                <a:extLst>
                  <a:ext uri="{0D108BD9-81ED-4DB2-BD59-A6C34878D82A}">
                    <a16:rowId xmlns:a16="http://schemas.microsoft.com/office/drawing/2014/main" val="280544147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300"/>
                        <a:t>5</a:t>
                      </a: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r>
                        <a:rPr lang="en-US" sz="2300"/>
                        <a:t>Navel Orange (each)</a:t>
                      </a:r>
                    </a:p>
                  </a:txBody>
                  <a:tcPr marL="19050" marR="19050" marT="19050" marB="19050" anchor="ctr"/>
                </a:tc>
                <a:extLst>
                  <a:ext uri="{0D108BD9-81ED-4DB2-BD59-A6C34878D82A}">
                    <a16:rowId xmlns:a16="http://schemas.microsoft.com/office/drawing/2014/main" val="360813593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300"/>
                        <a:t>6</a:t>
                      </a: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r>
                        <a:rPr lang="en-US" sz="2300"/>
                        <a:t>Pineapple (each)</a:t>
                      </a:r>
                    </a:p>
                  </a:txBody>
                  <a:tcPr marL="19050" marR="19050" marT="19050" marB="19050" anchor="ctr"/>
                </a:tc>
                <a:extLst>
                  <a:ext uri="{0D108BD9-81ED-4DB2-BD59-A6C34878D82A}">
                    <a16:rowId xmlns:a16="http://schemas.microsoft.com/office/drawing/2014/main" val="370097652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300"/>
                        <a:t>7</a:t>
                      </a: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r>
                        <a:rPr lang="en-US" sz="2300" dirty="0"/>
                        <a:t>English Muffins</a:t>
                      </a:r>
                    </a:p>
                  </a:txBody>
                  <a:tcPr marL="19050" marR="19050" marT="19050" marB="19050" anchor="ctr"/>
                </a:tc>
                <a:extLst>
                  <a:ext uri="{0D108BD9-81ED-4DB2-BD59-A6C34878D82A}">
                    <a16:rowId xmlns:a16="http://schemas.microsoft.com/office/drawing/2014/main" val="152912908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300"/>
                        <a:t>8</a:t>
                      </a: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r>
                        <a:rPr lang="en-US" sz="2300"/>
                        <a:t>Spinach (bunch)</a:t>
                      </a:r>
                    </a:p>
                  </a:txBody>
                  <a:tcPr marL="19050" marR="19050" marT="19050" marB="19050" anchor="ctr"/>
                </a:tc>
                <a:extLst>
                  <a:ext uri="{0D108BD9-81ED-4DB2-BD59-A6C34878D82A}">
                    <a16:rowId xmlns:a16="http://schemas.microsoft.com/office/drawing/2014/main" val="2963618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300"/>
                        <a:t>9</a:t>
                      </a: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r>
                        <a:rPr lang="en-US" sz="2300" dirty="0"/>
                        <a:t>Carrots (</a:t>
                      </a:r>
                      <a:r>
                        <a:rPr lang="en-US" sz="2300" dirty="0" err="1"/>
                        <a:t>lb</a:t>
                      </a:r>
                      <a:r>
                        <a:rPr lang="en-US" sz="2300" dirty="0"/>
                        <a:t> bag)</a:t>
                      </a:r>
                    </a:p>
                  </a:txBody>
                  <a:tcPr marL="19050" marR="19050" marT="19050" marB="19050" anchor="ctr"/>
                </a:tc>
                <a:extLst>
                  <a:ext uri="{0D108BD9-81ED-4DB2-BD59-A6C34878D82A}">
                    <a16:rowId xmlns:a16="http://schemas.microsoft.com/office/drawing/2014/main" val="26009618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300"/>
                        <a:t>10</a:t>
                      </a: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r>
                        <a:rPr lang="en-US" sz="2300" dirty="0"/>
                        <a:t>Dozen Eggs</a:t>
                      </a:r>
                    </a:p>
                  </a:txBody>
                  <a:tcPr marL="19050" marR="19050" marT="19050" marB="19050" anchor="ctr"/>
                </a:tc>
                <a:extLst>
                  <a:ext uri="{0D108BD9-81ED-4DB2-BD59-A6C34878D82A}">
                    <a16:rowId xmlns:a16="http://schemas.microsoft.com/office/drawing/2014/main" val="2735818937"/>
                  </a:ext>
                </a:extLst>
              </a:tr>
            </a:tbl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id="{7D8D37EB-D6B0-554E-B7DF-E101C6A00254}"/>
              </a:ext>
            </a:extLst>
          </p:cNvPr>
          <p:cNvSpPr txBox="1"/>
          <p:nvPr/>
        </p:nvSpPr>
        <p:spPr>
          <a:xfrm>
            <a:off x="6776633" y="6055374"/>
            <a:ext cx="516093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This GROUP BY is useless because </a:t>
            </a:r>
            <a:r>
              <a:rPr lang="en-US" sz="2400" b="1" dirty="0"/>
              <a:t>id</a:t>
            </a:r>
            <a:r>
              <a:rPr lang="en-US" sz="2400" dirty="0"/>
              <a:t> is always different. </a:t>
            </a:r>
            <a:r>
              <a:rPr lang="en-US" sz="2400" dirty="0">
                <a:sym typeface="Wingdings" pitchFamily="2" charset="2"/>
              </a:rPr>
              <a:t>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8837929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Inversion-friendly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932092"/>
      </a:accent6>
      <a:hlink>
        <a:srgbClr val="0563C1"/>
      </a:hlink>
      <a:folHlink>
        <a:srgbClr val="954F72"/>
      </a:folHlink>
    </a:clrScheme>
    <a:fontScheme name="Garamond">
      <a:majorFont>
        <a:latin typeface="Garamond" panose="02020404030301010803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aramond" panose="02020404030301010803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18244</TotalTime>
  <Words>2210</Words>
  <Application>Microsoft Macintosh PowerPoint</Application>
  <PresentationFormat>Widescreen</PresentationFormat>
  <Paragraphs>979</Paragraphs>
  <Slides>30</Slides>
  <Notes>16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8" baseType="lpstr">
      <vt:lpstr>Andale Mono</vt:lpstr>
      <vt:lpstr>Arial</vt:lpstr>
      <vt:lpstr>Calibri</vt:lpstr>
      <vt:lpstr>Courier New</vt:lpstr>
      <vt:lpstr>Garamond</vt:lpstr>
      <vt:lpstr>Mangal</vt:lpstr>
      <vt:lpstr>Wingdings</vt:lpstr>
      <vt:lpstr>Office Theme</vt:lpstr>
      <vt:lpstr>EECS-317 Data Management and Information Processing  Lecture 4 – GROUP BY and INNER JOINs</vt:lpstr>
      <vt:lpstr>Announcements</vt:lpstr>
      <vt:lpstr>Last lecture: Integer division, aggregation, subqueries</vt:lpstr>
      <vt:lpstr>GROUP BY explained</vt:lpstr>
      <vt:lpstr>The GROUP BY expression</vt:lpstr>
      <vt:lpstr>SELECT category, AVG(price) FROM product GROUP BY category</vt:lpstr>
      <vt:lpstr>SELECT price, COUNT(*) FROM product GROUP BY price ORDER BY price</vt:lpstr>
      <vt:lpstr>SELECT category, price FROM product GROUP BY category</vt:lpstr>
      <vt:lpstr>SELECT id, name FROM product GROUP BY id</vt:lpstr>
      <vt:lpstr>SELECT AVG(price) FROM product GROUP BY “hello”</vt:lpstr>
      <vt:lpstr>SELECT category=2, AVG(price) FROM product GROUP BY category=2</vt:lpstr>
      <vt:lpstr>What if you need to combine data from multiple tables?</vt:lpstr>
      <vt:lpstr>JOINs create virtual tables from several tables</vt:lpstr>
      <vt:lpstr>What if we want to print the staff directory?</vt:lpstr>
      <vt:lpstr>SELECT * FROM staff JOIN department ON staff.departmentId=department.id</vt:lpstr>
      <vt:lpstr>How JOIN builds a composite table</vt:lpstr>
      <vt:lpstr>Just print the columns we need</vt:lpstr>
      <vt:lpstr>Reorder and rename the columns</vt:lpstr>
      <vt:lpstr>JOIN to the third table</vt:lpstr>
      <vt:lpstr>Who teaches the largest class &amp; what is the average grade?</vt:lpstr>
      <vt:lpstr>Who teaches the largest class &amp; what is the average grade?</vt:lpstr>
      <vt:lpstr>Using INNER JOIN, what if rows don’t match one-to-one?</vt:lpstr>
      <vt:lpstr>(Recipes.sqlite) Print the recipe for Irish Stew (RecipeID = 1)</vt:lpstr>
      <vt:lpstr>(Recipes.sqlite) Print the recipe for Irish Stew (RecipeID = 1)</vt:lpstr>
      <vt:lpstr>What is the name of the recipe with the most ingredients? (Can be done with either a subquery or a JOIN)</vt:lpstr>
      <vt:lpstr>What is the name of the recipe with the most ingredients? </vt:lpstr>
      <vt:lpstr>(BowlingLeague.sqlite) Print a schedule of all the team matchups over the whole season (Date, Location, TeamName, TeamName)</vt:lpstr>
      <vt:lpstr>Print a schedule of all the team matchups over the whole season (Date, Location, TeamName, TeamName)</vt:lpstr>
      <vt:lpstr>Print game results for Tournament #1, including bowler names, team names, &amp; raw score</vt:lpstr>
      <vt:lpstr>Print game results for Tournament #1, including bowler names, team names, &amp; raw score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EECS 317 Data Management and Information Processing</dc:title>
  <dc:creator>Stephen Tarzia</dc:creator>
  <cp:lastModifiedBy>Stephen Tarzia</cp:lastModifiedBy>
  <cp:revision>823</cp:revision>
  <cp:lastPrinted>2018-10-02T16:53:55Z</cp:lastPrinted>
  <dcterms:created xsi:type="dcterms:W3CDTF">2017-09-19T21:33:23Z</dcterms:created>
  <dcterms:modified xsi:type="dcterms:W3CDTF">2019-04-10T21:58:06Z</dcterms:modified>
</cp:coreProperties>
</file>