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05" r:id="rId3"/>
    <p:sldId id="289" r:id="rId4"/>
    <p:sldId id="328" r:id="rId5"/>
    <p:sldId id="325" r:id="rId6"/>
    <p:sldId id="326" r:id="rId7"/>
    <p:sldId id="327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219861-5E0D-C644-9540-737B718C485A}">
          <p14:sldIdLst>
            <p14:sldId id="256"/>
            <p14:sldId id="305"/>
            <p14:sldId id="289"/>
            <p14:sldId id="328"/>
            <p14:sldId id="325"/>
            <p14:sldId id="326"/>
            <p14:sldId id="327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0"/>
            <p14:sldId id="321"/>
            <p14:sldId id="322"/>
            <p14:sldId id="323"/>
            <p14:sldId id="32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2092"/>
    <a:srgbClr val="DC5CDA"/>
    <a:srgbClr val="942092"/>
    <a:srgbClr val="FF9300"/>
    <a:srgbClr val="FFC000"/>
    <a:srgbClr val="70AD47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69"/>
    <p:restoredTop sz="88139"/>
  </p:normalViewPr>
  <p:slideViewPr>
    <p:cSldViewPr snapToGrid="0" snapToObjects="1">
      <p:cViewPr varScale="1">
        <p:scale>
          <a:sx n="82" d="100"/>
          <a:sy n="82" d="100"/>
        </p:scale>
        <p:origin x="216" y="160"/>
      </p:cViewPr>
      <p:guideLst/>
    </p:cSldViewPr>
  </p:slideViewPr>
  <p:notesTextViewPr>
    <p:cViewPr>
      <p:scale>
        <a:sx n="85" d="100"/>
        <a:sy n="8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91097-98C8-FE45-B63E-A689361303E4}" type="datetimeFigureOut">
              <a:rPr lang="en-US" smtClean="0"/>
              <a:t>4/9/19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BE98C-46CD-DF40-A244-A5625579B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57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34C72-D733-5448-A03C-2F9CE3C7CCB3}" type="datetimeFigureOut">
              <a:rPr lang="en-US" smtClean="0"/>
              <a:t>4/9/19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B1E31-8139-D340-BE89-3F6CE06B3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7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162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50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165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99569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46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202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661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4"/>
            <a:ext cx="11639227" cy="8059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5756329" cy="56258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84882"/>
            <a:ext cx="5730498" cy="56258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2132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88340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474" y="1143794"/>
            <a:ext cx="5765101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75" y="1794724"/>
            <a:ext cx="5765101" cy="49315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143794"/>
            <a:ext cx="5807989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1794723"/>
            <a:ext cx="5807988" cy="49315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3881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4795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1656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036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079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8834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471" y="1146875"/>
            <a:ext cx="11639227" cy="5594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65589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gexercises.com/questions/joins/" TargetMode="External"/><Relationship Id="rId2" Type="http://schemas.openxmlformats.org/officeDocument/2006/relationships/hyperlink" Target="https://pgexercises.com/questions/basic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gexercises.com/questions/aggregates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83403"/>
            <a:ext cx="9144000" cy="3433436"/>
          </a:xfrm>
        </p:spPr>
        <p:txBody>
          <a:bodyPr anchor="ctr">
            <a:normAutofit/>
          </a:bodyPr>
          <a:lstStyle/>
          <a:p>
            <a:r>
              <a:rPr lang="en-US" sz="5400" dirty="0">
                <a:solidFill>
                  <a:schemeClr val="tx1"/>
                </a:solidFill>
              </a:rPr>
              <a:t>EECS-317 Data Management and Information Processing</a:t>
            </a:r>
            <a:br>
              <a:rPr lang="en-US" sz="5400" dirty="0">
                <a:solidFill>
                  <a:schemeClr val="tx1"/>
                </a:solidFill>
              </a:rPr>
            </a:br>
            <a:br>
              <a:rPr lang="en-US" sz="1800" dirty="0"/>
            </a:br>
            <a:r>
              <a:rPr lang="en-US" dirty="0"/>
              <a:t>Lecture 3 </a:t>
            </a:r>
            <a:r>
              <a:rPr lang="mr-IN" dirty="0"/>
              <a:t>–</a:t>
            </a:r>
            <a:r>
              <a:rPr lang="en-US" dirty="0"/>
              <a:t> More SQL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02995"/>
            <a:ext cx="9144000" cy="1135251"/>
          </a:xfrm>
        </p:spPr>
        <p:txBody>
          <a:bodyPr>
            <a:normAutofit/>
          </a:bodyPr>
          <a:lstStyle/>
          <a:p>
            <a:r>
              <a:rPr lang="en-US" sz="2800" dirty="0"/>
              <a:t>Steve </a:t>
            </a:r>
            <a:r>
              <a:rPr lang="en-US" sz="2800" dirty="0" err="1"/>
              <a:t>Tarzia</a:t>
            </a:r>
            <a:endParaRPr lang="en-US" sz="2800" dirty="0"/>
          </a:p>
          <a:p>
            <a:r>
              <a:rPr lang="en-US" sz="2800" dirty="0"/>
              <a:t>Spring 2019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30" y="6024402"/>
            <a:ext cx="2895814" cy="364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879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1992"/>
            <a:ext cx="10515600" cy="449451"/>
          </a:xfrm>
        </p:spPr>
        <p:txBody>
          <a:bodyPr>
            <a:noAutofit/>
          </a:bodyPr>
          <a:lstStyle/>
          <a:p>
            <a:r>
              <a:rPr lang="en-US" sz="3200" dirty="0"/>
              <a:t>List all customers in a west coast state (CA, OR, WA).</a:t>
            </a:r>
          </a:p>
        </p:txBody>
      </p:sp>
    </p:spTree>
    <p:extLst>
      <p:ext uri="{BB962C8B-B14F-4D97-AF65-F5344CB8AC3E}">
        <p14:creationId xmlns:p14="http://schemas.microsoft.com/office/powerpoint/2010/main" val="1150577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1992"/>
            <a:ext cx="10515600" cy="449451"/>
          </a:xfrm>
        </p:spPr>
        <p:txBody>
          <a:bodyPr>
            <a:noAutofit/>
          </a:bodyPr>
          <a:lstStyle/>
          <a:p>
            <a:r>
              <a:rPr lang="en-US" sz="3200" dirty="0"/>
              <a:t>Count the unique customer area codes in California (CA).</a:t>
            </a:r>
          </a:p>
        </p:txBody>
      </p:sp>
    </p:spTree>
    <p:extLst>
      <p:ext uri="{BB962C8B-B14F-4D97-AF65-F5344CB8AC3E}">
        <p14:creationId xmlns:p14="http://schemas.microsoft.com/office/powerpoint/2010/main" val="1821234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1992"/>
            <a:ext cx="10515600" cy="449451"/>
          </a:xfrm>
        </p:spPr>
        <p:txBody>
          <a:bodyPr>
            <a:noAutofit/>
          </a:bodyPr>
          <a:lstStyle/>
          <a:p>
            <a:r>
              <a:rPr lang="en-US" sz="3200" dirty="0"/>
              <a:t>What is the full address of customer John </a:t>
            </a:r>
            <a:r>
              <a:rPr lang="en-US" sz="3200" dirty="0" err="1"/>
              <a:t>Viescas</a:t>
            </a:r>
            <a:r>
              <a:rPr lang="en-US" sz="3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05888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1992"/>
            <a:ext cx="11166230" cy="449451"/>
          </a:xfrm>
        </p:spPr>
        <p:txBody>
          <a:bodyPr>
            <a:noAutofit/>
          </a:bodyPr>
          <a:lstStyle/>
          <a:p>
            <a:r>
              <a:rPr lang="en-US" sz="3200" dirty="0"/>
              <a:t>What is </a:t>
            </a:r>
            <a:r>
              <a:rPr lang="en-US" sz="3200"/>
              <a:t>the single most </a:t>
            </a:r>
            <a:r>
              <a:rPr lang="en-US" sz="3200" dirty="0"/>
              <a:t>expensive product?  Cheapest?  Cheapest 5?</a:t>
            </a:r>
          </a:p>
        </p:txBody>
      </p:sp>
    </p:spTree>
    <p:extLst>
      <p:ext uri="{BB962C8B-B14F-4D97-AF65-F5344CB8AC3E}">
        <p14:creationId xmlns:p14="http://schemas.microsoft.com/office/powerpoint/2010/main" val="21457081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485" y="61992"/>
            <a:ext cx="11887200" cy="449451"/>
          </a:xfrm>
        </p:spPr>
        <p:txBody>
          <a:bodyPr>
            <a:noAutofit/>
          </a:bodyPr>
          <a:lstStyle/>
          <a:p>
            <a:pPr algn="ctr"/>
            <a:r>
              <a:rPr lang="en-US" sz="3200" dirty="0"/>
              <a:t>What is the value of the product inventory on hand?  Bike inventory?</a:t>
            </a:r>
          </a:p>
        </p:txBody>
      </p:sp>
    </p:spTree>
    <p:extLst>
      <p:ext uri="{BB962C8B-B14F-4D97-AF65-F5344CB8AC3E}">
        <p14:creationId xmlns:p14="http://schemas.microsoft.com/office/powerpoint/2010/main" val="2247661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SalesOrders.sqlite</a:t>
            </a:r>
            <a:r>
              <a:rPr lang="en-US" dirty="0"/>
              <a:t> (answers)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List all customers in California (CA). </a:t>
            </a:r>
            <a:br>
              <a:rPr lang="en-US" dirty="0"/>
            </a:b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* FROM Customers WHERE </a:t>
            </a:r>
            <a:r>
              <a:rPr lang="en-US" sz="20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CustState</a:t>
            </a: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= "CA";</a:t>
            </a:r>
          </a:p>
          <a:p>
            <a:r>
              <a:rPr lang="en-US" dirty="0"/>
              <a:t>List all customers in a west coast state (CA, OR, WA).</a:t>
            </a:r>
            <a:br>
              <a:rPr lang="en-US" dirty="0"/>
            </a:b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* FROM Customers WHERE </a:t>
            </a:r>
            <a:r>
              <a:rPr lang="en-US" sz="20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CustState</a:t>
            </a: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IN ("CA","OR", "WA");</a:t>
            </a:r>
            <a:endParaRPr lang="en-US" sz="2000" dirty="0">
              <a:solidFill>
                <a:schemeClr val="accent6"/>
              </a:solidFill>
            </a:endParaRPr>
          </a:p>
          <a:p>
            <a:r>
              <a:rPr lang="en-US" dirty="0"/>
              <a:t>Count the unique customer area codes in California (CA).</a:t>
            </a:r>
            <a:br>
              <a:rPr lang="en-US" dirty="0"/>
            </a:b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COUNT(DISTINCT </a:t>
            </a:r>
            <a:r>
              <a:rPr lang="en-US" sz="20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CustAreaCode</a:t>
            </a: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) FROM Customers</a:t>
            </a:r>
            <a:b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   WHERE </a:t>
            </a:r>
            <a:r>
              <a:rPr lang="en-US" sz="20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CustState</a:t>
            </a: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= "CA";</a:t>
            </a:r>
          </a:p>
          <a:p>
            <a:r>
              <a:rPr lang="en-US" dirty="0"/>
              <a:t>What is the full address of customer John </a:t>
            </a:r>
            <a:r>
              <a:rPr lang="en-US" dirty="0" err="1"/>
              <a:t>Viescas</a:t>
            </a:r>
            <a:r>
              <a:rPr lang="en-US" dirty="0"/>
              <a:t>?</a:t>
            </a:r>
            <a:br>
              <a:rPr lang="en-US" dirty="0"/>
            </a:b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</a:t>
            </a:r>
            <a:r>
              <a:rPr lang="en-US" sz="21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CustStreetAddress</a:t>
            </a: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|| "</a:t>
            </a:r>
            <a:b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" || </a:t>
            </a:r>
            <a:r>
              <a:rPr lang="en-US" sz="21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CustCity</a:t>
            </a: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|| " " || </a:t>
            </a:r>
            <a:r>
              <a:rPr lang="en-US" sz="21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CustState</a:t>
            </a: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|| " " || </a:t>
            </a:r>
            <a:r>
              <a:rPr lang="en-US" sz="21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CustZipCode</a:t>
            </a: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AS </a:t>
            </a:r>
            <a:r>
              <a:rPr lang="en-US" sz="21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FullAddress</a:t>
            </a: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FROM Customers</a:t>
            </a:r>
            <a:b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WHERE </a:t>
            </a:r>
            <a:r>
              <a:rPr lang="en-US" sz="21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CustFirstName</a:t>
            </a: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= "John" AND </a:t>
            </a:r>
            <a:r>
              <a:rPr lang="en-US" sz="21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CustLastName</a:t>
            </a: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= "</a:t>
            </a:r>
            <a:r>
              <a:rPr lang="en-US" sz="21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Viescas</a:t>
            </a:r>
            <a:r>
              <a:rPr lang="en-US" sz="2100" dirty="0">
                <a:solidFill>
                  <a:srgbClr val="FFFFFF"/>
                </a:solidFill>
                <a:latin typeface="Andale Mono" charset="0"/>
                <a:ea typeface="Andale Mono" charset="0"/>
                <a:cs typeface="Andale Mono" charset="0"/>
              </a:rPr>
              <a:t>";</a:t>
            </a:r>
          </a:p>
          <a:p>
            <a:r>
              <a:rPr lang="en-US" dirty="0"/>
              <a:t>What is the single most expensive product? Cheapest 5?</a:t>
            </a:r>
          </a:p>
          <a:p>
            <a:pPr lvl="1"/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</a:t>
            </a:r>
            <a:r>
              <a:rPr lang="en-US" sz="21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ProductNumber</a:t>
            </a: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, </a:t>
            </a:r>
            <a:r>
              <a:rPr lang="en-US" sz="21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ProductName</a:t>
            </a: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FROM Products</a:t>
            </a:r>
            <a:b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   WHERE </a:t>
            </a:r>
            <a:r>
              <a:rPr lang="en-US" sz="21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RetailPrice</a:t>
            </a: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= (SELECT MAX(</a:t>
            </a:r>
            <a:r>
              <a:rPr lang="en-US" sz="21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RetailPrice</a:t>
            </a: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) FROM Products);</a:t>
            </a:r>
          </a:p>
          <a:p>
            <a:pPr lvl="1"/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</a:t>
            </a:r>
            <a:r>
              <a:rPr lang="en-US" sz="21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ProductName</a:t>
            </a: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, </a:t>
            </a:r>
            <a:r>
              <a:rPr lang="en-US" sz="21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RetailPrice</a:t>
            </a: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FROM Products ORDER BY </a:t>
            </a:r>
            <a:r>
              <a:rPr lang="en-US" sz="21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RetailPrice</a:t>
            </a: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LIMIT 5;</a:t>
            </a:r>
          </a:p>
          <a:p>
            <a:r>
              <a:rPr lang="en-US" dirty="0"/>
              <a:t>What is the value of the product inventory on hand?  Bike inventory?</a:t>
            </a:r>
          </a:p>
          <a:p>
            <a:pPr lvl="1"/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SUM(</a:t>
            </a:r>
            <a:r>
              <a:rPr lang="en-US" sz="21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RetailPrice</a:t>
            </a: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* </a:t>
            </a:r>
            <a:r>
              <a:rPr lang="en-US" sz="21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QuantityOnHand</a:t>
            </a: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) FROM Products;</a:t>
            </a:r>
          </a:p>
          <a:p>
            <a:pPr lvl="1"/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SUM(</a:t>
            </a:r>
            <a:r>
              <a:rPr lang="en-US" sz="21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RetailPrice</a:t>
            </a: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* </a:t>
            </a:r>
            <a:r>
              <a:rPr lang="en-US" sz="21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QuantityOnHand</a:t>
            </a: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) FROM Products WHERE </a:t>
            </a:r>
            <a:r>
              <a:rPr lang="en-US" sz="21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CategoryID</a:t>
            </a:r>
            <a:r>
              <a:rPr lang="en-US" sz="21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=2;</a:t>
            </a:r>
          </a:p>
        </p:txBody>
      </p:sp>
    </p:spTree>
    <p:extLst>
      <p:ext uri="{BB962C8B-B14F-4D97-AF65-F5344CB8AC3E}">
        <p14:creationId xmlns:p14="http://schemas.microsoft.com/office/powerpoint/2010/main" val="2201244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SchoolScheduling.sqlite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mean average classroom capacity?  Median?</a:t>
            </a:r>
          </a:p>
          <a:p>
            <a:r>
              <a:rPr lang="en-US" dirty="0"/>
              <a:t>How much classroom capacity is there in each building?</a:t>
            </a:r>
          </a:p>
          <a:p>
            <a:pPr marL="457200" lvl="1" indent="0">
              <a:buNone/>
            </a:pPr>
            <a:r>
              <a:rPr lang="en-US" dirty="0"/>
              <a:t>(Hint: use “</a:t>
            </a:r>
            <a:r>
              <a:rPr lang="en-US" dirty="0">
                <a:latin typeface="Andale Mono" charset="0"/>
                <a:ea typeface="Andale Mono" charset="0"/>
                <a:cs typeface="Andale Mono" charset="0"/>
              </a:rPr>
              <a:t>GROUP BY </a:t>
            </a:r>
            <a:r>
              <a:rPr lang="en-US" dirty="0" err="1">
                <a:latin typeface="Andale Mono" charset="0"/>
                <a:ea typeface="Andale Mono" charset="0"/>
                <a:cs typeface="Andale Mono" charset="0"/>
              </a:rPr>
              <a:t>BuildingCode</a:t>
            </a:r>
            <a:r>
              <a:rPr lang="en-US" dirty="0"/>
              <a:t>”)</a:t>
            </a:r>
          </a:p>
          <a:p>
            <a:r>
              <a:rPr lang="en-US" dirty="0"/>
              <a:t>How many classes does each instructor teach on average?</a:t>
            </a:r>
          </a:p>
          <a:p>
            <a:r>
              <a:rPr lang="en-US" dirty="0"/>
              <a:t>What is the average grade earned by students?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5221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485" y="61992"/>
            <a:ext cx="11887200" cy="449451"/>
          </a:xfrm>
        </p:spPr>
        <p:txBody>
          <a:bodyPr>
            <a:noAutofit/>
          </a:bodyPr>
          <a:lstStyle/>
          <a:p>
            <a:pPr algn="ctr"/>
            <a:r>
              <a:rPr lang="en-US" sz="3200" dirty="0"/>
              <a:t>What is the mean average classroom capacity?  Median?</a:t>
            </a:r>
          </a:p>
        </p:txBody>
      </p:sp>
    </p:spTree>
    <p:extLst>
      <p:ext uri="{BB962C8B-B14F-4D97-AF65-F5344CB8AC3E}">
        <p14:creationId xmlns:p14="http://schemas.microsoft.com/office/powerpoint/2010/main" val="3535324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485" y="61992"/>
            <a:ext cx="11887200" cy="681927"/>
          </a:xfrm>
        </p:spPr>
        <p:txBody>
          <a:bodyPr>
            <a:noAutofit/>
          </a:bodyPr>
          <a:lstStyle/>
          <a:p>
            <a:pPr algn="ctr"/>
            <a:r>
              <a:rPr lang="en-US" sz="3200" dirty="0"/>
              <a:t>How much classroom capacity is there in each building?</a:t>
            </a:r>
            <a:br>
              <a:rPr lang="en-US" sz="3200" dirty="0"/>
            </a:br>
            <a:r>
              <a:rPr lang="en-US" sz="2400" dirty="0"/>
              <a:t>(Hint: use “</a:t>
            </a:r>
            <a:r>
              <a:rPr lang="en-US" sz="2400" dirty="0">
                <a:latin typeface="Andale Mono" charset="0"/>
                <a:ea typeface="Andale Mono" charset="0"/>
                <a:cs typeface="Andale Mono" charset="0"/>
              </a:rPr>
              <a:t>GROUP BY </a:t>
            </a:r>
            <a:r>
              <a:rPr lang="en-US" sz="2400" dirty="0" err="1">
                <a:latin typeface="Andale Mono" charset="0"/>
                <a:ea typeface="Andale Mono" charset="0"/>
                <a:cs typeface="Andale Mono" charset="0"/>
              </a:rPr>
              <a:t>BuildingCode</a:t>
            </a:r>
            <a:r>
              <a:rPr lang="en-US" sz="2400" dirty="0"/>
              <a:t>”)</a:t>
            </a:r>
          </a:p>
        </p:txBody>
      </p:sp>
    </p:spTree>
    <p:extLst>
      <p:ext uri="{BB962C8B-B14F-4D97-AF65-F5344CB8AC3E}">
        <p14:creationId xmlns:p14="http://schemas.microsoft.com/office/powerpoint/2010/main" val="18802708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485" y="61992"/>
            <a:ext cx="11887200" cy="449451"/>
          </a:xfrm>
        </p:spPr>
        <p:txBody>
          <a:bodyPr>
            <a:noAutofit/>
          </a:bodyPr>
          <a:lstStyle/>
          <a:p>
            <a:pPr algn="ctr"/>
            <a:r>
              <a:rPr lang="en-US" sz="3200" dirty="0"/>
              <a:t>How many classes does each instructor teach on average?</a:t>
            </a:r>
          </a:p>
        </p:txBody>
      </p:sp>
    </p:spTree>
    <p:extLst>
      <p:ext uri="{BB962C8B-B14F-4D97-AF65-F5344CB8AC3E}">
        <p14:creationId xmlns:p14="http://schemas.microsoft.com/office/powerpoint/2010/main" val="1489654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HW assignment was posted, due Monday night.</a:t>
            </a:r>
          </a:p>
          <a:p>
            <a:r>
              <a:rPr lang="en-US" dirty="0" err="1"/>
              <a:t>Datacamp</a:t>
            </a:r>
            <a:r>
              <a:rPr lang="en-US" dirty="0"/>
              <a:t> online lessons actually seem to require a $20 payment.</a:t>
            </a:r>
          </a:p>
          <a:p>
            <a:pPr lvl="1"/>
            <a:r>
              <a:rPr lang="en-US" dirty="0"/>
              <a:t>I updated the assignment to give an alternative free options which was suggested by a student:</a:t>
            </a:r>
          </a:p>
          <a:p>
            <a:pPr lvl="1"/>
            <a:r>
              <a:rPr lang="en-US" dirty="0">
                <a:hlinkClick r:id="rId2"/>
              </a:rPr>
              <a:t>https://pgexercises.com/questions/basic/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https://pgexercises.com/questions/joins/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https://pgexercises.com/questions/aggregates/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14826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485" y="61992"/>
            <a:ext cx="11887200" cy="449451"/>
          </a:xfrm>
        </p:spPr>
        <p:txBody>
          <a:bodyPr>
            <a:noAutofit/>
          </a:bodyPr>
          <a:lstStyle/>
          <a:p>
            <a:pPr algn="ctr"/>
            <a:r>
              <a:rPr lang="en-US" sz="3200" dirty="0"/>
              <a:t>What is the average grade earned by students?</a:t>
            </a:r>
          </a:p>
        </p:txBody>
      </p:sp>
    </p:spTree>
    <p:extLst>
      <p:ext uri="{BB962C8B-B14F-4D97-AF65-F5344CB8AC3E}">
        <p14:creationId xmlns:p14="http://schemas.microsoft.com/office/powerpoint/2010/main" val="12650769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SchoolScheduling.sqlite</a:t>
            </a:r>
            <a:r>
              <a:rPr lang="en-US" dirty="0"/>
              <a:t> (answers)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the mean average classroom capacity?  Median?</a:t>
            </a:r>
          </a:p>
          <a:p>
            <a:pPr lvl="1"/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AVG(Capacity) FROM </a:t>
            </a:r>
            <a:r>
              <a:rPr lang="en-US" sz="20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Class_Rooms</a:t>
            </a: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;</a:t>
            </a:r>
          </a:p>
          <a:p>
            <a:pPr lvl="1"/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Capacity FROM </a:t>
            </a:r>
            <a:r>
              <a:rPr lang="en-US" sz="20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Class_Rooms</a:t>
            </a: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ORDER BY Capacity LIMIT 1 OFFSET (SELECT COUNT(*)/2 FROM </a:t>
            </a:r>
            <a:r>
              <a:rPr lang="en-US" sz="20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Class_Rooms</a:t>
            </a: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);</a:t>
            </a:r>
          </a:p>
          <a:p>
            <a:r>
              <a:rPr lang="en-US" dirty="0"/>
              <a:t>How much classroom capacity is there in each building?</a:t>
            </a:r>
          </a:p>
          <a:p>
            <a:pPr marL="457200" lvl="1" indent="0">
              <a:buNone/>
            </a:pP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</a:t>
            </a:r>
            <a:r>
              <a:rPr lang="en-US" sz="20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BuildingCode</a:t>
            </a: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, SUM(Capacity) FROM </a:t>
            </a:r>
            <a:r>
              <a:rPr lang="en-US" sz="20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Class_Rooms</a:t>
            </a:r>
            <a:b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	GROUP BY </a:t>
            </a:r>
            <a:r>
              <a:rPr lang="en-US" sz="20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BuildingCode</a:t>
            </a: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;</a:t>
            </a:r>
          </a:p>
          <a:p>
            <a:r>
              <a:rPr lang="en-US" dirty="0"/>
              <a:t>How many classes does each instructor teach on average?</a:t>
            </a:r>
          </a:p>
          <a:p>
            <a:pPr marL="457200" lvl="1" indent="0">
              <a:buNone/>
            </a:pP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AVG(</a:t>
            </a:r>
            <a:r>
              <a:rPr lang="en-US" sz="20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NumClasses</a:t>
            </a: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) FROM</a:t>
            </a:r>
            <a:b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   (SELECT COUNT(*) AS </a:t>
            </a:r>
            <a:r>
              <a:rPr lang="en-US" sz="20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NumClasses</a:t>
            </a:r>
            <a:b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    FROM </a:t>
            </a:r>
            <a:r>
              <a:rPr lang="en-US" sz="20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Faculty_Classes</a:t>
            </a: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GROUP BY </a:t>
            </a:r>
            <a:r>
              <a:rPr lang="en-US" sz="20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StaffID</a:t>
            </a: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);</a:t>
            </a:r>
          </a:p>
          <a:p>
            <a:r>
              <a:rPr lang="en-US" dirty="0"/>
              <a:t>What is the average grade earned by students?</a:t>
            </a:r>
          </a:p>
          <a:p>
            <a:pPr marL="457200" lvl="1" indent="0">
              <a:buNone/>
            </a:pPr>
            <a:r>
              <a:rPr lang="en-US" sz="22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AVG(Grade) FROM </a:t>
            </a:r>
            <a:r>
              <a:rPr lang="en-US" sz="22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Student_Schedules</a:t>
            </a:r>
            <a:r>
              <a:rPr lang="en-US" sz="22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WHERE Grade &gt; 0;</a:t>
            </a:r>
          </a:p>
          <a:p>
            <a:endParaRPr lang="en-US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663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3906" y="278969"/>
            <a:ext cx="5668093" cy="64627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lecture: SQL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2" y="1146875"/>
            <a:ext cx="6695268" cy="5594888"/>
          </a:xfrm>
        </p:spPr>
        <p:txBody>
          <a:bodyPr>
            <a:normAutofit/>
          </a:bodyPr>
          <a:lstStyle/>
          <a:p>
            <a:r>
              <a:rPr lang="en-US" dirty="0"/>
              <a:t>Showed syntax diagram for SELECT.</a:t>
            </a:r>
          </a:p>
          <a:p>
            <a:r>
              <a:rPr lang="en-US" dirty="0"/>
              <a:t>Described my 7-step process for building a SELECT query.</a:t>
            </a:r>
          </a:p>
          <a:p>
            <a:pPr lvl="1"/>
            <a:r>
              <a:rPr lang="en-US" dirty="0"/>
              <a:t>Start with a short query:</a:t>
            </a:r>
          </a:p>
          <a:p>
            <a:pPr marL="914400" lvl="2" indent="0">
              <a:buNone/>
            </a:pP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SELECT * FROM </a:t>
            </a:r>
            <a:r>
              <a:rPr lang="en-US" b="1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some_table</a:t>
            </a:r>
            <a:endParaRPr lang="en-US" b="1" dirty="0">
              <a:solidFill>
                <a:schemeClr val="accent6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en-US" dirty="0"/>
              <a:t>Gradually refine the results, making the query more complex.</a:t>
            </a:r>
          </a:p>
          <a:p>
            <a:pPr lvl="1"/>
            <a:r>
              <a:rPr lang="en-US" dirty="0"/>
              <a:t>Choose table, filter, choose columns, apply mathematic operations, sort, etc.</a:t>
            </a:r>
          </a:p>
          <a:p>
            <a:r>
              <a:rPr lang="en-US" dirty="0"/>
              <a:t>Demonstrated how to build a query to answer a few questions about recipes.</a:t>
            </a:r>
          </a:p>
        </p:txBody>
      </p:sp>
    </p:spTree>
    <p:extLst>
      <p:ext uri="{BB962C8B-B14F-4D97-AF65-F5344CB8AC3E}">
        <p14:creationId xmlns:p14="http://schemas.microsoft.com/office/powerpoint/2010/main" val="163833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 steps </a:t>
            </a:r>
            <a:r>
              <a:rPr lang="en-US" sz="2800" dirty="0"/>
              <a:t>(abbreviated)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FROM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/>
              <a:t>chooses the table of interest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WHERE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/>
              <a:t>throws out irrelevant rows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ea typeface="Andale Mono" charset="0"/>
                <a:cs typeface="Andale Mono" charset="0"/>
              </a:rPr>
              <a:t>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GROUP BY</a:t>
            </a:r>
            <a:r>
              <a:rPr lang="en-US" dirty="0">
                <a:solidFill>
                  <a:schemeClr val="accent6"/>
                </a:solidFill>
                <a:ea typeface="Andale Mono" charset="0"/>
                <a:cs typeface="Andale Mono" charset="0"/>
              </a:rPr>
              <a:t> </a:t>
            </a:r>
            <a:r>
              <a:rPr lang="en-US" dirty="0"/>
              <a:t>identifies rows to combine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</a:t>
            </a:r>
            <a:r>
              <a:rPr lang="en-US" dirty="0"/>
              <a:t> tells what values to return (allowing math and aggregation)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HAVING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/>
              <a:t>throws out irrelevant rows (after aggregation)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ORDER BY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sorts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LIMIT</a:t>
            </a:r>
            <a:r>
              <a:rPr lang="en-US" dirty="0"/>
              <a:t> throws out rows based on their position in the results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Each step gets closer to the specific result you want.</a:t>
            </a:r>
          </a:p>
        </p:txBody>
      </p:sp>
    </p:spTree>
    <p:extLst>
      <p:ext uri="{BB962C8B-B14F-4D97-AF65-F5344CB8AC3E}">
        <p14:creationId xmlns:p14="http://schemas.microsoft.com/office/powerpoint/2010/main" val="2318680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vs. </a:t>
            </a:r>
            <a:r>
              <a:rPr lang="en-US" i="1" dirty="0"/>
              <a:t>floating point </a:t>
            </a:r>
            <a:r>
              <a:rPr lang="en-US" dirty="0"/>
              <a:t>division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Computers store numbers in two basic ways:</a:t>
            </a:r>
          </a:p>
          <a:p>
            <a:pPr lvl="1"/>
            <a:r>
              <a:rPr lang="en-US" b="1" dirty="0">
                <a:solidFill>
                  <a:schemeClr val="accent6"/>
                </a:solidFill>
              </a:rPr>
              <a:t>Integers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are whole numbers (0, 3, -40,921)</a:t>
            </a:r>
          </a:p>
          <a:p>
            <a:pPr lvl="1"/>
            <a:r>
              <a:rPr lang="en-US" b="1" dirty="0">
                <a:solidFill>
                  <a:schemeClr val="accent6"/>
                </a:solidFill>
              </a:rPr>
              <a:t>Floating Point </a:t>
            </a:r>
            <a:r>
              <a:rPr lang="en-US" dirty="0"/>
              <a:t>numbers (</a:t>
            </a:r>
            <a:r>
              <a:rPr lang="en-US" i="1" dirty="0">
                <a:solidFill>
                  <a:schemeClr val="accent6"/>
                </a:solidFill>
              </a:rPr>
              <a:t>floats</a:t>
            </a:r>
            <a:r>
              <a:rPr lang="en-US" dirty="0"/>
              <a:t>) can be fractional (1.234, 0.0, -9.9×10</a:t>
            </a:r>
            <a:r>
              <a:rPr lang="en-US" baseline="30000" dirty="0"/>
              <a:t>-4</a:t>
            </a:r>
            <a:r>
              <a:rPr lang="en-US" dirty="0"/>
              <a:t>)</a:t>
            </a:r>
          </a:p>
          <a:p>
            <a:r>
              <a:rPr lang="en-US" dirty="0"/>
              <a:t>When doing arithmetic on two integers, an integer is always produced.</a:t>
            </a:r>
          </a:p>
          <a:p>
            <a:pPr lvl="1"/>
            <a:r>
              <a:rPr lang="en-US" dirty="0"/>
              <a:t>1+1 = 2,    2-1=1,   4*3=12,  </a:t>
            </a:r>
            <a:r>
              <a:rPr lang="en-US" b="1" dirty="0">
                <a:solidFill>
                  <a:schemeClr val="accent6"/>
                </a:solidFill>
              </a:rPr>
              <a:t>13/4=3</a:t>
            </a:r>
          </a:p>
          <a:p>
            <a:r>
              <a:rPr lang="en-US" dirty="0"/>
              <a:t>When doing arithmetic involving at least one float, a float is produced.</a:t>
            </a:r>
          </a:p>
          <a:p>
            <a:pPr lvl="1"/>
            <a:r>
              <a:rPr lang="en-US" dirty="0"/>
              <a:t>1.0 + 1.0 = 2.0,    1.5 * 2 = 3.0</a:t>
            </a:r>
            <a:r>
              <a:rPr lang="en-US"/>
              <a:t>,    13/4.0=3.25</a:t>
            </a:r>
            <a:endParaRPr lang="en-US" dirty="0"/>
          </a:p>
          <a:p>
            <a:r>
              <a:rPr lang="en-US" i="1" dirty="0"/>
              <a:t>Integer division is weird </a:t>
            </a:r>
            <a:r>
              <a:rPr lang="mr-IN" dirty="0"/>
              <a:t>–</a:t>
            </a:r>
            <a:r>
              <a:rPr lang="en-US" dirty="0"/>
              <a:t> it always rounds down:   </a:t>
            </a:r>
            <a:r>
              <a:rPr lang="en-US" b="1" dirty="0">
                <a:solidFill>
                  <a:schemeClr val="accent6"/>
                </a:solidFill>
              </a:rPr>
              <a:t>2/3 = 0</a:t>
            </a:r>
            <a:r>
              <a:rPr lang="en-US" dirty="0"/>
              <a:t>,     </a:t>
            </a:r>
            <a:r>
              <a:rPr lang="en-US" b="1" dirty="0">
                <a:solidFill>
                  <a:schemeClr val="accent6"/>
                </a:solidFill>
              </a:rPr>
              <a:t>-5/2 = -3</a:t>
            </a:r>
          </a:p>
          <a:p>
            <a:r>
              <a:rPr lang="en-US" dirty="0"/>
              <a:t>Usually you need floating-point (not integer) division in your queries.</a:t>
            </a:r>
          </a:p>
          <a:p>
            <a:pPr lvl="1"/>
            <a:r>
              <a:rPr lang="en-US" dirty="0"/>
              <a:t>Just precede the expression with a floating point operation to force the division to be floating point:  </a:t>
            </a:r>
            <a:r>
              <a:rPr lang="en-US" b="1" dirty="0">
                <a:solidFill>
                  <a:schemeClr val="accent6"/>
                </a:solidFill>
              </a:rPr>
              <a:t>1.0 * -5 / 2 = -2.5</a:t>
            </a:r>
          </a:p>
        </p:txBody>
      </p:sp>
    </p:spTree>
    <p:extLst>
      <p:ext uri="{BB962C8B-B14F-4D97-AF65-F5344CB8AC3E}">
        <p14:creationId xmlns:p14="http://schemas.microsoft.com/office/powerpoint/2010/main" val="1495562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Aggregation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COUNT,  SUM,  MIN,  MAX,  AVG</a:t>
            </a:r>
          </a:p>
          <a:p>
            <a:r>
              <a:rPr lang="en-US" dirty="0"/>
              <a:t>These can be used to print out values that depend on multiple rows.</a:t>
            </a:r>
          </a:p>
          <a:p>
            <a:r>
              <a:rPr lang="en-US" dirty="0"/>
              <a:t>For example, how many ounces of ingredients are used?</a:t>
            </a:r>
          </a:p>
          <a:p>
            <a:pPr lvl="1"/>
            <a:r>
              <a:rPr lang="en-US" dirty="0"/>
              <a:t>We have to add up the “Amount” from many rows to get this answer: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SUM(Amount) 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FROM </a:t>
            </a:r>
            <a:r>
              <a:rPr lang="en-US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Recipe_Ingredients</a:t>
            </a:r>
            <a:b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 WHERE </a:t>
            </a:r>
            <a:r>
              <a:rPr lang="en-US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MeasureAmountID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=1;</a:t>
            </a:r>
          </a:p>
          <a:p>
            <a:pPr lvl="1"/>
            <a:r>
              <a:rPr lang="en-US" dirty="0"/>
              <a:t>(“ounce” corresponds to </a:t>
            </a:r>
            <a:r>
              <a:rPr lang="en-US" dirty="0" err="1"/>
              <a:t>MeasureAmountID</a:t>
            </a:r>
            <a:r>
              <a:rPr lang="en-US" dirty="0"/>
              <a:t>=1)</a:t>
            </a:r>
            <a:br>
              <a:rPr lang="en-US" dirty="0"/>
            </a:br>
            <a:endParaRPr lang="en-US" dirty="0"/>
          </a:p>
          <a:p>
            <a:r>
              <a:rPr lang="en-US" dirty="0">
                <a:ea typeface="Courier New" charset="0"/>
                <a:cs typeface="Courier New" charset="0"/>
              </a:rPr>
              <a:t>Normally, aggregation applies to all the rows, but…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GROUP BY </a:t>
            </a:r>
            <a:r>
              <a:rPr lang="en-US" dirty="0"/>
              <a:t>causes aggregations to occur on subsets of rows, where rows are grouped according to some rule.</a:t>
            </a:r>
          </a:p>
          <a:p>
            <a:pPr lvl="1"/>
            <a:r>
              <a:rPr lang="en-US" dirty="0"/>
              <a:t>Each group contains rows having the same value for the grouping expression </a:t>
            </a:r>
            <a:br>
              <a:rPr lang="en-US" dirty="0"/>
            </a:br>
            <a:endParaRPr lang="en-US" dirty="0"/>
          </a:p>
          <a:p>
            <a:pPr marL="457200" lvl="1" indent="0">
              <a:buNone/>
            </a:pP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SELECT SUM(Amount) FROM </a:t>
            </a:r>
            <a:r>
              <a:rPr lang="en-US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Recipe_Ingredients</a:t>
            </a:r>
            <a:b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GROUP BY </a:t>
            </a:r>
            <a:r>
              <a:rPr lang="en-US" b="1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MeasureAmountID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 lvl="1"/>
            <a:r>
              <a:rPr lang="en-US" dirty="0">
                <a:ea typeface="Courier New" charset="0"/>
                <a:cs typeface="Courier New" charset="0"/>
              </a:rPr>
              <a:t>Same as above, but list amounts of all ingredients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489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single value, list of values, or table can be replaced by a subquery</a:t>
            </a:r>
          </a:p>
          <a:p>
            <a:r>
              <a:rPr lang="en-US" dirty="0"/>
              <a:t>A </a:t>
            </a:r>
            <a:r>
              <a:rPr lang="en-US" b="1" dirty="0"/>
              <a:t>subquery</a:t>
            </a:r>
            <a:r>
              <a:rPr lang="en-US" dirty="0"/>
              <a:t> is a query that appears inside of parentheses.</a:t>
            </a:r>
          </a:p>
          <a:p>
            <a:pPr lvl="1"/>
            <a:r>
              <a:rPr lang="en-US" dirty="0"/>
              <a:t>The subquery is computed first </a:t>
            </a:r>
            <a:r>
              <a:rPr lang="en-US"/>
              <a:t>and its result is “plugged </a:t>
            </a:r>
            <a:r>
              <a:rPr lang="en-US" dirty="0"/>
              <a:t>into” the parent expression.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SELECT SUM(Amount)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FROM </a:t>
            </a:r>
            <a:r>
              <a:rPr lang="en-US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Recipe_Ingredients</a:t>
            </a:r>
            <a:b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 WHERE </a:t>
            </a:r>
            <a:r>
              <a:rPr lang="en-US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MeasureAmountID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=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(SELECT </a:t>
            </a:r>
            <a:r>
              <a:rPr lang="en-US" b="1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MeasureAmountID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FROM Measurements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   WHERE </a:t>
            </a:r>
            <a:r>
              <a:rPr lang="en-US" b="1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MeasurementDescription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="Ounce")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947260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SalesOrders.sqlite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 all customers in California (CA).  Count them.</a:t>
            </a:r>
          </a:p>
          <a:p>
            <a:r>
              <a:rPr lang="en-US" dirty="0"/>
              <a:t>List all customers in a west coast state (CA, OR, WA).</a:t>
            </a:r>
          </a:p>
          <a:p>
            <a:r>
              <a:rPr lang="en-US" dirty="0"/>
              <a:t>Count the unique customer area codes in California (CA).</a:t>
            </a:r>
          </a:p>
          <a:p>
            <a:r>
              <a:rPr lang="en-US" dirty="0"/>
              <a:t>What is the full address of customer John </a:t>
            </a:r>
            <a:r>
              <a:rPr lang="en-US" dirty="0" err="1"/>
              <a:t>Viescas</a:t>
            </a:r>
            <a:r>
              <a:rPr lang="en-US" dirty="0"/>
              <a:t>?</a:t>
            </a:r>
          </a:p>
          <a:p>
            <a:r>
              <a:rPr lang="en-US" dirty="0"/>
              <a:t>What is the most expensive product?  Cheapest?  Cheapest 5?</a:t>
            </a:r>
          </a:p>
          <a:p>
            <a:r>
              <a:rPr lang="en-US" dirty="0"/>
              <a:t>What is the value of the product inventory on hand?  Bike inventory?</a:t>
            </a:r>
          </a:p>
        </p:txBody>
      </p:sp>
    </p:spTree>
    <p:extLst>
      <p:ext uri="{BB962C8B-B14F-4D97-AF65-F5344CB8AC3E}">
        <p14:creationId xmlns:p14="http://schemas.microsoft.com/office/powerpoint/2010/main" val="2101430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1992"/>
            <a:ext cx="10515600" cy="449451"/>
          </a:xfrm>
        </p:spPr>
        <p:txBody>
          <a:bodyPr>
            <a:noAutofit/>
          </a:bodyPr>
          <a:lstStyle/>
          <a:p>
            <a:r>
              <a:rPr lang="en-US" sz="3200" dirty="0"/>
              <a:t>List all customers in California (CA).  Count them.</a:t>
            </a:r>
          </a:p>
        </p:txBody>
      </p:sp>
    </p:spTree>
    <p:extLst>
      <p:ext uri="{BB962C8B-B14F-4D97-AF65-F5344CB8AC3E}">
        <p14:creationId xmlns:p14="http://schemas.microsoft.com/office/powerpoint/2010/main" val="1227329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nversion-friendly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932092"/>
      </a:accent6>
      <a:hlink>
        <a:srgbClr val="0563C1"/>
      </a:hlink>
      <a:folHlink>
        <a:srgbClr val="954F72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18132</TotalTime>
  <Words>822</Words>
  <Application>Microsoft Macintosh PowerPoint</Application>
  <PresentationFormat>Widescreen</PresentationFormat>
  <Paragraphs>106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Andale Mono</vt:lpstr>
      <vt:lpstr>Arial</vt:lpstr>
      <vt:lpstr>Calibri</vt:lpstr>
      <vt:lpstr>Courier New</vt:lpstr>
      <vt:lpstr>Garamond</vt:lpstr>
      <vt:lpstr>Mangal</vt:lpstr>
      <vt:lpstr>Office Theme</vt:lpstr>
      <vt:lpstr>EECS-317 Data Management and Information Processing  Lecture 3 – More SQL</vt:lpstr>
      <vt:lpstr>Announcements</vt:lpstr>
      <vt:lpstr>Last lecture: SQL Basics</vt:lpstr>
      <vt:lpstr>SELECT steps (abbreviated)</vt:lpstr>
      <vt:lpstr>Integer vs. floating point division</vt:lpstr>
      <vt:lpstr>Aggregation functions</vt:lpstr>
      <vt:lpstr>Subqueries</vt:lpstr>
      <vt:lpstr>SalesOrders.sqlite</vt:lpstr>
      <vt:lpstr>List all customers in California (CA).  Count them.</vt:lpstr>
      <vt:lpstr>List all customers in a west coast state (CA, OR, WA).</vt:lpstr>
      <vt:lpstr>Count the unique customer area codes in California (CA).</vt:lpstr>
      <vt:lpstr>What is the full address of customer John Viescas?</vt:lpstr>
      <vt:lpstr>What is the single most expensive product?  Cheapest?  Cheapest 5?</vt:lpstr>
      <vt:lpstr>What is the value of the product inventory on hand?  Bike inventory?</vt:lpstr>
      <vt:lpstr>SalesOrders.sqlite (answers)</vt:lpstr>
      <vt:lpstr>SchoolScheduling.sqlite</vt:lpstr>
      <vt:lpstr>What is the mean average classroom capacity?  Median?</vt:lpstr>
      <vt:lpstr>How much classroom capacity is there in each building? (Hint: use “GROUP BY BuildingCode”)</vt:lpstr>
      <vt:lpstr>How many classes does each instructor teach on average?</vt:lpstr>
      <vt:lpstr>What is the average grade earned by students?</vt:lpstr>
      <vt:lpstr>SchoolScheduling.sqlite (answers)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317 Data Management and Information Processing</dc:title>
  <dc:creator>Stephen Tarzia</dc:creator>
  <cp:lastModifiedBy>Stephen Tarzia</cp:lastModifiedBy>
  <cp:revision>804</cp:revision>
  <cp:lastPrinted>2019-04-09T17:22:12Z</cp:lastPrinted>
  <dcterms:created xsi:type="dcterms:W3CDTF">2017-09-19T21:33:23Z</dcterms:created>
  <dcterms:modified xsi:type="dcterms:W3CDTF">2019-04-09T17:22:36Z</dcterms:modified>
</cp:coreProperties>
</file>