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05" r:id="rId3"/>
    <p:sldId id="289" r:id="rId4"/>
    <p:sldId id="290" r:id="rId5"/>
    <p:sldId id="299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301" r:id="rId14"/>
    <p:sldId id="302" r:id="rId15"/>
    <p:sldId id="325" r:id="rId16"/>
    <p:sldId id="326" r:id="rId17"/>
    <p:sldId id="327" r:id="rId18"/>
    <p:sldId id="328" r:id="rId19"/>
    <p:sldId id="329" r:id="rId20"/>
    <p:sldId id="330" r:id="rId21"/>
    <p:sldId id="303" r:id="rId22"/>
    <p:sldId id="306" r:id="rId23"/>
    <p:sldId id="307" r:id="rId24"/>
    <p:sldId id="308" r:id="rId25"/>
    <p:sldId id="309" r:id="rId26"/>
    <p:sldId id="310" r:id="rId27"/>
    <p:sldId id="304" r:id="rId28"/>
    <p:sldId id="33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05"/>
            <p14:sldId id="289"/>
            <p14:sldId id="290"/>
            <p14:sldId id="299"/>
            <p14:sldId id="292"/>
            <p14:sldId id="293"/>
            <p14:sldId id="294"/>
            <p14:sldId id="295"/>
            <p14:sldId id="296"/>
            <p14:sldId id="297"/>
            <p14:sldId id="298"/>
            <p14:sldId id="301"/>
            <p14:sldId id="302"/>
            <p14:sldId id="325"/>
            <p14:sldId id="326"/>
            <p14:sldId id="327"/>
            <p14:sldId id="328"/>
            <p14:sldId id="329"/>
            <p14:sldId id="330"/>
            <p14:sldId id="303"/>
            <p14:sldId id="306"/>
            <p14:sldId id="307"/>
            <p14:sldId id="308"/>
            <p14:sldId id="309"/>
            <p14:sldId id="310"/>
            <p14:sldId id="304"/>
            <p14:sldId id="33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5"/>
    <p:restoredTop sz="88139"/>
  </p:normalViewPr>
  <p:slideViewPr>
    <p:cSldViewPr snapToGrid="0" snapToObjects="1">
      <p:cViewPr varScale="1">
        <p:scale>
          <a:sx n="82" d="100"/>
          <a:sy n="82" d="100"/>
        </p:scale>
        <p:origin x="368" y="160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4/4/19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4/4/19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56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62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96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78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55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56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213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88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47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4/4/19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5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sqlite.org/lang.html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qlitebrowser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83403"/>
            <a:ext cx="9144000" cy="3433436"/>
          </a:xfrm>
        </p:spPr>
        <p:txBody>
          <a:bodyPr anchor="ctr">
            <a:normAutofit fontScale="90000"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EECS-317 Data Management and Information Processing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2 </a:t>
            </a:r>
            <a:r>
              <a:rPr lang="mr-IN" dirty="0"/>
              <a:t>–</a:t>
            </a:r>
            <a:r>
              <a:rPr lang="en-US" dirty="0"/>
              <a:t> Structured Query Language (SQL)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02995"/>
            <a:ext cx="9144000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</a:t>
            </a:r>
            <a:r>
              <a:rPr lang="en-US" sz="2800" dirty="0" err="1"/>
              <a:t>Tarzia</a:t>
            </a:r>
            <a:endParaRPr lang="en-US" sz="2800" dirty="0"/>
          </a:p>
          <a:p>
            <a:r>
              <a:rPr lang="en-US" sz="2800" dirty="0"/>
              <a:t>Spring 2019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30" y="6024402"/>
            <a:ext cx="2895814" cy="364703"/>
          </a:xfrm>
          <a:prstGeom prst="rect">
            <a:avLst/>
          </a:prstGeom>
        </p:spPr>
      </p:pic>
      <p:sp>
        <p:nvSpPr>
          <p:cNvPr id="4" name="Folded Corner 3"/>
          <p:cNvSpPr/>
          <p:nvPr/>
        </p:nvSpPr>
        <p:spPr>
          <a:xfrm>
            <a:off x="8968152" y="4602995"/>
            <a:ext cx="2708031" cy="2072266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Marker Felt Thin" charset="0"/>
              <a:ea typeface="Marker Felt Thin" charset="0"/>
              <a:cs typeface="Marker Felt Thin" charset="0"/>
            </a:endParaRP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Marker Felt Thin" charset="0"/>
                <a:ea typeface="Marker Felt Thin" charset="0"/>
                <a:cs typeface="Marker Felt Thin" charset="0"/>
              </a:rPr>
              <a:t>Please take a copy of the 3 handouts before sitting down</a:t>
            </a:r>
          </a:p>
        </p:txBody>
      </p:sp>
    </p:spTree>
    <p:extLst>
      <p:ext uri="{BB962C8B-B14F-4D97-AF65-F5344CB8AC3E}">
        <p14:creationId xmlns:p14="http://schemas.microsoft.com/office/powerpoint/2010/main" val="1574879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diagrams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Any path from start to end is a valid statement.</a:t>
            </a:r>
          </a:p>
          <a:p>
            <a:r>
              <a:rPr lang="en-US" dirty="0"/>
              <a:t>Choose which arrows to follow</a:t>
            </a:r>
          </a:p>
          <a:p>
            <a:r>
              <a:rPr lang="en-US" dirty="0"/>
              <a:t>The rectangles refer to other diagrams.</a:t>
            </a:r>
          </a:p>
          <a:p>
            <a:r>
              <a:rPr lang="en-US" dirty="0"/>
              <a:t>Used by our SQL book</a:t>
            </a:r>
          </a:p>
          <a:p>
            <a:r>
              <a:rPr lang="en-US" dirty="0"/>
              <a:t>Used by SQLite online docs:</a:t>
            </a:r>
            <a:br>
              <a:rPr lang="en-US" dirty="0"/>
            </a:br>
            <a:r>
              <a:rPr lang="en-US" dirty="0">
                <a:hlinkClick r:id="rId2"/>
              </a:rPr>
              <a:t>https://sqlite.org/lang.html</a:t>
            </a:r>
            <a:r>
              <a:rPr lang="en-US" dirty="0"/>
              <a:t> 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499" y="176464"/>
            <a:ext cx="5748790" cy="6554805"/>
          </a:xfrm>
        </p:spPr>
      </p:pic>
    </p:spTree>
    <p:extLst>
      <p:ext uri="{BB962C8B-B14F-4D97-AF65-F5344CB8AC3E}">
        <p14:creationId xmlns:p14="http://schemas.microsoft.com/office/powerpoint/2010/main" val="1302621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024" y="365127"/>
            <a:ext cx="4471734" cy="1325563"/>
          </a:xfrm>
        </p:spPr>
        <p:txBody>
          <a:bodyPr/>
          <a:lstStyle/>
          <a:p>
            <a:r>
              <a:rPr lang="en-US" dirty="0"/>
              <a:t>Syntax grammars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9024" y="1825625"/>
            <a:ext cx="4102768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 set of rules for building all possible statements</a:t>
            </a:r>
          </a:p>
          <a:p>
            <a:r>
              <a:rPr lang="en-US" dirty="0"/>
              <a:t>Used by MySQL docs</a:t>
            </a:r>
          </a:p>
          <a:p>
            <a:r>
              <a:rPr lang="en-US" dirty="0"/>
              <a:t>Optional items are in square braces: 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[ ]</a:t>
            </a:r>
          </a:p>
          <a:p>
            <a:r>
              <a:rPr lang="en-US" dirty="0"/>
              <a:t>Pipe character for “or”: 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this | that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Curly braces for a required choice: 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{one | two}</a:t>
            </a:r>
          </a:p>
          <a:p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... </a:t>
            </a:r>
            <a:r>
              <a:rPr lang="en-US" dirty="0">
                <a:ea typeface="Andale Mono" charset="0"/>
                <a:cs typeface="Andale Mono" charset="0"/>
              </a:rPr>
              <a:t>for repetition</a:t>
            </a:r>
          </a:p>
          <a:p>
            <a:r>
              <a:rPr lang="en-US" dirty="0">
                <a:ea typeface="Andale Mono" charset="0"/>
                <a:cs typeface="Andale Mono" charset="0"/>
              </a:rPr>
              <a:t>Lowercase italics for things defined elsewhere.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60758" y="898357"/>
            <a:ext cx="7218945" cy="53427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SELECT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ALL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DISTINCT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DISTINCTROW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HIGH_PRIORITY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STRAIGHT_JOIN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SQL_SMALL_RESULT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SQL_BIG_RESULT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SQL_BUFFER_RESULT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SQL_CACHE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SQL_NO_CACHE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SQL_CALC_FOUND_ROWS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select_expr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[,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select_expr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...]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FROM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table_references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PARTITION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partition_list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WHERE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where_condition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GROUP BY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{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col_name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| </a:t>
            </a:r>
            <a:r>
              <a:rPr lang="en-US" sz="1600" i="1" dirty="0">
                <a:latin typeface="Andale Mono" charset="0"/>
                <a:ea typeface="Andale Mono" charset="0"/>
                <a:cs typeface="Andale Mono" charset="0"/>
              </a:rPr>
              <a:t>expr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| </a:t>
            </a:r>
            <a:r>
              <a:rPr lang="en-US" sz="1600" i="1" dirty="0">
                <a:latin typeface="Andale Mono" charset="0"/>
                <a:ea typeface="Andale Mono" charset="0"/>
                <a:cs typeface="Andale Mono" charset="0"/>
              </a:rPr>
              <a:t>position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}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ASC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DESC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], ...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WITH ROLLUP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HAVING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where_condition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ORDER BY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{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col_name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| </a:t>
            </a:r>
            <a:r>
              <a:rPr lang="en-US" sz="1600" i="1" dirty="0">
                <a:latin typeface="Andale Mono" charset="0"/>
                <a:ea typeface="Andale Mono" charset="0"/>
                <a:cs typeface="Andale Mono" charset="0"/>
              </a:rPr>
              <a:t>expr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| </a:t>
            </a:r>
            <a:r>
              <a:rPr lang="en-US" sz="1600" i="1" dirty="0">
                <a:latin typeface="Andale Mono" charset="0"/>
                <a:ea typeface="Andale Mono" charset="0"/>
                <a:cs typeface="Andale Mono" charset="0"/>
              </a:rPr>
              <a:t>position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}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ASC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DESC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], ...]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LIMIT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{[</a:t>
            </a:r>
            <a:r>
              <a:rPr lang="en-US" sz="1600" i="1" dirty="0">
                <a:latin typeface="Andale Mono" charset="0"/>
                <a:ea typeface="Andale Mono" charset="0"/>
                <a:cs typeface="Andale Mono" charset="0"/>
              </a:rPr>
              <a:t>offset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,]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row_count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|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row_count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OFFSET </a:t>
            </a:r>
            <a:r>
              <a:rPr lang="en-US" sz="1600" i="1" dirty="0">
                <a:latin typeface="Andale Mono" charset="0"/>
                <a:ea typeface="Andale Mono" charset="0"/>
                <a:cs typeface="Andale Mono" charset="0"/>
              </a:rPr>
              <a:t>offset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}]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PROCEDURE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procedure_name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(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argument_list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)]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INTO</a:t>
            </a:r>
            <a:r>
              <a:rPr lang="en-US" sz="16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OUTFILE</a:t>
            </a:r>
            <a:r>
              <a:rPr lang="en-US" sz="16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'</a:t>
            </a:r>
            <a:r>
              <a:rPr lang="en-US" sz="1600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file_name</a:t>
            </a:r>
            <a:r>
              <a:rPr lang="en-US" sz="16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'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CHARACTER</a:t>
            </a:r>
            <a:r>
              <a:rPr lang="en-US" sz="16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SET</a:t>
            </a:r>
            <a:r>
              <a:rPr lang="en-US" sz="16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charset_name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 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export_options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INTO DUMPFILE </a:t>
            </a:r>
            <a:r>
              <a:rPr lang="en-US" sz="16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'</a:t>
            </a:r>
            <a:r>
              <a:rPr lang="en-US" sz="1600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file_name</a:t>
            </a:r>
            <a:r>
              <a:rPr lang="en-US" sz="16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'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  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INTO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var_name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[, </a:t>
            </a:r>
            <a:r>
              <a:rPr lang="en-US" sz="1600" i="1" dirty="0" err="1">
                <a:latin typeface="Andale Mono" charset="0"/>
                <a:ea typeface="Andale Mono" charset="0"/>
                <a:cs typeface="Andale Mono" charset="0"/>
              </a:rPr>
              <a:t>var_name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]]</a:t>
            </a:r>
            <a:br>
              <a:rPr lang="en-US" sz="1600" dirty="0"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  [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FOR</a:t>
            </a:r>
            <a:r>
              <a:rPr lang="en-US" sz="16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UPDATE</a:t>
            </a:r>
            <a:r>
              <a:rPr lang="en-US" sz="16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  <a:t> 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| </a:t>
            </a:r>
            <a:r>
              <a:rPr lang="en-US" sz="1600" dirty="0">
                <a:solidFill>
                  <a:schemeClr val="accent2"/>
                </a:solidFill>
                <a:latin typeface="Andale Mono" charset="0"/>
                <a:ea typeface="Andale Mono" charset="0"/>
                <a:cs typeface="Andale Mono" charset="0"/>
              </a:rPr>
              <a:t>LOCK IN SHARE MODE</a:t>
            </a:r>
            <a:r>
              <a:rPr lang="en-US" sz="1600" dirty="0">
                <a:latin typeface="Andale Mono" charset="0"/>
                <a:ea typeface="Andale Mono" charset="0"/>
                <a:cs typeface="Andale Mono" charset="0"/>
              </a:rPr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1710110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GROUP BY clause combines multiple rows and lets you perform aggregation math functions.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AlbumId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,</a:t>
            </a:r>
            <a:br>
              <a:rPr lang="en-US" sz="2400" dirty="0">
                <a:solidFill>
                  <a:srgbClr val="FFFFFF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  SUM(Milliseconds/1000/60) AS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AlbumMinutes</a:t>
            </a:r>
            <a:b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FROM tracks GROUP BY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AlbumId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ORDER BY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AlbumMinutes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;</a:t>
            </a:r>
          </a:p>
          <a:p>
            <a:pPr marL="0" indent="0">
              <a:buNone/>
            </a:pPr>
            <a:endParaRPr lang="en-US" sz="2400" dirty="0">
              <a:solidFill>
                <a:srgbClr val="FFFFFF"/>
              </a:solidFill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dirty="0">
                <a:ea typeface="Andale Mono" charset="0"/>
                <a:cs typeface="Andale Mono" charset="0"/>
              </a:rPr>
              <a:t>Result: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449582"/>
              </p:ext>
            </p:extLst>
          </p:nvPr>
        </p:nvGraphicFramePr>
        <p:xfrm>
          <a:off x="3221788" y="4251158"/>
          <a:ext cx="536341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1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1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i="1" dirty="0" err="1"/>
                        <a:t>AlbumId</a:t>
                      </a:r>
                      <a:endParaRPr lang="en-US" sz="2400" b="1" i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1" dirty="0" err="1"/>
                        <a:t>AlbumMinutes</a:t>
                      </a:r>
                      <a:endParaRPr lang="en-US" sz="2400" b="1" i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dirty="0"/>
                        <a:t>0.86300000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dirty="0"/>
                        <a:t>1.11065000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dirty="0"/>
                        <a:t>1.68821667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r-IN" sz="2400" dirty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r-IN" sz="2400" dirty="0"/>
                        <a:t>…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903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lightweight and easy-to-setup database management system</a:t>
            </a:r>
          </a:p>
          <a:p>
            <a:r>
              <a:rPr lang="en-US" dirty="0"/>
              <a:t>Similar to Microsoft Access, but free and more portable</a:t>
            </a:r>
          </a:p>
          <a:p>
            <a:r>
              <a:rPr lang="en-US" dirty="0"/>
              <a:t>Can handle very large databases (terabytes)</a:t>
            </a:r>
          </a:p>
          <a:p>
            <a:r>
              <a:rPr lang="en-US" dirty="0"/>
              <a:t>The whole database is stored in a single file (.</a:t>
            </a:r>
            <a:r>
              <a:rPr lang="en-US" dirty="0" err="1"/>
              <a:t>db</a:t>
            </a:r>
            <a:r>
              <a:rPr lang="en-US" dirty="0"/>
              <a:t> or .</a:t>
            </a:r>
            <a:r>
              <a:rPr lang="en-US" dirty="0" err="1"/>
              <a:t>sqlite</a:t>
            </a:r>
            <a:r>
              <a:rPr lang="en-US" dirty="0"/>
              <a:t>)</a:t>
            </a:r>
          </a:p>
          <a:p>
            <a:r>
              <a:rPr lang="en-US" dirty="0"/>
              <a:t>But</a:t>
            </a:r>
            <a:r>
              <a:rPr lang="en-US" i="1" dirty="0"/>
              <a:t> </a:t>
            </a:r>
            <a:r>
              <a:rPr lang="en-US" dirty="0"/>
              <a:t>SQLite</a:t>
            </a:r>
            <a:r>
              <a:rPr lang="en-US" i="1" dirty="0"/>
              <a:t> does not </a:t>
            </a:r>
            <a:r>
              <a:rPr lang="en-US" dirty="0"/>
              <a:t>handle remote access from multiple users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good choice for an individual needing to set up his/her own database.</a:t>
            </a:r>
          </a:p>
          <a:p>
            <a:r>
              <a:rPr lang="en-US" dirty="0"/>
              <a:t>Download a version of it from </a:t>
            </a:r>
            <a:r>
              <a:rPr lang="en-US" u="sng" dirty="0">
                <a:solidFill>
                  <a:schemeClr val="accent6"/>
                </a:solidFill>
                <a:hlinkClick r:id="rId2"/>
              </a:rPr>
              <a:t>sqlitebrowser.org</a:t>
            </a:r>
            <a:endParaRPr lang="en-US" u="sng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616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SQLite SELECT Syntax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example: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FirstName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,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LastName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customers WHERE City = "Paris";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7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496" y="422031"/>
            <a:ext cx="5515083" cy="62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27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SELECT queries are series of </a:t>
            </a:r>
            <a:r>
              <a:rPr lang="en-US" i="1" dirty="0"/>
              <a:t>filtering</a:t>
            </a:r>
            <a:r>
              <a:rPr lang="en-US" dirty="0"/>
              <a:t> &amp; </a:t>
            </a:r>
            <a:r>
              <a:rPr lang="en-US" i="1" dirty="0"/>
              <a:t>manipulation</a:t>
            </a:r>
            <a:r>
              <a:rPr lang="en-US" dirty="0"/>
              <a:t>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expression gives the starting point </a:t>
            </a:r>
            <a:r>
              <a:rPr lang="mr-IN" dirty="0"/>
              <a:t>–</a:t>
            </a:r>
            <a:r>
              <a:rPr lang="en-US" dirty="0"/>
              <a:t> a full table.</a:t>
            </a:r>
          </a:p>
          <a:p>
            <a:pPr marL="457200" lvl="1" indent="0">
              <a:buNone/>
            </a:pPr>
            <a:r>
              <a:rPr lang="en-US" dirty="0"/>
              <a:t>	The final result will be a subset or aggregation of this.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expression keeps only those rows passing some test</a:t>
            </a:r>
          </a:p>
          <a:p>
            <a:pPr marL="914400" lvl="2" indent="0">
              <a:buNone/>
            </a:pPr>
            <a:r>
              <a:rPr lang="en-US" sz="2400" dirty="0"/>
              <a:t>This expression can be very complex, but it must be something than can be evaluated on each row, one at a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/>
              <a:t>combines rows if something about them is the same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/>
              <a:t> result-columns are computed, including aggregation.</a:t>
            </a:r>
          </a:p>
          <a:p>
            <a:pPr marL="914400" lvl="2" indent="0">
              <a:buNone/>
            </a:pPr>
            <a:r>
              <a:rPr lang="en-US" sz="2400" dirty="0"/>
              <a:t>At this point we have thrown out the columns we don’t need.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expression keeps only the aggregated rows passing a test.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sorts what’s left.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/>
              <a:t> truncates the results to just a certain number of rows.</a:t>
            </a:r>
          </a:p>
        </p:txBody>
      </p:sp>
    </p:spTree>
    <p:extLst>
      <p:ext uri="{BB962C8B-B14F-4D97-AF65-F5344CB8AC3E}">
        <p14:creationId xmlns:p14="http://schemas.microsoft.com/office/powerpoint/2010/main" val="317998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steps </a:t>
            </a:r>
            <a:r>
              <a:rPr lang="en-US" sz="2800" dirty="0"/>
              <a:t>(abbreviated)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/>
              <a:t>chooses 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/>
              <a:t>throws out irrelevant rows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/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/>
              <a:t> tells what values to return (allowing math and aggregation)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/>
              <a:t>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/>
              <a:t> throws out rows based on their position in the results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Each step gets closer to the specific result you want.</a:t>
            </a:r>
          </a:p>
        </p:txBody>
      </p:sp>
    </p:spTree>
    <p:extLst>
      <p:ext uri="{BB962C8B-B14F-4D97-AF65-F5344CB8AC3E}">
        <p14:creationId xmlns:p14="http://schemas.microsoft.com/office/powerpoint/2010/main" val="1664097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average price of a bike car rack?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/>
              <a:t> chooses 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irrelevant rows</a:t>
            </a: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tells what values to return (allowing math and aggregation)</a:t>
            </a: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rows based on their position in the results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 anchor="t"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/>
              <a:t>Products table has the price info, so we start there:</a:t>
            </a: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SELECT *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FROM Products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587499"/>
            <a:ext cx="6122322" cy="2270502"/>
          </a:xfrm>
          <a:prstGeom prst="rect">
            <a:avLst/>
          </a:prstGeom>
        </p:spPr>
      </p:pic>
      <p:sp>
        <p:nvSpPr>
          <p:cNvPr id="7" name="Left Brace 6"/>
          <p:cNvSpPr/>
          <p:nvPr/>
        </p:nvSpPr>
        <p:spPr>
          <a:xfrm rot="16200000">
            <a:off x="6951961" y="2689922"/>
            <a:ext cx="309962" cy="1656382"/>
          </a:xfrm>
          <a:prstGeom prst="leftBrace">
            <a:avLst>
              <a:gd name="adj1" fmla="val 32285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732722" y="3729635"/>
            <a:ext cx="2030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placeholder will change in </a:t>
            </a:r>
            <a:r>
              <a:rPr lang="en-US"/>
              <a:t>step 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69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average price of a bike car rack?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chooses 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throws out irrelevant rows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tells what values to return (allowing math and aggregation)</a:t>
            </a: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rows based on their position in the results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199" y="1084882"/>
            <a:ext cx="5906791" cy="5625884"/>
          </a:xfrm>
        </p:spPr>
        <p:txBody>
          <a:bodyPr anchor="t"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/>
              <a:t>We only need the bike rack products, so we filter on </a:t>
            </a:r>
            <a:r>
              <a:rPr lang="en-US" dirty="0" err="1"/>
              <a:t>CategoryID</a:t>
            </a:r>
            <a:r>
              <a:rPr lang="en-US" dirty="0"/>
              <a:t> = 5</a:t>
            </a: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/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SELECT * FROM Products 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WHERE </a:t>
            </a:r>
            <a:r>
              <a:rPr lang="en-US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CategoryID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= 5;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358" y="4649679"/>
            <a:ext cx="6220633" cy="77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278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average price of a bike car rack?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chooses 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irrelevant rows</a:t>
            </a: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Andale Mono" charset="0"/>
                <a:cs typeface="Andale Mono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b="1" dirty="0">
                <a:solidFill>
                  <a:schemeClr val="accent6"/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/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tells what values to return (allowing math and aggregation)</a:t>
            </a: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throws out rows based on their position in the results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 anchor="t"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/>
              <a:t>A 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/>
              <a:t> statement is not needed because we will group </a:t>
            </a:r>
            <a:r>
              <a:rPr lang="en-US" i="1" dirty="0"/>
              <a:t>all</a:t>
            </a:r>
            <a:r>
              <a:rPr lang="en-US" dirty="0"/>
              <a:t> of the rows together.</a:t>
            </a: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marL="514350" indent="-514350">
              <a:lnSpc>
                <a:spcPct val="70000"/>
              </a:lnSpc>
              <a:spcBef>
                <a:spcPts val="0"/>
              </a:spcBef>
              <a:buNone/>
            </a:pP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SELECT * FROM Products WHERE </a:t>
            </a:r>
            <a:r>
              <a:rPr lang="en-US" dirty="0" err="1">
                <a:latin typeface="Andale Mono" charset="0"/>
                <a:ea typeface="Andale Mono" charset="0"/>
                <a:cs typeface="Andale Mono" charset="0"/>
              </a:rPr>
              <a:t>CategoryID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= 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358" y="4649679"/>
            <a:ext cx="6220633" cy="77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17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HW assignment was posted, due April 15</a:t>
            </a:r>
            <a:r>
              <a:rPr lang="en-US" baseline="30000" dirty="0"/>
              <a:t>th</a:t>
            </a:r>
            <a:r>
              <a:rPr lang="en-US" dirty="0"/>
              <a:t> (a Monday).</a:t>
            </a:r>
          </a:p>
          <a:p>
            <a:r>
              <a:rPr lang="en-US" dirty="0"/>
              <a:t>First “reading” assignment was also posted:</a:t>
            </a:r>
          </a:p>
          <a:p>
            <a:pPr lvl="1"/>
            <a:r>
              <a:rPr lang="en-US" dirty="0"/>
              <a:t>Complete </a:t>
            </a:r>
            <a:r>
              <a:rPr lang="en-US" dirty="0" err="1"/>
              <a:t>Datacamp’s</a:t>
            </a:r>
            <a:r>
              <a:rPr lang="en-US" dirty="0"/>
              <a:t> Intro to SQL for Data Science.</a:t>
            </a:r>
          </a:p>
          <a:p>
            <a:pPr lvl="1"/>
            <a:r>
              <a:rPr lang="en-US" dirty="0"/>
              <a:t>You actually should do this first, before the homework.</a:t>
            </a:r>
          </a:p>
          <a:p>
            <a:r>
              <a:rPr lang="en-US" dirty="0"/>
              <a:t>Office hours will be held in the Wilkinson Lab (Tech M338)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482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average price of a bike car rack?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  <a:latin typeface="Andale Mono" charset="0"/>
                <a:ea typeface="Andale Mono" charset="0"/>
                <a:cs typeface="Andale Mono" charset="0"/>
              </a:rPr>
              <a:t>FROM</a:t>
            </a:r>
            <a:r>
              <a:rPr lang="en-US" dirty="0">
                <a:solidFill>
                  <a:schemeClr val="bg2"/>
                </a:solidFill>
              </a:rPr>
              <a:t> chooses the table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  <a:latin typeface="Andale Mono" charset="0"/>
                <a:ea typeface="Andale Mono" charset="0"/>
                <a:cs typeface="Andale Mono" charset="0"/>
              </a:rPr>
              <a:t>WHERE</a:t>
            </a:r>
            <a:r>
              <a:rPr lang="en-US" dirty="0">
                <a:solidFill>
                  <a:schemeClr val="bg2"/>
                </a:solidFill>
              </a:rPr>
              <a:t> throws out irrelevant rows</a:t>
            </a:r>
            <a:endParaRPr lang="en-US" sz="2400" dirty="0">
              <a:solidFill>
                <a:schemeClr val="bg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bg2"/>
                </a:solidFill>
                <a:latin typeface="Andale Mono" charset="0"/>
                <a:ea typeface="Andale Mono" charset="0"/>
                <a:cs typeface="Andale Mono" charset="0"/>
              </a:rPr>
              <a:t>GROUP BY</a:t>
            </a:r>
            <a:r>
              <a:rPr lang="en-US" dirty="0">
                <a:solidFill>
                  <a:schemeClr val="bg2"/>
                </a:solidFill>
                <a:ea typeface="Andale Mono" charset="0"/>
                <a:cs typeface="Andale Mono" charset="0"/>
              </a:rPr>
              <a:t> </a:t>
            </a:r>
            <a:r>
              <a:rPr lang="en-US" dirty="0">
                <a:solidFill>
                  <a:schemeClr val="bg2"/>
                </a:solidFill>
              </a:rPr>
              <a:t>identifies rows to combine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tells what values to return (allowing math and aggregation)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  <a:latin typeface="Andale Mono" charset="0"/>
                <a:ea typeface="Andale Mono" charset="0"/>
                <a:cs typeface="Andale Mono" charset="0"/>
              </a:rPr>
              <a:t>HAVING</a:t>
            </a:r>
            <a:r>
              <a:rPr lang="en-US" dirty="0">
                <a:solidFill>
                  <a:schemeClr val="bg2"/>
                </a:solidFill>
              </a:rPr>
              <a:t> throws out irrelevant rows (after aggregation)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  <a:latin typeface="Andale Mono" charset="0"/>
                <a:ea typeface="Andale Mono" charset="0"/>
                <a:cs typeface="Andale Mono" charset="0"/>
              </a:rPr>
              <a:t>ORDER BY</a:t>
            </a:r>
            <a:r>
              <a:rPr lang="en-US" dirty="0">
                <a:solidFill>
                  <a:schemeClr val="bg2"/>
                </a:solidFill>
              </a:rPr>
              <a:t> sorts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  <a:latin typeface="Andale Mono" charset="0"/>
                <a:ea typeface="Andale Mono" charset="0"/>
                <a:cs typeface="Andale Mono" charset="0"/>
              </a:rPr>
              <a:t>LIMIT</a:t>
            </a:r>
            <a:r>
              <a:rPr lang="en-US" dirty="0">
                <a:solidFill>
                  <a:schemeClr val="bg2"/>
                </a:solidFill>
              </a:rPr>
              <a:t> throws out rows based on their position in the results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 anchor="t"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/>
              <a:t>We want the </a:t>
            </a:r>
            <a:r>
              <a:rPr lang="en-US" dirty="0" err="1"/>
              <a:t>RetailPrice</a:t>
            </a:r>
            <a:r>
              <a:rPr lang="en-US" dirty="0"/>
              <a:t> column, and we want to aggregate all the rows with the average function</a:t>
            </a: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marL="514350" indent="-514350">
              <a:lnSpc>
                <a:spcPct val="7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AVG(</a:t>
            </a:r>
            <a:r>
              <a:rPr lang="en-US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RetailPrice</a:t>
            </a: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FROM Products WHERE </a:t>
            </a:r>
            <a:r>
              <a:rPr lang="en-US" dirty="0" err="1">
                <a:latin typeface="Andale Mono" charset="0"/>
                <a:ea typeface="Andale Mono" charset="0"/>
                <a:cs typeface="Andale Mono" charset="0"/>
              </a:rPr>
              <a:t>CategoryID</a:t>
            </a:r>
            <a:r>
              <a:rPr lang="en-US" dirty="0">
                <a:latin typeface="Andale Mono" charset="0"/>
                <a:ea typeface="Andale Mono" charset="0"/>
                <a:cs typeface="Andale Mono" charset="0"/>
              </a:rPr>
              <a:t> = 5</a:t>
            </a:r>
          </a:p>
          <a:p>
            <a:pPr marL="514350" marR="0" lvl="0" indent="-514350" defTabSz="91440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032" y="4958597"/>
            <a:ext cx="12954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386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Recipes.sqlite</a:t>
            </a:r>
            <a:r>
              <a:rPr lang="en-US" dirty="0"/>
              <a:t> </a:t>
            </a:r>
            <a:r>
              <a:rPr lang="en-US" sz="2400" dirty="0"/>
              <a:t>(download it from Canvas)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 an alphabetically sorted list of ingredients (hint: ORDER BY).</a:t>
            </a:r>
          </a:p>
          <a:p>
            <a:r>
              <a:rPr lang="en-US" dirty="0"/>
              <a:t>How many times is butter used as an ingredient?</a:t>
            </a:r>
          </a:p>
          <a:p>
            <a:r>
              <a:rPr lang="en-US" dirty="0"/>
              <a:t>How many ingredients are in the Yorkshire Pudding recipe?</a:t>
            </a:r>
          </a:p>
          <a:p>
            <a:r>
              <a:rPr lang="en-US" dirty="0"/>
              <a:t>What percentage of ingredients are vegetarian?  Vegan?</a:t>
            </a:r>
          </a:p>
          <a:p>
            <a:r>
              <a:rPr lang="en-US" dirty="0"/>
              <a:t>How many recipes have multi-word names?  Nine-letter names?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836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437" y="0"/>
            <a:ext cx="11081287" cy="449451"/>
          </a:xfrm>
        </p:spPr>
        <p:txBody>
          <a:bodyPr>
            <a:noAutofit/>
          </a:bodyPr>
          <a:lstStyle/>
          <a:p>
            <a:r>
              <a:rPr lang="en-US" sz="3200"/>
              <a:t>Print an alphabetically sorted list of ingredients (hint: ORDER BY).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1275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How many times is butter used as an ingredient?</a:t>
            </a:r>
          </a:p>
        </p:txBody>
      </p:sp>
    </p:spTree>
    <p:extLst>
      <p:ext uri="{BB962C8B-B14F-4D97-AF65-F5344CB8AC3E}">
        <p14:creationId xmlns:p14="http://schemas.microsoft.com/office/powerpoint/2010/main" val="481512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How many ingredients are in the Yorkshire Pudding recipe?</a:t>
            </a:r>
          </a:p>
        </p:txBody>
      </p:sp>
    </p:spTree>
    <p:extLst>
      <p:ext uri="{BB962C8B-B14F-4D97-AF65-F5344CB8AC3E}">
        <p14:creationId xmlns:p14="http://schemas.microsoft.com/office/powerpoint/2010/main" val="1068911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What percentage of ingredients are vegetarian?</a:t>
            </a:r>
          </a:p>
        </p:txBody>
      </p:sp>
    </p:spTree>
    <p:extLst>
      <p:ext uri="{BB962C8B-B14F-4D97-AF65-F5344CB8AC3E}">
        <p14:creationId xmlns:p14="http://schemas.microsoft.com/office/powerpoint/2010/main" val="14965036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49451"/>
          </a:xfrm>
        </p:spPr>
        <p:txBody>
          <a:bodyPr>
            <a:noAutofit/>
          </a:bodyPr>
          <a:lstStyle/>
          <a:p>
            <a:r>
              <a:rPr lang="en-US" sz="3200" dirty="0"/>
              <a:t>How many recipes have multi-word names?  Nine-letter names?</a:t>
            </a:r>
          </a:p>
        </p:txBody>
      </p:sp>
    </p:spTree>
    <p:extLst>
      <p:ext uri="{BB962C8B-B14F-4D97-AF65-F5344CB8AC3E}">
        <p14:creationId xmlns:p14="http://schemas.microsoft.com/office/powerpoint/2010/main" val="407934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Recipes.sqlite</a:t>
            </a:r>
            <a:r>
              <a:rPr lang="en-US" dirty="0"/>
              <a:t> (answers)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Print an alphabetically sorted list of ingredients (hint: ORDER BY).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IngredientName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Ingredients ORDER BY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IngredientName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;</a:t>
            </a:r>
          </a:p>
          <a:p>
            <a:r>
              <a:rPr lang="en-US" dirty="0"/>
              <a:t>How many times is butter used as an ingredient?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COUNT(*)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Recipe_Ingredients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WHERE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IngredientID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=47;</a:t>
            </a:r>
          </a:p>
          <a:p>
            <a:r>
              <a:rPr lang="en-US" dirty="0"/>
              <a:t>How many ingredients are in the Yorkshire Pudding recipe?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COUNT(*) FROM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Recipe_Ingredients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WHERE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RecipeID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=10;</a:t>
            </a:r>
          </a:p>
          <a:p>
            <a:r>
              <a:rPr lang="en-US" dirty="0"/>
              <a:t>What percentage of ingredients are vegetarian?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100.0* COUNT(*)/(SELECT COUNT(*) FROM Ingredients)</a:t>
            </a:r>
            <a:b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FROM Ingredients WHERE </a:t>
            </a:r>
            <a:r>
              <a:rPr lang="en-US" sz="20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IngredientClassID</a:t>
            </a:r>
            <a: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NOT IN (2, 10);</a:t>
            </a:r>
          </a:p>
          <a:p>
            <a:r>
              <a:rPr lang="en-US" dirty="0"/>
              <a:t>How many recipes have multi-word names?  Nine-letter names?</a:t>
            </a: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COUNT(*) FROM Recipes WHERE </a:t>
            </a:r>
            <a:r>
              <a:rPr lang="en-US" sz="22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RecipeTitle</a:t>
            </a: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LIKE "% %";</a:t>
            </a: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COUNT(*) FROM Recipes WHERE </a:t>
            </a:r>
            <a:r>
              <a:rPr lang="en-US" sz="22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RecipeTitle</a:t>
            </a: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LIKE "_________";</a:t>
            </a:r>
            <a:b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COUNT(*) FROM Recipes WHERE LENGTH(</a:t>
            </a:r>
            <a:r>
              <a:rPr lang="en-US" sz="22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RecipeTitle</a:t>
            </a:r>
            <a:r>
              <a:rPr lang="en-US" sz="22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) = 9;</a:t>
            </a:r>
          </a:p>
          <a:p>
            <a:pPr marL="457200" lvl="1" indent="0">
              <a:buNone/>
            </a:pPr>
            <a:br>
              <a:rPr lang="en-US" sz="20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endParaRPr lang="en-US" sz="2000" dirty="0">
              <a:solidFill>
                <a:schemeClr val="accent6"/>
              </a:solidFill>
              <a:latin typeface="Andale Mono" charset="0"/>
              <a:ea typeface="Andale Mono" charset="0"/>
              <a:cs typeface="Andale Mono" charset="0"/>
            </a:endParaRPr>
          </a:p>
          <a:p>
            <a:pPr marL="457200" lvl="1" indent="0">
              <a:buNone/>
            </a:pPr>
            <a:endParaRPr lang="en-US" sz="2000" dirty="0">
              <a:solidFill>
                <a:srgbClr val="FFFFFF"/>
              </a:solidFill>
              <a:latin typeface="Andale Mono" charset="0"/>
              <a:ea typeface="Andale Mono" charset="0"/>
              <a:cs typeface="Andale Mo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07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3906" y="278969"/>
            <a:ext cx="5668093" cy="64627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SQL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2" y="1146875"/>
            <a:ext cx="6695268" cy="5594888"/>
          </a:xfrm>
        </p:spPr>
        <p:txBody>
          <a:bodyPr>
            <a:normAutofit/>
          </a:bodyPr>
          <a:lstStyle/>
          <a:p>
            <a:r>
              <a:rPr lang="en-US" dirty="0"/>
              <a:t>Showed syntax diagram for SELECT.</a:t>
            </a:r>
          </a:p>
          <a:p>
            <a:r>
              <a:rPr lang="en-US" dirty="0"/>
              <a:t>Described my 7-step process for building a SELECT query.</a:t>
            </a:r>
          </a:p>
          <a:p>
            <a:pPr lvl="1"/>
            <a:r>
              <a:rPr lang="en-US" dirty="0"/>
              <a:t>Start with a short query: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SELECT * FROM </a:t>
            </a:r>
            <a:r>
              <a:rPr lang="en-US" b="1" dirty="0" err="1">
                <a:solidFill>
                  <a:schemeClr val="accent6"/>
                </a:solidFill>
                <a:latin typeface="Courier New" charset="0"/>
                <a:ea typeface="Courier New" charset="0"/>
                <a:cs typeface="Courier New" charset="0"/>
              </a:rPr>
              <a:t>some_table</a:t>
            </a:r>
            <a:endParaRPr lang="en-US" b="1" dirty="0">
              <a:solidFill>
                <a:schemeClr val="accent6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Gradually refine the results, making the query more complex.</a:t>
            </a:r>
          </a:p>
          <a:p>
            <a:pPr lvl="1"/>
            <a:r>
              <a:rPr lang="en-US" dirty="0"/>
              <a:t>Choose table, filter, choose columns, apply mathematic operations, sort, etc.</a:t>
            </a:r>
          </a:p>
          <a:p>
            <a:r>
              <a:rPr lang="en-US" dirty="0"/>
              <a:t>Demonstrated how to build a query to answer a few questions about recipes.</a:t>
            </a:r>
          </a:p>
        </p:txBody>
      </p:sp>
    </p:spTree>
    <p:extLst>
      <p:ext uri="{BB962C8B-B14F-4D97-AF65-F5344CB8AC3E}">
        <p14:creationId xmlns:p14="http://schemas.microsoft.com/office/powerpoint/2010/main" val="4135721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lecture: Data Modeling with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6"/>
                </a:solidFill>
              </a:rPr>
              <a:t>Complex data </a:t>
            </a:r>
            <a:r>
              <a:rPr lang="en-US" dirty="0"/>
              <a:t>are more than just streams of numbers!</a:t>
            </a:r>
            <a:endParaRPr lang="en-US" i="1" dirty="0">
              <a:solidFill>
                <a:schemeClr val="accent6"/>
              </a:solidFill>
            </a:endParaRPr>
          </a:p>
          <a:p>
            <a:r>
              <a:rPr lang="en-US" i="1" dirty="0">
                <a:solidFill>
                  <a:schemeClr val="accent6"/>
                </a:solidFill>
              </a:rPr>
              <a:t>Data model </a:t>
            </a:r>
            <a:r>
              <a:rPr lang="en-US" dirty="0"/>
              <a:t>or </a:t>
            </a:r>
            <a:r>
              <a:rPr lang="en-US" i="1" dirty="0">
                <a:solidFill>
                  <a:schemeClr val="accent6"/>
                </a:solidFill>
              </a:rPr>
              <a:t>schema</a:t>
            </a:r>
            <a:r>
              <a:rPr lang="en-US" dirty="0"/>
              <a:t> defines the data’s structure</a:t>
            </a:r>
          </a:p>
          <a:p>
            <a:pPr lvl="1"/>
            <a:r>
              <a:rPr lang="en-US" dirty="0"/>
              <a:t>It’s a list of </a:t>
            </a:r>
            <a:r>
              <a:rPr lang="en-US" i="1" dirty="0">
                <a:solidFill>
                  <a:schemeClr val="accent6"/>
                </a:solidFill>
              </a:rPr>
              <a:t>tables</a:t>
            </a:r>
            <a:r>
              <a:rPr lang="en-US" dirty="0"/>
              <a:t>, each with a fixed number of </a:t>
            </a:r>
            <a:r>
              <a:rPr lang="en-US" i="1" dirty="0">
                <a:solidFill>
                  <a:schemeClr val="accent6"/>
                </a:solidFill>
              </a:rPr>
              <a:t>columns</a:t>
            </a:r>
          </a:p>
          <a:p>
            <a:pPr lvl="1"/>
            <a:r>
              <a:rPr lang="en-US" dirty="0"/>
              <a:t>Data </a:t>
            </a:r>
            <a:r>
              <a:rPr lang="en-US" i="1" dirty="0">
                <a:solidFill>
                  <a:schemeClr val="accent6"/>
                </a:solidFill>
              </a:rPr>
              <a:t>rows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are added after the data model is designed.</a:t>
            </a:r>
          </a:p>
          <a:p>
            <a:pPr lvl="2"/>
            <a:r>
              <a:rPr lang="en-US" dirty="0"/>
              <a:t>Within a row, each column may store only one value.</a:t>
            </a:r>
          </a:p>
          <a:p>
            <a:pPr lvl="2"/>
            <a:r>
              <a:rPr lang="en-US" dirty="0"/>
              <a:t>A column may refer to a row in another table.</a:t>
            </a:r>
          </a:p>
          <a:p>
            <a:r>
              <a:rPr lang="en-US" dirty="0"/>
              <a:t>These are called </a:t>
            </a:r>
            <a:r>
              <a:rPr lang="en-US" i="1" dirty="0">
                <a:solidFill>
                  <a:schemeClr val="accent6"/>
                </a:solidFill>
              </a:rPr>
              <a:t>Relational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or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i="1" dirty="0">
                <a:solidFill>
                  <a:schemeClr val="accent6"/>
                </a:solidFill>
              </a:rPr>
              <a:t>SQL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databases.</a:t>
            </a:r>
          </a:p>
          <a:p>
            <a:pPr lvl="1"/>
            <a:r>
              <a:rPr lang="en-US" dirty="0"/>
              <a:t>Can represent much more complex data than a simple spreadsheet.</a:t>
            </a:r>
          </a:p>
          <a:p>
            <a:pPr lvl="1"/>
            <a:r>
              <a:rPr lang="en-US" dirty="0"/>
              <a:t>Eliminate data redundancy:</a:t>
            </a:r>
            <a:br>
              <a:rPr lang="en-US" dirty="0"/>
            </a:br>
            <a:r>
              <a:rPr lang="en-US" dirty="0"/>
              <a:t>Saves space and allows updates to happen in one place</a:t>
            </a:r>
          </a:p>
          <a:p>
            <a:pPr lvl="1"/>
            <a:r>
              <a:rPr lang="en-US" dirty="0"/>
              <a:t>Allows objects, events, and relationships to be added separately</a:t>
            </a:r>
          </a:p>
        </p:txBody>
      </p:sp>
    </p:spTree>
    <p:extLst>
      <p:ext uri="{BB962C8B-B14F-4D97-AF65-F5344CB8AC3E}">
        <p14:creationId xmlns:p14="http://schemas.microsoft.com/office/powerpoint/2010/main" val="16383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 (continued)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Introduced data model diagrams, but did not go into much detail.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543733" y="2141516"/>
          <a:ext cx="1781013" cy="2233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product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u="sng" dirty="0"/>
                        <a:t>id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name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description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price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inventoryQty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589148" y="2144266"/>
          <a:ext cx="1781013" cy="1861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orderItem</a:t>
                      </a:r>
                      <a:endParaRPr lang="en-US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u="sng" dirty="0"/>
                        <a:t>id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order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product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quantity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6641668" y="2144266"/>
          <a:ext cx="1954080" cy="260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4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order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u="sng" dirty="0"/>
                        <a:t>id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/>
                        <a:t>customer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totalCost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placedTime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shippedTime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trackingNumber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9867255" y="2111894"/>
          <a:ext cx="1781013" cy="2978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customer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1" i="1" u="sng" dirty="0"/>
                        <a:t>id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name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streetAddress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city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province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/>
                        <a:t>postalCode</a:t>
                      </a:r>
                      <a:endParaRPr lang="en-US" b="0" i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31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/>
                        <a:t>country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H="1" flipV="1">
            <a:off x="2324746" y="2759651"/>
            <a:ext cx="1264402" cy="687708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370161" y="2665708"/>
            <a:ext cx="1264402" cy="415261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8602853" y="2659785"/>
            <a:ext cx="1264402" cy="415261"/>
          </a:xfrm>
          <a:prstGeom prst="straightConnector1">
            <a:avLst/>
          </a:prstGeom>
          <a:ln w="53975">
            <a:solidFill>
              <a:schemeClr val="accent2">
                <a:lumMod val="60000"/>
                <a:lumOff val="4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0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 Browser for SQLite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47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Query Language (SQL)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standard programming language for relational databases</a:t>
            </a:r>
          </a:p>
          <a:p>
            <a:r>
              <a:rPr lang="en-US" dirty="0"/>
              <a:t>Each DB Management System (DBMS) has its own dialect</a:t>
            </a:r>
          </a:p>
          <a:p>
            <a:pPr lvl="1"/>
            <a:r>
              <a:rPr lang="en-US" dirty="0"/>
              <a:t>In this course we will be using SQLite’s and MySQL’s variants of SQL</a:t>
            </a:r>
          </a:p>
          <a:p>
            <a:r>
              <a:rPr lang="en-US" dirty="0"/>
              <a:t>SQL is a </a:t>
            </a:r>
            <a:r>
              <a:rPr lang="en-US" b="1" dirty="0">
                <a:solidFill>
                  <a:schemeClr val="accent6"/>
                </a:solidFill>
              </a:rPr>
              <a:t>declarative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language (most other languages are imperative)</a:t>
            </a:r>
          </a:p>
          <a:p>
            <a:pPr lvl="1"/>
            <a:r>
              <a:rPr lang="en-US" dirty="0"/>
              <a:t>You describe the results you want to see</a:t>
            </a:r>
          </a:p>
          <a:p>
            <a:pPr lvl="1"/>
            <a:r>
              <a:rPr lang="en-US" dirty="0"/>
              <a:t>You do not describe the detailed steps necessary to gather those results</a:t>
            </a:r>
          </a:p>
          <a:p>
            <a:pPr lvl="1"/>
            <a:r>
              <a:rPr lang="en-US" dirty="0"/>
              <a:t>The DBMS cleverly determines an </a:t>
            </a:r>
            <a:r>
              <a:rPr lang="en-US" b="1" dirty="0"/>
              <a:t>execution plan </a:t>
            </a:r>
            <a:r>
              <a:rPr lang="en-US" dirty="0"/>
              <a:t>behind the scenes to carry out your requested analysis.</a:t>
            </a:r>
          </a:p>
          <a:p>
            <a:r>
              <a:rPr lang="en-US" dirty="0"/>
              <a:t>We will be using a client program to connect to the DBMS and running SQL statements </a:t>
            </a:r>
            <a:r>
              <a:rPr lang="en-US" b="1" dirty="0"/>
              <a:t>interactively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run one statement and look at the results before running another one</a:t>
            </a:r>
          </a:p>
        </p:txBody>
      </p:sp>
    </p:spTree>
    <p:extLst>
      <p:ext uri="{BB962C8B-B14F-4D97-AF65-F5344CB8AC3E}">
        <p14:creationId xmlns:p14="http://schemas.microsoft.com/office/powerpoint/2010/main" val="908014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gets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13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000" dirty="0" err="1">
                <a:latin typeface="Andale Mono" charset="0"/>
                <a:ea typeface="Andale Mono" charset="0"/>
                <a:cs typeface="Andale Mono" charset="0"/>
              </a:rPr>
              <a:t>FirstName</a:t>
            </a:r>
            <a:r>
              <a:rPr lang="en-US" sz="2000" dirty="0">
                <a:latin typeface="Andale Mono" charset="0"/>
                <a:ea typeface="Andale Mono" charset="0"/>
                <a:cs typeface="Andale Mono" charset="0"/>
              </a:rPr>
              <a:t>, </a:t>
            </a:r>
            <a:r>
              <a:rPr lang="en-US" sz="2000" dirty="0" err="1">
                <a:latin typeface="Andale Mono" charset="0"/>
                <a:ea typeface="Andale Mono" charset="0"/>
                <a:cs typeface="Andale Mono" charset="0"/>
              </a:rPr>
              <a:t>LastName</a:t>
            </a:r>
            <a:r>
              <a:rPr lang="en-US" sz="2000" dirty="0">
                <a:latin typeface="Andale Mono" charset="0"/>
                <a:ea typeface="Andale Mono" charset="0"/>
                <a:cs typeface="Andale Mono" charset="0"/>
              </a:rPr>
              <a:t> FROM customers WHERE City = "Paris";</a:t>
            </a:r>
          </a:p>
          <a:p>
            <a:pPr marL="0" indent="0">
              <a:buNone/>
            </a:pPr>
            <a:endParaRPr lang="en-US" sz="2000" dirty="0"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dirty="0">
                <a:ea typeface="Andale Mono" charset="0"/>
                <a:cs typeface="Andale Mono" charset="0"/>
              </a:rPr>
              <a:t>		Columns to print	Table to examine	Filter</a:t>
            </a:r>
          </a:p>
          <a:p>
            <a:pPr marL="0" indent="0">
              <a:buNone/>
            </a:pPr>
            <a:endParaRPr lang="en-US" sz="2400" dirty="0"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dirty="0">
                <a:ea typeface="Andale Mono" charset="0"/>
                <a:cs typeface="Andale Mono" charset="0"/>
              </a:rPr>
              <a:t>Result is a table with two rows:</a:t>
            </a:r>
          </a:p>
          <a:p>
            <a:pPr marL="0" indent="0">
              <a:buNone/>
            </a:pPr>
            <a:endParaRPr lang="en-US" sz="2400" dirty="0">
              <a:ea typeface="Andale Mono" charset="0"/>
              <a:cs typeface="Andale Mono" charset="0"/>
            </a:endParaRPr>
          </a:p>
          <a:p>
            <a:pPr marL="0" indent="0">
              <a:buNone/>
            </a:pPr>
            <a:endParaRPr lang="en-US" sz="2400" dirty="0">
              <a:ea typeface="Andale Mono" charset="0"/>
              <a:cs typeface="Andale Mono" charset="0"/>
            </a:endParaRPr>
          </a:p>
          <a:p>
            <a:pPr marL="0" indent="0">
              <a:buNone/>
            </a:pPr>
            <a:endParaRPr lang="en-US" sz="2400" dirty="0">
              <a:ea typeface="Andale Mono" charset="0"/>
              <a:cs typeface="Andale Mono" charset="0"/>
            </a:endParaRPr>
          </a:p>
          <a:p>
            <a:pPr marL="0" indent="0">
              <a:buNone/>
            </a:pPr>
            <a:endParaRPr lang="en-US" sz="2400" dirty="0">
              <a:ea typeface="Andale Mono" charset="0"/>
              <a:cs typeface="Andale Mono" charset="0"/>
            </a:endParaRPr>
          </a:p>
          <a:p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2707106" y="429124"/>
            <a:ext cx="457199" cy="3946358"/>
          </a:xfrm>
          <a:prstGeom prst="leftBrace">
            <a:avLst>
              <a:gd name="adj1" fmla="val 37745"/>
              <a:gd name="adj2" fmla="val 57071"/>
            </a:avLst>
          </a:prstGeom>
          <a:ln w="2222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5907507" y="1351541"/>
            <a:ext cx="457199" cy="2101519"/>
          </a:xfrm>
          <a:prstGeom prst="leftBrace">
            <a:avLst>
              <a:gd name="adj1" fmla="val 37745"/>
              <a:gd name="adj2" fmla="val 30581"/>
            </a:avLst>
          </a:prstGeom>
          <a:ln w="2222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 rot="16200000">
            <a:off x="8692817" y="800094"/>
            <a:ext cx="457199" cy="3204410"/>
          </a:xfrm>
          <a:prstGeom prst="leftBrace">
            <a:avLst>
              <a:gd name="adj1" fmla="val 37745"/>
              <a:gd name="adj2" fmla="val 30581"/>
            </a:avLst>
          </a:prstGeom>
          <a:ln w="2222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017088"/>
              </p:ext>
            </p:extLst>
          </p:nvPr>
        </p:nvGraphicFramePr>
        <p:xfrm>
          <a:off x="3414294" y="4138863"/>
          <a:ext cx="5363412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1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1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i="1" dirty="0" err="1"/>
                        <a:t>FirstName</a:t>
                      </a:r>
                      <a:endParaRPr lang="en-US" sz="2400" b="1" i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1" dirty="0" err="1"/>
                        <a:t>LastName</a:t>
                      </a:r>
                      <a:endParaRPr lang="en-US" sz="2400" b="1" i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Camille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Bernard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Dominique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Lefebvre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581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Filtering, sorting, and limiting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a typeface="Andale Mono" charset="0"/>
                <a:cs typeface="Andale Mono" charset="0"/>
              </a:rPr>
              <a:t>We can use more complex filters: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FirstName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,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LastName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customers</a:t>
            </a:r>
            <a:b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	WHERE City = "Chicago" </a:t>
            </a:r>
            <a:b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			AND (State = "Illinois"</a:t>
            </a:r>
            <a:b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				 OR State = "IL");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dirty="0">
                <a:ea typeface="Andale Mono" charset="0"/>
                <a:cs typeface="Andale Mono" charset="0"/>
              </a:rPr>
              <a:t>Get all columns, sort the results (descending) and limit the results to just the first ten rows:</a:t>
            </a:r>
            <a:endParaRPr lang="en-US" dirty="0"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* FROM tracks ORDER BY </a:t>
            </a:r>
            <a:r>
              <a:rPr lang="en-US" sz="24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UnitPrice</a:t>
            </a:r>
            <a:r>
              <a:rPr lang="en-US" sz="24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DESC LIMIT 10;</a:t>
            </a:r>
          </a:p>
        </p:txBody>
      </p:sp>
    </p:spTree>
    <p:extLst>
      <p:ext uri="{BB962C8B-B14F-4D97-AF65-F5344CB8AC3E}">
        <p14:creationId xmlns:p14="http://schemas.microsoft.com/office/powerpoint/2010/main" val="29515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ea typeface="Andale Mono" charset="0"/>
                <a:cs typeface="Andale Mono" charset="0"/>
              </a:rPr>
              <a:t>Your SELECT statements can include arithmetic</a:t>
            </a:r>
          </a:p>
          <a:p>
            <a:pPr marL="0" indent="0">
              <a:buNone/>
            </a:pPr>
            <a:endParaRPr lang="en-US" dirty="0">
              <a:solidFill>
                <a:schemeClr val="accent6"/>
              </a:solidFill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1+1;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ABS(COS(PI()));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SELECT Name, </a:t>
            </a:r>
            <a:r>
              <a:rPr lang="en-US" sz="28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UnitPrice</a:t>
            </a:r>
            <a:r>
              <a:rPr lang="en-US" sz="28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/ (Milliseconds/1000/60)</a:t>
            </a:r>
            <a:br>
              <a:rPr lang="en-US" sz="28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</a:br>
            <a:r>
              <a:rPr lang="en-US" sz="28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   AS </a:t>
            </a:r>
            <a:r>
              <a:rPr lang="en-US" sz="2800" dirty="0" err="1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PricePerMinute</a:t>
            </a:r>
            <a:r>
              <a:rPr lang="en-US" sz="2800" dirty="0">
                <a:solidFill>
                  <a:schemeClr val="accent6"/>
                </a:solidFill>
                <a:latin typeface="Andale Mono" charset="0"/>
                <a:ea typeface="Andale Mono" charset="0"/>
                <a:cs typeface="Andale Mono" charset="0"/>
              </a:rPr>
              <a:t> FROM tracks;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  <a:latin typeface="Andale Mono" charset="0"/>
              <a:ea typeface="Andale Mono" charset="0"/>
              <a:cs typeface="Andale Mono" charset="0"/>
            </a:endParaRPr>
          </a:p>
          <a:p>
            <a:pPr marL="0" indent="0">
              <a:buNone/>
            </a:pPr>
            <a:r>
              <a:rPr lang="en-US" dirty="0">
                <a:ea typeface="Andale Mono" charset="0"/>
                <a:cs typeface="Andale Mono" charset="0"/>
              </a:rPr>
              <a:t>Check your DBMS’s documentation for the specific math functions.</a:t>
            </a:r>
          </a:p>
        </p:txBody>
      </p:sp>
    </p:spTree>
    <p:extLst>
      <p:ext uri="{BB962C8B-B14F-4D97-AF65-F5344CB8AC3E}">
        <p14:creationId xmlns:p14="http://schemas.microsoft.com/office/powerpoint/2010/main" val="2104629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ersion-friendl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18162</TotalTime>
  <Words>1370</Words>
  <Application>Microsoft Macintosh PowerPoint</Application>
  <PresentationFormat>Widescreen</PresentationFormat>
  <Paragraphs>239</Paragraphs>
  <Slides>28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Andale Mono</vt:lpstr>
      <vt:lpstr>Arial</vt:lpstr>
      <vt:lpstr>Calibri</vt:lpstr>
      <vt:lpstr>Courier New</vt:lpstr>
      <vt:lpstr>Garamond</vt:lpstr>
      <vt:lpstr>Mangal</vt:lpstr>
      <vt:lpstr>Marker Felt Thin</vt:lpstr>
      <vt:lpstr>Office Theme</vt:lpstr>
      <vt:lpstr>EECS-317 Data Management and Information Processing  Lecture 2 – Structured Query Language (SQL)</vt:lpstr>
      <vt:lpstr>Announcements</vt:lpstr>
      <vt:lpstr>Last lecture: Data Modeling with Tables</vt:lpstr>
      <vt:lpstr>Last lecture (continued)</vt:lpstr>
      <vt:lpstr>DB Browser for SQLite</vt:lpstr>
      <vt:lpstr>Structured Query Language (SQL)</vt:lpstr>
      <vt:lpstr>SELECT gets data</vt:lpstr>
      <vt:lpstr>Filtering, sorting, and limiting</vt:lpstr>
      <vt:lpstr>Arithmetic</vt:lpstr>
      <vt:lpstr>Syntax diagrams</vt:lpstr>
      <vt:lpstr>Syntax grammars</vt:lpstr>
      <vt:lpstr>Grouping</vt:lpstr>
      <vt:lpstr>SQLite</vt:lpstr>
      <vt:lpstr>SQLite SELECT Syntax</vt:lpstr>
      <vt:lpstr>SELECT queries are series of filtering &amp; manipulation steps</vt:lpstr>
      <vt:lpstr>SELECT steps (abbreviated)</vt:lpstr>
      <vt:lpstr>What’s the average price of a bike car rack?</vt:lpstr>
      <vt:lpstr>What’s the average price of a bike car rack?</vt:lpstr>
      <vt:lpstr>What’s the average price of a bike car rack?</vt:lpstr>
      <vt:lpstr>What’s the average price of a bike car rack?</vt:lpstr>
      <vt:lpstr>Recipes.sqlite (download it from Canvas)</vt:lpstr>
      <vt:lpstr>Print an alphabetically sorted list of ingredients (hint: ORDER BY).</vt:lpstr>
      <vt:lpstr>How many times is butter used as an ingredient?</vt:lpstr>
      <vt:lpstr>How many ingredients are in the Yorkshire Pudding recipe?</vt:lpstr>
      <vt:lpstr>What percentage of ingredients are vegetarian?</vt:lpstr>
      <vt:lpstr>How many recipes have multi-word names?  Nine-letter names?</vt:lpstr>
      <vt:lpstr>Recipes.sqlite (answers)</vt:lpstr>
      <vt:lpstr>Recap: SQL Basics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798</cp:revision>
  <cp:lastPrinted>2018-10-02T16:53:55Z</cp:lastPrinted>
  <dcterms:created xsi:type="dcterms:W3CDTF">2017-09-19T21:33:23Z</dcterms:created>
  <dcterms:modified xsi:type="dcterms:W3CDTF">2019-04-04T20:59:25Z</dcterms:modified>
</cp:coreProperties>
</file>