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2" r:id="rId3"/>
    <p:sldId id="257" r:id="rId4"/>
    <p:sldId id="289" r:id="rId5"/>
    <p:sldId id="258" r:id="rId6"/>
    <p:sldId id="259" r:id="rId7"/>
    <p:sldId id="274" r:id="rId8"/>
    <p:sldId id="275" r:id="rId9"/>
    <p:sldId id="273" r:id="rId10"/>
    <p:sldId id="276" r:id="rId11"/>
    <p:sldId id="271" r:id="rId12"/>
    <p:sldId id="260" r:id="rId13"/>
    <p:sldId id="263" r:id="rId14"/>
    <p:sldId id="290" r:id="rId15"/>
    <p:sldId id="262" r:id="rId16"/>
    <p:sldId id="264" r:id="rId17"/>
    <p:sldId id="293" r:id="rId18"/>
    <p:sldId id="269" r:id="rId19"/>
    <p:sldId id="267" r:id="rId20"/>
    <p:sldId id="265" r:id="rId21"/>
    <p:sldId id="26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1" r:id="rId34"/>
    <p:sldId id="28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292"/>
            <p14:sldId id="257"/>
            <p14:sldId id="289"/>
            <p14:sldId id="258"/>
            <p14:sldId id="259"/>
            <p14:sldId id="274"/>
            <p14:sldId id="275"/>
            <p14:sldId id="273"/>
            <p14:sldId id="276"/>
            <p14:sldId id="271"/>
            <p14:sldId id="260"/>
            <p14:sldId id="263"/>
            <p14:sldId id="290"/>
            <p14:sldId id="262"/>
            <p14:sldId id="264"/>
            <p14:sldId id="293"/>
            <p14:sldId id="269"/>
            <p14:sldId id="267"/>
            <p14:sldId id="265"/>
            <p14:sldId id="26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91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092"/>
    <a:srgbClr val="DC5CDA"/>
    <a:srgbClr val="942092"/>
    <a:srgbClr val="FF9300"/>
    <a:srgbClr val="FFC000"/>
    <a:srgbClr val="70AD47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1"/>
    <p:restoredTop sz="88230"/>
  </p:normalViewPr>
  <p:slideViewPr>
    <p:cSldViewPr snapToGrid="0" snapToObjects="1">
      <p:cViewPr varScale="1">
        <p:scale>
          <a:sx n="82" d="100"/>
          <a:sy n="82" d="100"/>
        </p:scale>
        <p:origin x="288" y="160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4/2/19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4/2/19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48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25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8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50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9569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6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20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61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2132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388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479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65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3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7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558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sqlitebrowser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83403"/>
            <a:ext cx="9144000" cy="3433436"/>
          </a:xfrm>
        </p:spPr>
        <p:txBody>
          <a:bodyPr anchor="ctr">
            <a:normAutofit fontScale="90000"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EECS-317 Data Management and Information Processing</a:t>
            </a:r>
            <a:br>
              <a:rPr lang="en-US" sz="5400" dirty="0">
                <a:solidFill>
                  <a:schemeClr val="tx1"/>
                </a:solidFill>
              </a:rPr>
            </a:br>
            <a:br>
              <a:rPr lang="en-US" sz="1800" dirty="0"/>
            </a:br>
            <a:r>
              <a:rPr lang="en-US" dirty="0"/>
              <a:t>Lecture 1 </a:t>
            </a:r>
            <a:r>
              <a:rPr lang="mr-IN" dirty="0"/>
              <a:t>–</a:t>
            </a:r>
            <a:r>
              <a:rPr lang="en-US" dirty="0"/>
              <a:t> Course Logistics </a:t>
            </a:r>
            <a:r>
              <a:rPr lang="en-US"/>
              <a:t>&amp; Modeling </a:t>
            </a:r>
            <a:r>
              <a:rPr lang="en-US" dirty="0"/>
              <a:t>Data with Tables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02995"/>
            <a:ext cx="9144000" cy="1135251"/>
          </a:xfrm>
        </p:spPr>
        <p:txBody>
          <a:bodyPr>
            <a:normAutofit/>
          </a:bodyPr>
          <a:lstStyle/>
          <a:p>
            <a:r>
              <a:rPr lang="en-US" sz="2800" dirty="0"/>
              <a:t>Steve </a:t>
            </a:r>
            <a:r>
              <a:rPr lang="en-US" sz="2800" dirty="0" err="1"/>
              <a:t>Tarzia</a:t>
            </a:r>
            <a:endParaRPr lang="en-US" sz="2800" dirty="0"/>
          </a:p>
          <a:p>
            <a:r>
              <a:rPr lang="en-US" sz="2800" dirty="0"/>
              <a:t>Spring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0" y="6024402"/>
            <a:ext cx="2895814" cy="3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79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Difficulties in plain Python, R, C++, Java, etc.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with data that is larger than the computer’s RAM (</a:t>
            </a:r>
            <a:r>
              <a:rPr lang="en-US" i="1" dirty="0"/>
              <a:t>scalability</a:t>
            </a:r>
            <a:r>
              <a:rPr lang="en-US" dirty="0"/>
              <a:t>)</a:t>
            </a:r>
          </a:p>
          <a:p>
            <a:r>
              <a:rPr lang="en-US" dirty="0"/>
              <a:t>Keeping your data around after your program finishes (</a:t>
            </a:r>
            <a:r>
              <a:rPr lang="en-US" i="1" dirty="0"/>
              <a:t>persistence</a:t>
            </a:r>
            <a:r>
              <a:rPr lang="en-US" dirty="0"/>
              <a:t>)</a:t>
            </a:r>
          </a:p>
          <a:p>
            <a:r>
              <a:rPr lang="en-US" dirty="0"/>
              <a:t>Efficiently searching through lots of data (</a:t>
            </a:r>
            <a:r>
              <a:rPr lang="en-US" i="1" dirty="0"/>
              <a:t>indexing</a:t>
            </a:r>
            <a:r>
              <a:rPr lang="en-US" dirty="0"/>
              <a:t>)</a:t>
            </a:r>
          </a:p>
          <a:p>
            <a:r>
              <a:rPr lang="en-US" dirty="0"/>
              <a:t>Easily filtering and summarizing data (</a:t>
            </a:r>
            <a:r>
              <a:rPr lang="en-US" i="1" dirty="0"/>
              <a:t>querying</a:t>
            </a:r>
            <a:r>
              <a:rPr lang="en-US" dirty="0"/>
              <a:t>)</a:t>
            </a:r>
          </a:p>
          <a:p>
            <a:r>
              <a:rPr lang="en-US" dirty="0"/>
              <a:t>Sharing data between multiple applications (</a:t>
            </a:r>
            <a:r>
              <a:rPr lang="en-US" i="1" dirty="0"/>
              <a:t>concurrency</a:t>
            </a:r>
            <a:r>
              <a:rPr lang="en-US" dirty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Computation</a:t>
            </a:r>
            <a:r>
              <a:rPr lang="en-US" dirty="0"/>
              <a:t> and </a:t>
            </a:r>
            <a:r>
              <a:rPr lang="en-US" i="1" dirty="0"/>
              <a:t>data management </a:t>
            </a:r>
            <a:r>
              <a:rPr lang="en-US" dirty="0"/>
              <a:t>typically use different tools.</a:t>
            </a:r>
          </a:p>
          <a:p>
            <a:r>
              <a:rPr lang="en-US" dirty="0"/>
              <a:t>Many systems use both SQL </a:t>
            </a:r>
            <a:r>
              <a:rPr lang="en-US" i="1" dirty="0"/>
              <a:t>and</a:t>
            </a:r>
            <a:r>
              <a:rPr lang="en-US" dirty="0"/>
              <a:t> a general-purpose language.</a:t>
            </a:r>
          </a:p>
        </p:txBody>
      </p:sp>
    </p:spTree>
    <p:extLst>
      <p:ext uri="{BB962C8B-B14F-4D97-AF65-F5344CB8AC3E}">
        <p14:creationId xmlns:p14="http://schemas.microsoft.com/office/powerpoint/2010/main" val="3788226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Goal: Easy &amp; Clean Descriptive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Answer a wide variety of complex questions using the same database:</a:t>
            </a:r>
          </a:p>
          <a:p>
            <a:r>
              <a:rPr lang="en-US" dirty="0"/>
              <a:t>Where did our 10 biggest customers live in 2007?</a:t>
            </a:r>
          </a:p>
          <a:p>
            <a:pPr marL="457200" lvl="1" indent="0"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SELECT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customer.name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customer.city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customer.province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FROM</a:t>
            </a:r>
            <a:br>
              <a:rPr lang="en-US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customer JOIN order ON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order.customer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==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customer.id</a:t>
            </a:r>
            <a:br>
              <a:rPr lang="en-US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   JOIN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order_item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ON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order_item.order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==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order.id</a:t>
            </a:r>
            <a:br>
              <a:rPr lang="en-US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   JOIN product ON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order_item.product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product.id</a:t>
            </a:r>
            <a:br>
              <a:rPr lang="en-US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WHERE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order.placed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&gt;= “2007-01-01” AND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order.placed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&lt; “2008-01-01”</a:t>
            </a:r>
            <a:br>
              <a:rPr lang="en-US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GROUP BY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customer.id</a:t>
            </a:r>
            <a:br>
              <a:rPr lang="en-US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ORDER BY SUM(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order_item.qty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*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product.price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 DESC</a:t>
            </a:r>
            <a:br>
              <a:rPr lang="en-US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LIMIT 10;</a:t>
            </a:r>
          </a:p>
          <a:p>
            <a:pPr marL="457200" lvl="1" indent="0">
              <a:buNone/>
            </a:pPr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pPr marL="457200" lvl="1" indent="0">
              <a:buNone/>
            </a:pPr>
            <a:r>
              <a:rPr lang="en-US" sz="2400" dirty="0">
                <a:ea typeface="Consolas" charset="0"/>
                <a:cs typeface="Consolas" charset="0"/>
              </a:rPr>
              <a:t>			This is code in the SQL language.</a:t>
            </a:r>
            <a:br>
              <a:rPr lang="en-US" sz="2400" dirty="0">
                <a:ea typeface="Consolas" charset="0"/>
                <a:cs typeface="Consolas" charset="0"/>
              </a:rPr>
            </a:br>
            <a:endParaRPr lang="en-US" sz="2400" dirty="0">
              <a:ea typeface="Consolas" charset="0"/>
              <a:cs typeface="Consolas" charset="0"/>
            </a:endParaRPr>
          </a:p>
          <a:p>
            <a:r>
              <a:rPr lang="en-US" dirty="0">
                <a:ea typeface="Consolas" charset="0"/>
                <a:cs typeface="Consolas" charset="0"/>
              </a:rPr>
              <a:t>How many widgets are left in stock?</a:t>
            </a:r>
          </a:p>
          <a:p>
            <a:r>
              <a:rPr lang="en-US" dirty="0">
                <a:ea typeface="Consolas" charset="0"/>
                <a:cs typeface="Consolas" charset="0"/>
              </a:rPr>
              <a:t>What is the average price of the chairs we sell?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234A7D44-6746-5B40-BA3F-A2A774244D60}"/>
              </a:ext>
            </a:extLst>
          </p:cNvPr>
          <p:cNvSpPr/>
          <p:nvPr/>
        </p:nvSpPr>
        <p:spPr>
          <a:xfrm rot="5400000">
            <a:off x="4505824" y="1028700"/>
            <a:ext cx="324853" cy="7218948"/>
          </a:xfrm>
          <a:prstGeom prst="rightBrace">
            <a:avLst>
              <a:gd name="adj1" fmla="val 34929"/>
              <a:gd name="adj2" fmla="val 50000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15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Management Systems (DBMSs)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DBMS is a data management software that allows users to define databases, load them with data, and query them.</a:t>
            </a:r>
          </a:p>
          <a:p>
            <a:pPr lvl="1"/>
            <a:r>
              <a:rPr lang="en-US" dirty="0" err="1"/>
              <a:t>Eg.</a:t>
            </a:r>
            <a:r>
              <a:rPr lang="en-US" dirty="0"/>
              <a:t>, Oracle, MS SQL Server, MySQL, PostgreSQL, (SQLite, Access)</a:t>
            </a:r>
          </a:p>
          <a:p>
            <a:r>
              <a:rPr lang="en-US" dirty="0"/>
              <a:t>Often run on a remote, multi-user server</a:t>
            </a:r>
          </a:p>
          <a:p>
            <a:pPr lvl="1"/>
            <a:r>
              <a:rPr lang="en-US" dirty="0"/>
              <a:t>Typically you need to know the hostname and have a username and password.</a:t>
            </a:r>
          </a:p>
          <a:p>
            <a:r>
              <a:rPr lang="en-US" dirty="0"/>
              <a:t>May be connected to one or more software applications or may stand alone.</a:t>
            </a:r>
          </a:p>
          <a:p>
            <a:r>
              <a:rPr lang="en-US" dirty="0"/>
              <a:t>Client libraries exist for every common programming language</a:t>
            </a:r>
          </a:p>
          <a:p>
            <a:pPr lvl="1"/>
            <a:r>
              <a:rPr lang="en-US" dirty="0"/>
              <a:t>But you usually query the database using the SQL language</a:t>
            </a:r>
          </a:p>
          <a:p>
            <a:r>
              <a:rPr lang="en-US" dirty="0"/>
              <a:t>You purchase/download a </a:t>
            </a:r>
            <a:r>
              <a:rPr lang="en-US" i="1" dirty="0"/>
              <a:t>DBMS</a:t>
            </a:r>
            <a:r>
              <a:rPr lang="en-US" dirty="0"/>
              <a:t>, then use it to create your own </a:t>
            </a:r>
            <a:r>
              <a:rPr lang="en-US" i="1" dirty="0"/>
              <a:t>databases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1400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 relational databases:</a:t>
            </a:r>
          </a:p>
          <a:p>
            <a:endParaRPr lang="en-US" dirty="0"/>
          </a:p>
          <a:p>
            <a:pPr lvl="1"/>
            <a:r>
              <a:rPr lang="en-US" dirty="0"/>
              <a:t>Structured Query Language (SQL)</a:t>
            </a:r>
          </a:p>
          <a:p>
            <a:pPr lvl="2"/>
            <a:r>
              <a:rPr lang="en-US" dirty="0"/>
              <a:t>Select, create table, update, delete</a:t>
            </a:r>
          </a:p>
          <a:p>
            <a:pPr lvl="2"/>
            <a:r>
              <a:rPr lang="en-US" dirty="0"/>
              <a:t>Joining tables</a:t>
            </a:r>
          </a:p>
          <a:p>
            <a:pPr lvl="2"/>
            <a:r>
              <a:rPr lang="en-US" dirty="0"/>
              <a:t>Subqueries &amp; temporary tables</a:t>
            </a:r>
          </a:p>
          <a:p>
            <a:pPr lvl="2"/>
            <a:r>
              <a:rPr lang="en-US" dirty="0"/>
              <a:t>Indexes and execution plans</a:t>
            </a:r>
          </a:p>
          <a:p>
            <a:pPr marL="457200" lvl="1" indent="0">
              <a:buNone/>
            </a:pPr>
            <a:endParaRPr lang="en-US" b="1" dirty="0"/>
          </a:p>
          <a:p>
            <a:pPr lvl="1"/>
            <a:r>
              <a:rPr lang="en-US" dirty="0"/>
              <a:t>Data modelling</a:t>
            </a:r>
          </a:p>
          <a:p>
            <a:pPr lvl="2"/>
            <a:r>
              <a:rPr lang="en-US" dirty="0"/>
              <a:t>One-to-many, many-to-many relationships</a:t>
            </a:r>
          </a:p>
          <a:p>
            <a:pPr lvl="2"/>
            <a:r>
              <a:rPr lang="en-US" dirty="0"/>
              <a:t>Integrity &amp; foreign key constraints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Getting data from the real world:</a:t>
            </a:r>
          </a:p>
          <a:p>
            <a:pPr lvl="1"/>
            <a:r>
              <a:rPr lang="en-US" dirty="0"/>
              <a:t>Numeric formats</a:t>
            </a:r>
          </a:p>
          <a:p>
            <a:pPr lvl="2"/>
            <a:r>
              <a:rPr lang="en-US" dirty="0"/>
              <a:t>Binary, integers, floats, precision</a:t>
            </a:r>
          </a:p>
          <a:p>
            <a:pPr lvl="2"/>
            <a:r>
              <a:rPr lang="en-US" dirty="0"/>
              <a:t>Dates and times</a:t>
            </a:r>
          </a:p>
          <a:p>
            <a:pPr lvl="1"/>
            <a:r>
              <a:rPr lang="en-US" dirty="0"/>
              <a:t>Text encodings</a:t>
            </a:r>
          </a:p>
          <a:p>
            <a:pPr lvl="2"/>
            <a:r>
              <a:rPr lang="en-US" dirty="0"/>
              <a:t>ASCII, UTF-8, special characters</a:t>
            </a:r>
          </a:p>
          <a:p>
            <a:pPr lvl="1"/>
            <a:r>
              <a:rPr lang="en-US" dirty="0"/>
              <a:t>Organizing data in files</a:t>
            </a:r>
          </a:p>
          <a:p>
            <a:pPr lvl="2"/>
            <a:r>
              <a:rPr lang="en-US" dirty="0"/>
              <a:t>CSV, XML, JSON</a:t>
            </a:r>
          </a:p>
          <a:p>
            <a:pPr lvl="1"/>
            <a:r>
              <a:rPr lang="en-US" dirty="0"/>
              <a:t>Messy data</a:t>
            </a:r>
          </a:p>
          <a:p>
            <a:pPr lvl="2"/>
            <a:r>
              <a:rPr lang="en-US" dirty="0"/>
              <a:t>Missing entries, fuzzy matching</a:t>
            </a:r>
          </a:p>
          <a:p>
            <a:pPr lvl="1"/>
            <a:r>
              <a:rPr lang="en-US" dirty="0"/>
              <a:t>Regular expressions</a:t>
            </a:r>
          </a:p>
          <a:p>
            <a:pPr lvl="1"/>
            <a:r>
              <a:rPr lang="en-US" dirty="0"/>
              <a:t>Data APIs</a:t>
            </a:r>
          </a:p>
          <a:p>
            <a:pPr lvl="1"/>
            <a:r>
              <a:rPr lang="en-US" dirty="0"/>
              <a:t>Web scraping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866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few.</a:t>
            </a:r>
          </a:p>
          <a:p>
            <a:r>
              <a:rPr lang="en-US" dirty="0"/>
              <a:t>You should have done some programming in some language.</a:t>
            </a:r>
          </a:p>
          <a:p>
            <a:r>
              <a:rPr lang="en-US" dirty="0"/>
              <a:t>I assume you have used spreadsheets.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NOTE:</a:t>
            </a:r>
          </a:p>
          <a:p>
            <a:r>
              <a:rPr lang="en-US" dirty="0"/>
              <a:t>Computer Science and Computer Engineering students will not get credit for this course, except as an unrestricted elective.</a:t>
            </a:r>
          </a:p>
          <a:p>
            <a:pPr lvl="1"/>
            <a:r>
              <a:rPr lang="en-US" dirty="0"/>
              <a:t>They should take EECS-339 instead.</a:t>
            </a:r>
          </a:p>
        </p:txBody>
      </p:sp>
    </p:spTree>
    <p:extLst>
      <p:ext uri="{BB962C8B-B14F-4D97-AF65-F5344CB8AC3E}">
        <p14:creationId xmlns:p14="http://schemas.microsoft.com/office/powerpoint/2010/main" val="1540522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 about course content?</a:t>
            </a:r>
          </a:p>
        </p:txBody>
      </p:sp>
    </p:spTree>
    <p:extLst>
      <p:ext uri="{BB962C8B-B14F-4D97-AF65-F5344CB8AC3E}">
        <p14:creationId xmlns:p14="http://schemas.microsoft.com/office/powerpoint/2010/main" val="3478965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Logistics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materials and HW submission will be on </a:t>
            </a:r>
            <a:r>
              <a:rPr lang="en-US" b="1" dirty="0">
                <a:solidFill>
                  <a:schemeClr val="accent6"/>
                </a:solidFill>
              </a:rPr>
              <a:t>Canvas</a:t>
            </a:r>
          </a:p>
          <a:p>
            <a:r>
              <a:rPr lang="en-US" dirty="0"/>
              <a:t>Lecture slides and videos will be posted (</a:t>
            </a:r>
            <a:r>
              <a:rPr lang="en-US" dirty="0" err="1"/>
              <a:t>Panopto</a:t>
            </a:r>
            <a:r>
              <a:rPr lang="en-US" dirty="0"/>
              <a:t> section in Canvas)</a:t>
            </a:r>
          </a:p>
          <a:p>
            <a:r>
              <a:rPr lang="en-US" dirty="0"/>
              <a:t>Ask your questions on </a:t>
            </a:r>
            <a:r>
              <a:rPr lang="en-US" b="1" dirty="0">
                <a:solidFill>
                  <a:schemeClr val="accent6"/>
                </a:solidFill>
              </a:rPr>
              <a:t>Piazza </a:t>
            </a:r>
            <a:r>
              <a:rPr lang="en-US" dirty="0"/>
              <a:t>(not by email)</a:t>
            </a:r>
          </a:p>
          <a:p>
            <a:r>
              <a:rPr lang="en-US" dirty="0"/>
              <a:t>TA is </a:t>
            </a:r>
            <a:r>
              <a:rPr lang="en-US" dirty="0" err="1"/>
              <a:t>Panitan</a:t>
            </a:r>
            <a:r>
              <a:rPr lang="en-US" dirty="0"/>
              <a:t> </a:t>
            </a:r>
            <a:r>
              <a:rPr lang="en-US" dirty="0" err="1"/>
              <a:t>Wongse-Ammat</a:t>
            </a:r>
            <a:endParaRPr lang="en-US" dirty="0"/>
          </a:p>
          <a:p>
            <a:r>
              <a:rPr lang="en-US" dirty="0"/>
              <a:t>Peer Mentors (like TAs):</a:t>
            </a:r>
          </a:p>
          <a:p>
            <a:pPr lvl="1"/>
            <a:r>
              <a:rPr lang="en-US" dirty="0"/>
              <a:t>Amanda Demopoulos, </a:t>
            </a:r>
            <a:r>
              <a:rPr lang="en-US" dirty="0" err="1"/>
              <a:t>Moli</a:t>
            </a:r>
            <a:r>
              <a:rPr lang="en-US" dirty="0"/>
              <a:t> </a:t>
            </a:r>
            <a:r>
              <a:rPr lang="en-US" dirty="0" err="1"/>
              <a:t>Mesulam</a:t>
            </a:r>
            <a:r>
              <a:rPr lang="en-US" dirty="0"/>
              <a:t>, Keren Zhou, </a:t>
            </a:r>
            <a:r>
              <a:rPr lang="en-US" dirty="0" err="1"/>
              <a:t>Tianhao</a:t>
            </a:r>
            <a:r>
              <a:rPr lang="en-US" dirty="0"/>
              <a:t> Zhang</a:t>
            </a:r>
          </a:p>
          <a:p>
            <a:r>
              <a:rPr lang="en-US" dirty="0"/>
              <a:t>Exams will be </a:t>
            </a:r>
            <a:r>
              <a:rPr lang="en-US" i="1" dirty="0">
                <a:solidFill>
                  <a:schemeClr val="accent6"/>
                </a:solidFill>
              </a:rPr>
              <a:t>open book </a:t>
            </a:r>
            <a:r>
              <a:rPr lang="en-US" dirty="0"/>
              <a:t>and </a:t>
            </a:r>
            <a:r>
              <a:rPr lang="en-US" i="1" dirty="0">
                <a:solidFill>
                  <a:schemeClr val="accent6"/>
                </a:solidFill>
              </a:rPr>
              <a:t>open notes </a:t>
            </a:r>
            <a:r>
              <a:rPr lang="en-US" dirty="0"/>
              <a:t>(no sharing books or papers)</a:t>
            </a:r>
          </a:p>
          <a:p>
            <a:pPr lvl="1"/>
            <a:r>
              <a:rPr lang="en-US" dirty="0"/>
              <a:t>Midterm Exam is Thursday May 2</a:t>
            </a:r>
            <a:r>
              <a:rPr lang="en-US" baseline="30000" dirty="0"/>
              <a:t>nd</a:t>
            </a:r>
            <a:r>
              <a:rPr lang="en-US" dirty="0"/>
              <a:t> during class.</a:t>
            </a:r>
          </a:p>
          <a:p>
            <a:pPr lvl="1"/>
            <a:r>
              <a:rPr lang="en-US" dirty="0"/>
              <a:t>Final Exam is Thurs June 6</a:t>
            </a:r>
            <a:r>
              <a:rPr lang="en-US" baseline="30000" dirty="0"/>
              <a:t>th</a:t>
            </a:r>
            <a:r>
              <a:rPr lang="en-US" dirty="0"/>
              <a:t> or Friday June 14</a:t>
            </a:r>
            <a:r>
              <a:rPr lang="en-US" baseline="30000" dirty="0"/>
              <a:t>th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75613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06DCE-7947-1443-B7F6-1D01351AA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CB69D-9DC6-E44F-B55F-70444D66E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TA/PM office hours in </a:t>
            </a:r>
            <a:r>
              <a:rPr lang="en-US" dirty="0" err="1"/>
              <a:t>Mudd</a:t>
            </a:r>
            <a:r>
              <a:rPr lang="en-US" dirty="0"/>
              <a:t> 3303:</a:t>
            </a:r>
          </a:p>
          <a:p>
            <a:pPr lvl="1"/>
            <a:r>
              <a:rPr lang="en-US" dirty="0"/>
              <a:t>Monday</a:t>
            </a:r>
            <a:r>
              <a:rPr lang="en-US"/>
              <a:t>: 1:30-3:30pm</a:t>
            </a:r>
            <a:endParaRPr lang="en-US" dirty="0"/>
          </a:p>
          <a:p>
            <a:pPr lvl="1"/>
            <a:r>
              <a:rPr lang="en-US" dirty="0"/>
              <a:t>Tuesday: 12-2pm</a:t>
            </a:r>
          </a:p>
          <a:p>
            <a:pPr lvl="1"/>
            <a:r>
              <a:rPr lang="en-US" dirty="0"/>
              <a:t>Wednesday: 1:30-5pm</a:t>
            </a:r>
          </a:p>
          <a:p>
            <a:r>
              <a:rPr lang="en-US" dirty="0"/>
              <a:t>Prof. </a:t>
            </a:r>
            <a:r>
              <a:rPr lang="en-US" dirty="0" err="1"/>
              <a:t>Tarzia’s</a:t>
            </a:r>
            <a:r>
              <a:rPr lang="en-US" dirty="0"/>
              <a:t> office hours (in </a:t>
            </a:r>
            <a:r>
              <a:rPr lang="en-US" dirty="0" err="1"/>
              <a:t>Mudd</a:t>
            </a:r>
            <a:r>
              <a:rPr lang="en-US" dirty="0"/>
              <a:t> 3225):</a:t>
            </a:r>
          </a:p>
          <a:p>
            <a:pPr lvl="1"/>
            <a:r>
              <a:rPr lang="en-US" dirty="0"/>
              <a:t>Mon 1-3pm, Tues 3:30-4:30pm,</a:t>
            </a:r>
            <a:br>
              <a:rPr lang="en-US" dirty="0"/>
            </a:br>
            <a:r>
              <a:rPr lang="en-US" dirty="0"/>
              <a:t>Wed 3-5pm, Thurs 3:30-4:30pm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66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Reference Books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837406"/>
          </a:xfrm>
        </p:spPr>
        <p:txBody>
          <a:bodyPr>
            <a:noAutofit/>
          </a:bodyPr>
          <a:lstStyle/>
          <a:p>
            <a:r>
              <a:rPr lang="en-US" sz="3000" b="0" dirty="0"/>
              <a:t>Hernandez “Database Design for Mere Mortals” ($30 on Amazon)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29" y="2505075"/>
            <a:ext cx="2939709" cy="36845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837406"/>
          </a:xfrm>
        </p:spPr>
        <p:txBody>
          <a:bodyPr>
            <a:normAutofit fontScale="92500" lnSpcReduction="20000"/>
          </a:bodyPr>
          <a:lstStyle/>
          <a:p>
            <a:r>
              <a:rPr lang="en-US" b="0" dirty="0" err="1"/>
              <a:t>Viescas</a:t>
            </a:r>
            <a:r>
              <a:rPr lang="en-US" b="0" dirty="0"/>
              <a:t> &amp; Hernandez “SQL Queries for Mere Mortals” ($32 on Amazon)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800" y="2505075"/>
            <a:ext cx="2825988" cy="3684588"/>
          </a:xfrm>
        </p:spPr>
      </p:pic>
    </p:spTree>
    <p:extLst>
      <p:ext uri="{BB962C8B-B14F-4D97-AF65-F5344CB8AC3E}">
        <p14:creationId xmlns:p14="http://schemas.microsoft.com/office/powerpoint/2010/main" val="3037117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Homework (6 × 6.67% = 40%), including a final project.</a:t>
            </a:r>
          </a:p>
          <a:p>
            <a:pPr lvl="0"/>
            <a:r>
              <a:rPr lang="en-US" dirty="0"/>
              <a:t>Midterm exam (25%)</a:t>
            </a:r>
          </a:p>
          <a:p>
            <a:pPr lvl="0"/>
            <a:r>
              <a:rPr lang="en-US" dirty="0"/>
              <a:t>Final exam (35%)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6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A472-36D0-E048-9C8D-3B611450A4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is/are Data?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0BAF5A-BABF-1640-B484-23D1C29A3E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36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Tentative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HW 1, 2, 3: SQL queries</a:t>
            </a:r>
          </a:p>
          <a:p>
            <a:pPr lvl="1"/>
            <a:r>
              <a:rPr lang="en-US" dirty="0"/>
              <a:t>Write SQL queries to perform analytics on a small, local database (SQLite).</a:t>
            </a:r>
          </a:p>
          <a:p>
            <a:pPr lvl="1"/>
            <a:r>
              <a:rPr lang="en-US" dirty="0"/>
              <a:t>Wire more advanced queries.</a:t>
            </a:r>
          </a:p>
          <a:p>
            <a:pPr lvl="1"/>
            <a:r>
              <a:rPr lang="en-US" dirty="0"/>
              <a:t>Connect to a large, remote database.</a:t>
            </a:r>
          </a:p>
          <a:p>
            <a:r>
              <a:rPr lang="en-US" dirty="0"/>
              <a:t>HW 4: Getting data</a:t>
            </a:r>
          </a:p>
          <a:p>
            <a:pPr lvl="1"/>
            <a:r>
              <a:rPr lang="en-US" dirty="0"/>
              <a:t>Numeric types, regular expressions</a:t>
            </a:r>
          </a:p>
          <a:p>
            <a:r>
              <a:rPr lang="en-US" dirty="0"/>
              <a:t>HW 5, 6: Database design project</a:t>
            </a:r>
          </a:p>
          <a:p>
            <a:pPr lvl="1"/>
            <a:r>
              <a:rPr lang="en-US" dirty="0"/>
              <a:t>Design a data model from scratch to model a data domain of your choice.</a:t>
            </a:r>
          </a:p>
          <a:p>
            <a:pPr lvl="1"/>
            <a:r>
              <a:rPr lang="en-US" dirty="0"/>
              <a:t>Load data &amp; perform queries.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779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 about logistics?</a:t>
            </a:r>
          </a:p>
        </p:txBody>
      </p:sp>
    </p:spTree>
    <p:extLst>
      <p:ext uri="{BB962C8B-B14F-4D97-AF65-F5344CB8AC3E}">
        <p14:creationId xmlns:p14="http://schemas.microsoft.com/office/powerpoint/2010/main" val="3427858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a relational database?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Scalability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work with data larger than computer’s RAM</a:t>
            </a:r>
          </a:p>
          <a:p>
            <a:r>
              <a:rPr lang="en-US" b="1" dirty="0">
                <a:solidFill>
                  <a:schemeClr val="accent6"/>
                </a:solidFill>
              </a:rPr>
              <a:t>Persistence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keep data around after your program finishes</a:t>
            </a:r>
          </a:p>
          <a:p>
            <a:r>
              <a:rPr lang="en-US" b="1" dirty="0">
                <a:solidFill>
                  <a:schemeClr val="accent6"/>
                </a:solidFill>
              </a:rPr>
              <a:t>Indexing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efficiently sort &amp; search along various dimensions</a:t>
            </a:r>
          </a:p>
          <a:p>
            <a:r>
              <a:rPr lang="en-US" b="1" dirty="0">
                <a:solidFill>
                  <a:schemeClr val="accent6"/>
                </a:solidFill>
              </a:rPr>
              <a:t>Integrity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restrict data type, disallow duplicate entries</a:t>
            </a:r>
          </a:p>
          <a:p>
            <a:r>
              <a:rPr lang="en-US" b="1" dirty="0">
                <a:solidFill>
                  <a:schemeClr val="accent6"/>
                </a:solidFill>
              </a:rPr>
              <a:t>Deduplication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save space, keep common data consistent</a:t>
            </a:r>
          </a:p>
          <a:p>
            <a:r>
              <a:rPr lang="en-US" b="1" dirty="0">
                <a:solidFill>
                  <a:schemeClr val="accent6"/>
                </a:solidFill>
              </a:rPr>
              <a:t>Concurrency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multiple users or applications can read/write</a:t>
            </a:r>
          </a:p>
          <a:p>
            <a:r>
              <a:rPr lang="en-US" b="1" dirty="0">
                <a:solidFill>
                  <a:schemeClr val="accent6"/>
                </a:solidFill>
              </a:rPr>
              <a:t>Security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different users can have access to specific data</a:t>
            </a:r>
          </a:p>
          <a:p>
            <a:r>
              <a:rPr lang="en-US" b="1" dirty="0">
                <a:solidFill>
                  <a:schemeClr val="accent6"/>
                </a:solidFill>
              </a:rPr>
              <a:t>“</a:t>
            </a:r>
            <a:r>
              <a:rPr lang="en-US" b="1" dirty="0" err="1">
                <a:solidFill>
                  <a:schemeClr val="accent6"/>
                </a:solidFill>
              </a:rPr>
              <a:t>Researchability</a:t>
            </a:r>
            <a:r>
              <a:rPr lang="en-US" b="1" dirty="0">
                <a:solidFill>
                  <a:schemeClr val="accent6"/>
                </a:solidFill>
              </a:rPr>
              <a:t>” </a:t>
            </a:r>
            <a:r>
              <a:rPr lang="mr-IN" dirty="0"/>
              <a:t>–</a:t>
            </a:r>
            <a:r>
              <a:rPr lang="en-US" dirty="0"/>
              <a:t> SQL allows you to concisely express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28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Tables</a:t>
            </a:r>
            <a:r>
              <a:rPr lang="en-US" dirty="0"/>
              <a:t> are the main concept in relational DBs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551131"/>
              </p:ext>
            </p:extLst>
          </p:nvPr>
        </p:nvGraphicFramePr>
        <p:xfrm>
          <a:off x="3767811" y="3121903"/>
          <a:ext cx="8128000" cy="338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customer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u="sng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address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city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Becky G. </a:t>
                      </a:r>
                      <a:r>
                        <a:rPr lang="en-US" sz="2400" dirty="0" err="1"/>
                        <a:t>Novick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1131 Poe Road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Houston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Pamela C. Tweed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3554 College 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Greenville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Danny C. </a:t>
                      </a:r>
                      <a:r>
                        <a:rPr lang="en-US" sz="2400" dirty="0" err="1"/>
                        <a:t>Bost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1720 Gateway 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Brattleboro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8057" y="1848464"/>
            <a:ext cx="2138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 Columns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79205" y="1621466"/>
            <a:ext cx="2138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Table name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5765" y="3121903"/>
            <a:ext cx="2138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Primary key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93376" y="4949328"/>
            <a:ext cx="1570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/>
              <a:t>3 Rows</a:t>
            </a:r>
            <a:endParaRPr lang="en-US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19214" y="3518115"/>
            <a:ext cx="1751308" cy="263471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e 15"/>
          <p:cNvSpPr/>
          <p:nvPr/>
        </p:nvSpPr>
        <p:spPr>
          <a:xfrm>
            <a:off x="2960176" y="3967566"/>
            <a:ext cx="681926" cy="2537617"/>
          </a:xfrm>
          <a:prstGeom prst="leftBrace">
            <a:avLst>
              <a:gd name="adj1" fmla="val 35606"/>
              <a:gd name="adj2" fmla="val 50000"/>
            </a:avLst>
          </a:prstGeom>
          <a:ln w="34925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 rot="5400000">
            <a:off x="7292176" y="-921929"/>
            <a:ext cx="1146430" cy="7733657"/>
          </a:xfrm>
          <a:prstGeom prst="leftBrace">
            <a:avLst>
              <a:gd name="adj1" fmla="val 32667"/>
              <a:gd name="adj2" fmla="val 30551"/>
            </a:avLst>
          </a:prstGeom>
          <a:ln w="3175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096000" y="2251989"/>
            <a:ext cx="1048719" cy="1018153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571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 design process answers these questions: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1825625"/>
            <a:ext cx="4353732" cy="4351338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What tables do we need?</a:t>
            </a:r>
          </a:p>
          <a:p>
            <a:pPr lvl="1"/>
            <a:r>
              <a:rPr lang="en-US" sz="2800" dirty="0"/>
              <a:t>How to logically separate the data?</a:t>
            </a:r>
          </a:p>
          <a:p>
            <a:r>
              <a:rPr lang="en-US" sz="3200" dirty="0"/>
              <a:t>What columns?</a:t>
            </a:r>
          </a:p>
          <a:p>
            <a:pPr lvl="1"/>
            <a:r>
              <a:rPr lang="en-US" sz="2800" dirty="0"/>
              <a:t>Data types for columns?</a:t>
            </a:r>
          </a:p>
          <a:p>
            <a:pPr lvl="1"/>
            <a:r>
              <a:rPr lang="en-US" sz="2800" dirty="0"/>
              <a:t>How will rows be uniquely identified?</a:t>
            </a:r>
          </a:p>
          <a:p>
            <a:pPr lvl="1"/>
            <a:r>
              <a:rPr lang="en-US" sz="2800" dirty="0"/>
              <a:t>Are some columns optional?</a:t>
            </a:r>
          </a:p>
          <a:p>
            <a:r>
              <a:rPr lang="en-US" sz="3200" dirty="0"/>
              <a:t>How will tables be linked?</a:t>
            </a:r>
          </a:p>
          <a:p>
            <a:endParaRPr lang="en-US" sz="3200" dirty="0"/>
          </a:p>
          <a:p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61403"/>
              </p:ext>
            </p:extLst>
          </p:nvPr>
        </p:nvGraphicFramePr>
        <p:xfrm>
          <a:off x="5331416" y="2264708"/>
          <a:ext cx="6690104" cy="3598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2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4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2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0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244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customer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244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u="sng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address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city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4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Becky G. </a:t>
                      </a:r>
                      <a:r>
                        <a:rPr lang="en-US" sz="2400" dirty="0" err="1"/>
                        <a:t>Novick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1131 Poe Road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Houston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1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Pamela C. Tweed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3554 College 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Greenville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92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Danny C. </a:t>
                      </a:r>
                      <a:r>
                        <a:rPr lang="en-US" sz="2400" dirty="0" err="1"/>
                        <a:t>Bost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1720 Gateway 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Brattleboro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324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6386" y="371551"/>
            <a:ext cx="11639227" cy="883403"/>
          </a:xfrm>
        </p:spPr>
        <p:txBody>
          <a:bodyPr>
            <a:normAutofit fontScale="90000"/>
          </a:bodyPr>
          <a:lstStyle/>
          <a:p>
            <a:r>
              <a:rPr lang="en-US" dirty="0"/>
              <a:t>Sometimes we start with one redundant table and break it down to reflect the logical components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70744"/>
              </p:ext>
            </p:extLst>
          </p:nvPr>
        </p:nvGraphicFramePr>
        <p:xfrm>
          <a:off x="838200" y="1825625"/>
          <a:ext cx="10515600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staff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department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building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room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/>
                        <a:t>faxNumber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Industrial Eng.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Betsy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Computer Sci.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1-5003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Industrial Eng.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Chemistry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Sarah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Mudd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1-2005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Materials</a:t>
                      </a:r>
                      <a:r>
                        <a:rPr lang="en-US" baseline="0" dirty="0"/>
                        <a:t> Sci.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1-3004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Computer</a:t>
                      </a:r>
                      <a:r>
                        <a:rPr lang="en-US" baseline="0" dirty="0"/>
                        <a:t> Sci.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1-5003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695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called </a:t>
            </a:r>
            <a:r>
              <a:rPr lang="en-US" i="1" dirty="0"/>
              <a:t>Normalization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54528"/>
              </p:ext>
            </p:extLst>
          </p:nvPr>
        </p:nvGraphicFramePr>
        <p:xfrm>
          <a:off x="249265" y="1583577"/>
          <a:ext cx="2912390" cy="3350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8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6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312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staff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department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Betsy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Sarah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45965"/>
              </p:ext>
            </p:extLst>
          </p:nvPr>
        </p:nvGraphicFramePr>
        <p:xfrm>
          <a:off x="4414031" y="1583577"/>
          <a:ext cx="3363938" cy="2606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9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3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1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312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department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building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Industrial Eng.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Computer Sci.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Chemistry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Materials</a:t>
                      </a:r>
                      <a:r>
                        <a:rPr lang="en-US" baseline="0" dirty="0"/>
                        <a:t> Sci.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643265"/>
              </p:ext>
            </p:extLst>
          </p:nvPr>
        </p:nvGraphicFramePr>
        <p:xfrm>
          <a:off x="9120669" y="1583577"/>
          <a:ext cx="2822066" cy="2606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312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building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/>
                        <a:t>faxNumber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1-5003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Mudd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1-2005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1-3004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1-6001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161655" y="2490598"/>
            <a:ext cx="1252376" cy="4629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61655" y="2882040"/>
            <a:ext cx="1252376" cy="4629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61655" y="2490598"/>
            <a:ext cx="1252376" cy="745152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61655" y="3273482"/>
            <a:ext cx="1252376" cy="334683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161655" y="3622563"/>
            <a:ext cx="1252376" cy="334683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161655" y="3971644"/>
            <a:ext cx="1252376" cy="334683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5" idx="1"/>
          </p:cNvCxnSpPr>
          <p:nvPr/>
        </p:nvCxnSpPr>
        <p:spPr>
          <a:xfrm flipV="1">
            <a:off x="3161655" y="2886669"/>
            <a:ext cx="1252376" cy="1857247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768727" y="2490598"/>
            <a:ext cx="1351942" cy="0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768727" y="2863174"/>
            <a:ext cx="1351942" cy="0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777969" y="2490598"/>
            <a:ext cx="1342700" cy="760790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773348" y="3251388"/>
            <a:ext cx="1356563" cy="371175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777969" y="3620921"/>
            <a:ext cx="1356563" cy="371175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429000" y="4479798"/>
            <a:ext cx="86507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Removes redundancy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Save space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Edit values in one place, so duplicates don’t become inconsistent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Tables can be populated separately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But</a:t>
            </a:r>
            <a:r>
              <a:rPr lang="en-US" sz="2400" dirty="0"/>
              <a:t>, you are adding a new </a:t>
            </a:r>
            <a:r>
              <a:rPr lang="en-US" sz="2400" i="1" dirty="0"/>
              <a:t>id </a:t>
            </a:r>
            <a:r>
              <a:rPr lang="en-US" sz="2400" dirty="0"/>
              <a:t>column for each table </a:t>
            </a:r>
          </a:p>
        </p:txBody>
      </p:sp>
    </p:spTree>
    <p:extLst>
      <p:ext uri="{BB962C8B-B14F-4D97-AF65-F5344CB8AC3E}">
        <p14:creationId xmlns:p14="http://schemas.microsoft.com/office/powerpoint/2010/main" val="216880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 objects, events, or relationships</a:t>
            </a:r>
          </a:p>
          <a:p>
            <a:pPr lvl="1"/>
            <a:r>
              <a:rPr lang="en-US" dirty="0"/>
              <a:t>Each of its rows must be uniquely identifiable</a:t>
            </a:r>
          </a:p>
          <a:p>
            <a:pPr lvl="1"/>
            <a:r>
              <a:rPr lang="en-US" dirty="0"/>
              <a:t>Has attributes that the DB will store in columns</a:t>
            </a:r>
          </a:p>
          <a:p>
            <a:pPr lvl="1"/>
            <a:r>
              <a:rPr lang="en-US" dirty="0"/>
              <a:t>Can refer to rows in other tables</a:t>
            </a:r>
          </a:p>
          <a:p>
            <a:r>
              <a:rPr lang="en-US" i="1" dirty="0">
                <a:solidFill>
                  <a:schemeClr val="accent6"/>
                </a:solidFill>
              </a:rPr>
              <a:t>Objects</a:t>
            </a:r>
            <a:r>
              <a:rPr lang="en-US" dirty="0"/>
              <a:t>: people, places, or things</a:t>
            </a:r>
          </a:p>
          <a:p>
            <a:r>
              <a:rPr lang="en-US" i="1" dirty="0">
                <a:solidFill>
                  <a:schemeClr val="accent6"/>
                </a:solidFill>
              </a:rPr>
              <a:t>Events</a:t>
            </a:r>
            <a:r>
              <a:rPr lang="en-US" dirty="0"/>
              <a:t>: usually associated with a specific time.  Can recur.</a:t>
            </a:r>
          </a:p>
          <a:p>
            <a:r>
              <a:rPr lang="en-US" i="1" dirty="0">
                <a:solidFill>
                  <a:schemeClr val="accent6"/>
                </a:solidFill>
              </a:rPr>
              <a:t>Relationships</a:t>
            </a:r>
            <a:r>
              <a:rPr lang="en-US" dirty="0"/>
              <a:t>: associations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Designing a set of tables is called </a:t>
            </a:r>
            <a:r>
              <a:rPr lang="en-US" i="1" dirty="0"/>
              <a:t>data modelling, </a:t>
            </a:r>
            <a:r>
              <a:rPr lang="en-US" dirty="0"/>
              <a:t>and it’s best learned by example.</a:t>
            </a:r>
          </a:p>
          <a:p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26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</a:t>
            </a:r>
            <a:r>
              <a:rPr lang="en-US" b="1" dirty="0"/>
              <a:t>Schema </a:t>
            </a:r>
            <a:r>
              <a:rPr lang="en-US" dirty="0"/>
              <a:t>defines the data’s 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called a data model</a:t>
            </a:r>
          </a:p>
          <a:p>
            <a:r>
              <a:rPr lang="en-US" dirty="0"/>
              <a:t>It’s </a:t>
            </a:r>
            <a:r>
              <a:rPr lang="en-US" i="1" dirty="0"/>
              <a:t>metadata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data about data</a:t>
            </a:r>
          </a:p>
          <a:p>
            <a:r>
              <a:rPr lang="en-US" dirty="0"/>
              <a:t>Defines the tables, including:</a:t>
            </a:r>
          </a:p>
          <a:p>
            <a:pPr lvl="1"/>
            <a:r>
              <a:rPr lang="en-US" dirty="0"/>
              <a:t>Columns in each table (both the name and </a:t>
            </a:r>
            <a:r>
              <a:rPr lang="en-US" i="1" dirty="0"/>
              <a:t>type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Primary Key for each table</a:t>
            </a:r>
          </a:p>
          <a:p>
            <a:pPr lvl="1"/>
            <a:r>
              <a:rPr lang="en-US" dirty="0"/>
              <a:t>Foreign Keys that link tables</a:t>
            </a:r>
          </a:p>
        </p:txBody>
      </p:sp>
    </p:spTree>
    <p:extLst>
      <p:ext uri="{BB962C8B-B14F-4D97-AF65-F5344CB8AC3E}">
        <p14:creationId xmlns:p14="http://schemas.microsoft.com/office/powerpoint/2010/main" val="578851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65" y="3609705"/>
            <a:ext cx="7076268" cy="1325563"/>
          </a:xfrm>
        </p:spPr>
        <p:txBody>
          <a:bodyPr/>
          <a:lstStyle/>
          <a:p>
            <a:r>
              <a:rPr lang="en-US" dirty="0"/>
              <a:t>DB Design diagram:</a:t>
            </a:r>
            <a:endParaRPr lang="en-US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82415"/>
              </p:ext>
            </p:extLst>
          </p:nvPr>
        </p:nvGraphicFramePr>
        <p:xfrm>
          <a:off x="45850" y="203602"/>
          <a:ext cx="3594314" cy="3618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0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5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2312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staff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room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depart-</a:t>
                      </a:r>
                      <a:r>
                        <a:rPr lang="en-US" b="1" i="1" dirty="0" err="1"/>
                        <a:t>ment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Betsy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Sarah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77616"/>
              </p:ext>
            </p:extLst>
          </p:nvPr>
        </p:nvGraphicFramePr>
        <p:xfrm>
          <a:off x="4785989" y="204230"/>
          <a:ext cx="3363938" cy="2606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9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3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1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312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department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building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Industrial Eng.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Computer Sci.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Chemistry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Materials</a:t>
                      </a:r>
                      <a:r>
                        <a:rPr lang="en-US" baseline="0" dirty="0"/>
                        <a:t> Sci.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8030"/>
              </p:ext>
            </p:extLst>
          </p:nvPr>
        </p:nvGraphicFramePr>
        <p:xfrm>
          <a:off x="9244653" y="204230"/>
          <a:ext cx="2822066" cy="2606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312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building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/>
                        <a:t>faxNumber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1-5003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Mudd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1-2005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1-3004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1-6001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3639783" y="1103175"/>
            <a:ext cx="1136539" cy="307075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639783" y="1494617"/>
            <a:ext cx="1136539" cy="291665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639783" y="1128804"/>
            <a:ext cx="1107864" cy="1025562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640164" y="1881431"/>
            <a:ext cx="1136158" cy="613796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640164" y="2230512"/>
            <a:ext cx="1136158" cy="579902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647651" y="2579594"/>
            <a:ext cx="1128671" cy="675050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5" idx="1"/>
          </p:cNvCxnSpPr>
          <p:nvPr/>
        </p:nvCxnSpPr>
        <p:spPr>
          <a:xfrm flipV="1">
            <a:off x="3647651" y="1507322"/>
            <a:ext cx="1138338" cy="2102385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8152106" y="1111251"/>
            <a:ext cx="1106410" cy="1501498"/>
            <a:chOff x="7768727" y="1111251"/>
            <a:chExt cx="1365805" cy="1501498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7768727" y="1111251"/>
              <a:ext cx="1351942" cy="0"/>
            </a:xfrm>
            <a:prstGeom prst="straightConnector1">
              <a:avLst/>
            </a:prstGeom>
            <a:ln w="53975">
              <a:solidFill>
                <a:schemeClr val="accent2">
                  <a:lumMod val="60000"/>
                  <a:lumOff val="40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768727" y="1483827"/>
              <a:ext cx="1351942" cy="0"/>
            </a:xfrm>
            <a:prstGeom prst="straightConnector1">
              <a:avLst/>
            </a:prstGeom>
            <a:ln w="53975">
              <a:solidFill>
                <a:schemeClr val="accent2">
                  <a:lumMod val="60000"/>
                  <a:lumOff val="40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7777969" y="1111251"/>
              <a:ext cx="1342700" cy="760790"/>
            </a:xfrm>
            <a:prstGeom prst="straightConnector1">
              <a:avLst/>
            </a:prstGeom>
            <a:ln w="53975">
              <a:solidFill>
                <a:schemeClr val="accent2">
                  <a:lumMod val="60000"/>
                  <a:lumOff val="40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7773348" y="1872042"/>
              <a:ext cx="1356563" cy="371174"/>
            </a:xfrm>
            <a:prstGeom prst="straightConnector1">
              <a:avLst/>
            </a:prstGeom>
            <a:ln w="53975">
              <a:solidFill>
                <a:schemeClr val="accent2">
                  <a:lumMod val="60000"/>
                  <a:lumOff val="40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7777969" y="2241575"/>
              <a:ext cx="1356563" cy="371174"/>
            </a:xfrm>
            <a:prstGeom prst="straightConnector1">
              <a:avLst/>
            </a:prstGeom>
            <a:ln w="53975">
              <a:solidFill>
                <a:schemeClr val="accent2">
                  <a:lumMod val="60000"/>
                  <a:lumOff val="40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46451"/>
              </p:ext>
            </p:extLst>
          </p:nvPr>
        </p:nvGraphicFramePr>
        <p:xfrm>
          <a:off x="3161655" y="4873369"/>
          <a:ext cx="1781013" cy="1489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staff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u="sng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department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973242"/>
              </p:ext>
            </p:extLst>
          </p:nvPr>
        </p:nvGraphicFramePr>
        <p:xfrm>
          <a:off x="5747935" y="4873369"/>
          <a:ext cx="1781013" cy="1489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department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u="sng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building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531459"/>
              </p:ext>
            </p:extLst>
          </p:nvPr>
        </p:nvGraphicFramePr>
        <p:xfrm>
          <a:off x="8334215" y="4873369"/>
          <a:ext cx="1781013" cy="1489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building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u="sng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 err="1"/>
                        <a:t>faxNumber</a:t>
                      </a:r>
                      <a:endParaRPr lang="en-US" sz="1800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flipV="1">
            <a:off x="4964947" y="5348838"/>
            <a:ext cx="782988" cy="850094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536374" y="5459555"/>
            <a:ext cx="775562" cy="739378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113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2D44-0255-7D4E-BB7F-7B83FF8E6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EECS-317 in a nutshell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B82CB-8B3C-044C-A6B1-974D9C94C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how to handle real-world, </a:t>
            </a:r>
            <a:r>
              <a:rPr lang="en-US" i="1" dirty="0">
                <a:solidFill>
                  <a:schemeClr val="accent6"/>
                </a:solidFill>
              </a:rPr>
              <a:t>complex, messy </a:t>
            </a:r>
            <a:r>
              <a:rPr lang="en-US" dirty="0"/>
              <a:t>data with</a:t>
            </a:r>
            <a:br>
              <a:rPr lang="en-US" dirty="0"/>
            </a:br>
            <a:r>
              <a:rPr lang="en-US" b="1" dirty="0">
                <a:solidFill>
                  <a:schemeClr val="accent6"/>
                </a:solidFill>
              </a:rPr>
              <a:t>SQL relational databases:</a:t>
            </a:r>
          </a:p>
          <a:p>
            <a:pPr lvl="1"/>
            <a:r>
              <a:rPr lang="en-US" dirty="0"/>
              <a:t>A powerful foundational technology</a:t>
            </a:r>
          </a:p>
          <a:p>
            <a:pPr lvl="1"/>
            <a:r>
              <a:rPr lang="en-US" dirty="0"/>
              <a:t>Like a filesystem, but better</a:t>
            </a:r>
          </a:p>
          <a:p>
            <a:pPr lvl="2"/>
            <a:r>
              <a:rPr lang="en-US" dirty="0"/>
              <a:t>(easy queries, indexing, concurrency, crash tolerance)</a:t>
            </a:r>
          </a:p>
          <a:p>
            <a:r>
              <a:rPr lang="en-US" dirty="0"/>
              <a:t>Roughly speaking “Data Science” is:</a:t>
            </a:r>
            <a:endParaRPr lang="en-US" i="1" dirty="0"/>
          </a:p>
          <a:p>
            <a:pPr lvl="1"/>
            <a:r>
              <a:rPr lang="en-US" dirty="0"/>
              <a:t>Data management (</a:t>
            </a:r>
            <a:r>
              <a:rPr lang="en-US" i="1" dirty="0"/>
              <a:t>this course!)</a:t>
            </a:r>
            <a:endParaRPr lang="en-US" dirty="0"/>
          </a:p>
          <a:p>
            <a:pPr lvl="1"/>
            <a:r>
              <a:rPr lang="en-US" dirty="0"/>
              <a:t>Statistics (</a:t>
            </a:r>
            <a:r>
              <a:rPr lang="en-US" dirty="0" err="1"/>
              <a:t>eg.</a:t>
            </a:r>
            <a:r>
              <a:rPr lang="en-US" dirty="0"/>
              <a:t>, IEMS-304 Statistical Methods for Data Mining, or EECS-349)</a:t>
            </a:r>
          </a:p>
          <a:p>
            <a:pPr lvl="1"/>
            <a:r>
              <a:rPr lang="en-US" dirty="0"/>
              <a:t>Visualization (</a:t>
            </a:r>
            <a:r>
              <a:rPr lang="en-US" dirty="0" err="1"/>
              <a:t>eg.</a:t>
            </a:r>
            <a:r>
              <a:rPr lang="en-US" dirty="0"/>
              <a:t>, PSYCH-245 Presenting Ideas and Data)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You’ll learn to answer questions (about the past) using complex data sets</a:t>
            </a:r>
          </a:p>
        </p:txBody>
      </p:sp>
    </p:spTree>
    <p:extLst>
      <p:ext uri="{BB962C8B-B14F-4D97-AF65-F5344CB8AC3E}">
        <p14:creationId xmlns:p14="http://schemas.microsoft.com/office/powerpoint/2010/main" val="375526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retail example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780972"/>
              </p:ext>
            </p:extLst>
          </p:nvPr>
        </p:nvGraphicFramePr>
        <p:xfrm>
          <a:off x="543733" y="2141516"/>
          <a:ext cx="1781013" cy="2233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product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description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price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/>
                        <a:t>inventoryQty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202523"/>
              </p:ext>
            </p:extLst>
          </p:nvPr>
        </p:nvGraphicFramePr>
        <p:xfrm>
          <a:off x="3589148" y="2144266"/>
          <a:ext cx="1781013" cy="1861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orderItem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order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product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quantity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94916"/>
              </p:ext>
            </p:extLst>
          </p:nvPr>
        </p:nvGraphicFramePr>
        <p:xfrm>
          <a:off x="6641668" y="2144266"/>
          <a:ext cx="1954080" cy="2606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4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order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customer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/>
                        <a:t>totalCost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/>
                        <a:t>placedTime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/>
                        <a:t>shippedTime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/>
                        <a:t>trackingNumber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1363"/>
              </p:ext>
            </p:extLst>
          </p:nvPr>
        </p:nvGraphicFramePr>
        <p:xfrm>
          <a:off x="9867255" y="2111894"/>
          <a:ext cx="1781013" cy="2978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customer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/>
                        <a:t>streetAddress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city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province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/>
                        <a:t>postalCode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country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 flipV="1">
            <a:off x="2324746" y="2759651"/>
            <a:ext cx="1264402" cy="687708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370161" y="2665708"/>
            <a:ext cx="1264402" cy="415261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602853" y="2659785"/>
            <a:ext cx="1264402" cy="415261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356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columns are just </a:t>
            </a:r>
            <a:r>
              <a:rPr lang="en-US" dirty="0">
                <a:solidFill>
                  <a:schemeClr val="accent6"/>
                </a:solidFill>
              </a:rPr>
              <a:t>internal references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669009"/>
              </p:ext>
            </p:extLst>
          </p:nvPr>
        </p:nvGraphicFramePr>
        <p:xfrm>
          <a:off x="543733" y="2141516"/>
          <a:ext cx="1781013" cy="2233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product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/>
                        <a:t>id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/>
                        <a:t>name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/>
                        <a:t>description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/>
                        <a:t>price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/>
                        <a:t>inventoryQty</a:t>
                      </a:r>
                      <a:endParaRPr lang="en-US" b="0" i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43380"/>
              </p:ext>
            </p:extLst>
          </p:nvPr>
        </p:nvGraphicFramePr>
        <p:xfrm>
          <a:off x="3589148" y="2144266"/>
          <a:ext cx="1781013" cy="1861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orderItem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/>
                        <a:t>id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order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product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/>
                        <a:t>quantity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042311"/>
              </p:ext>
            </p:extLst>
          </p:nvPr>
        </p:nvGraphicFramePr>
        <p:xfrm>
          <a:off x="6641668" y="2144266"/>
          <a:ext cx="1954080" cy="2606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4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order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/>
                        <a:t>id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customer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/>
                        <a:t>totalCost</a:t>
                      </a:r>
                      <a:endParaRPr lang="en-US" b="0" i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/>
                        <a:t>placedTime</a:t>
                      </a:r>
                      <a:endParaRPr lang="en-US" b="0" i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/>
                        <a:t>shippedTime</a:t>
                      </a:r>
                      <a:endParaRPr lang="en-US" b="0" i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/>
                        <a:t>trackingNumber</a:t>
                      </a:r>
                      <a:endParaRPr lang="en-US" b="0" i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785465"/>
              </p:ext>
            </p:extLst>
          </p:nvPr>
        </p:nvGraphicFramePr>
        <p:xfrm>
          <a:off x="9867255" y="2111894"/>
          <a:ext cx="1781013" cy="2978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customer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/>
                        <a:t>id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/>
                        <a:t>name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/>
                        <a:t>streetAddress</a:t>
                      </a:r>
                      <a:endParaRPr lang="en-US" b="0" i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/>
                        <a:t>city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/>
                        <a:t>province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/>
                        <a:t>postalCode</a:t>
                      </a:r>
                      <a:endParaRPr lang="en-US" b="0" i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/>
                        <a:t>country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 flipV="1">
            <a:off x="2324746" y="2759651"/>
            <a:ext cx="1264402" cy="687708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370161" y="2665708"/>
            <a:ext cx="1264402" cy="415261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602853" y="2659785"/>
            <a:ext cx="1264402" cy="415261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4589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make the model more complex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954299"/>
              </p:ext>
            </p:extLst>
          </p:nvPr>
        </p:nvGraphicFramePr>
        <p:xfrm>
          <a:off x="559232" y="1687940"/>
          <a:ext cx="1781013" cy="1861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product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description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price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247219"/>
              </p:ext>
            </p:extLst>
          </p:nvPr>
        </p:nvGraphicFramePr>
        <p:xfrm>
          <a:off x="3604647" y="1690690"/>
          <a:ext cx="1781013" cy="1861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orderItem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order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product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quantity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063945"/>
              </p:ext>
            </p:extLst>
          </p:nvPr>
        </p:nvGraphicFramePr>
        <p:xfrm>
          <a:off x="6657167" y="1690690"/>
          <a:ext cx="1954080" cy="1861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4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order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customer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/>
                        <a:t>totalCost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/>
                        <a:t>placedTime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370696"/>
              </p:ext>
            </p:extLst>
          </p:nvPr>
        </p:nvGraphicFramePr>
        <p:xfrm>
          <a:off x="9882754" y="1658318"/>
          <a:ext cx="1781013" cy="150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customer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40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/>
                        <a:t>primaryAddress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 flipV="1">
            <a:off x="2347350" y="2206209"/>
            <a:ext cx="1257297" cy="787574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385660" y="2234668"/>
            <a:ext cx="1264402" cy="415261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618352" y="2206209"/>
            <a:ext cx="1264402" cy="415261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299083"/>
              </p:ext>
            </p:extLst>
          </p:nvPr>
        </p:nvGraphicFramePr>
        <p:xfrm>
          <a:off x="6524245" y="4279751"/>
          <a:ext cx="2036736" cy="2227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6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shipment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order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/>
                        <a:t>shippedTime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carrier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address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906077"/>
              </p:ext>
            </p:extLst>
          </p:nvPr>
        </p:nvGraphicFramePr>
        <p:xfrm>
          <a:off x="9247000" y="4035716"/>
          <a:ext cx="1954080" cy="2606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4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address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/>
                        <a:t>streetAddress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city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province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/>
                        <a:t>postalCode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country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V="1">
            <a:off x="8589666" y="4602997"/>
            <a:ext cx="657334" cy="1673817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 rot="3970817">
            <a:off x="10043488" y="2599401"/>
            <a:ext cx="1832784" cy="2177071"/>
          </a:xfrm>
          <a:prstGeom prst="arc">
            <a:avLst>
              <a:gd name="adj1" fmla="val 14980294"/>
              <a:gd name="adj2" fmla="val 405461"/>
            </a:avLst>
          </a:prstGeom>
          <a:ln w="539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890023"/>
              </p:ext>
            </p:extLst>
          </p:nvPr>
        </p:nvGraphicFramePr>
        <p:xfrm>
          <a:off x="3618522" y="4509615"/>
          <a:ext cx="1781013" cy="111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carrier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31" name="Straight Arrow Connector 30"/>
          <p:cNvCxnSpPr>
            <a:endCxn id="27" idx="3"/>
          </p:cNvCxnSpPr>
          <p:nvPr/>
        </p:nvCxnSpPr>
        <p:spPr>
          <a:xfrm flipH="1" flipV="1">
            <a:off x="5399535" y="5068083"/>
            <a:ext cx="1124710" cy="885486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199386"/>
              </p:ext>
            </p:extLst>
          </p:nvPr>
        </p:nvGraphicFramePr>
        <p:xfrm>
          <a:off x="559231" y="4164885"/>
          <a:ext cx="1781013" cy="1861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stock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product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quantity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supplier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Arc 34"/>
          <p:cNvSpPr/>
          <p:nvPr/>
        </p:nvSpPr>
        <p:spPr>
          <a:xfrm rot="3970817">
            <a:off x="665394" y="5528223"/>
            <a:ext cx="1832784" cy="2177071"/>
          </a:xfrm>
          <a:prstGeom prst="arc">
            <a:avLst>
              <a:gd name="adj1" fmla="val 14980294"/>
              <a:gd name="adj2" fmla="val 405461"/>
            </a:avLst>
          </a:prstGeom>
          <a:ln w="539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 rot="2981806">
            <a:off x="-89698" y="2005665"/>
            <a:ext cx="3165404" cy="3551841"/>
          </a:xfrm>
          <a:prstGeom prst="arc">
            <a:avLst>
              <a:gd name="adj1" fmla="val 14980294"/>
              <a:gd name="adj2" fmla="val 405461"/>
            </a:avLst>
          </a:prstGeom>
          <a:ln w="53975">
            <a:solidFill>
              <a:schemeClr val="accent2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rot="14303810">
            <a:off x="5614121" y="2408005"/>
            <a:ext cx="3656916" cy="3033417"/>
          </a:xfrm>
          <a:prstGeom prst="arc">
            <a:avLst>
              <a:gd name="adj1" fmla="val 14980294"/>
              <a:gd name="adj2" fmla="val 405461"/>
            </a:avLst>
          </a:prstGeom>
          <a:ln w="539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41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2" y="1146875"/>
            <a:ext cx="7214658" cy="5594888"/>
          </a:xfrm>
        </p:spPr>
        <p:txBody>
          <a:bodyPr/>
          <a:lstStyle/>
          <a:p>
            <a:r>
              <a:rPr lang="en-US" dirty="0"/>
              <a:t>Create table:</a:t>
            </a:r>
          </a:p>
          <a:p>
            <a:pPr lvl="1"/>
            <a:r>
              <a:rPr lang="en-US" dirty="0"/>
              <a:t>Table has a name</a:t>
            </a:r>
          </a:p>
          <a:p>
            <a:pPr lvl="1"/>
            <a:r>
              <a:rPr lang="en-US" dirty="0"/>
              <a:t>Table has certain named &amp; </a:t>
            </a:r>
            <a:r>
              <a:rPr lang="en-US" i="1" dirty="0"/>
              <a:t>typed</a:t>
            </a:r>
            <a:r>
              <a:rPr lang="en-US" dirty="0"/>
              <a:t> columns.</a:t>
            </a:r>
          </a:p>
          <a:p>
            <a:r>
              <a:rPr lang="en-US" dirty="0"/>
              <a:t>Add rows to table</a:t>
            </a:r>
          </a:p>
          <a:p>
            <a:pPr lvl="1"/>
            <a:r>
              <a:rPr lang="en-US" dirty="0"/>
              <a:t>Each row gives exactly one value to each column (except optional columns can take a null or empty value in a row).</a:t>
            </a:r>
          </a:p>
          <a:p>
            <a:r>
              <a:rPr lang="en-US" dirty="0"/>
              <a:t>Write queries to fetch data from the table.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825500"/>
              </p:ext>
            </p:extLst>
          </p:nvPr>
        </p:nvGraphicFramePr>
        <p:xfrm>
          <a:off x="7918907" y="1354484"/>
          <a:ext cx="3594314" cy="3618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0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5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2312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staff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room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depart-</a:t>
                      </a:r>
                      <a:r>
                        <a:rPr lang="en-US" b="1" i="1" dirty="0" err="1"/>
                        <a:t>ment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Betsy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Sarah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208500" y="2373922"/>
            <a:ext cx="4713870" cy="381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43315" y="2754928"/>
            <a:ext cx="4713870" cy="36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78130" y="3124206"/>
            <a:ext cx="4713870" cy="2212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1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Complex data </a:t>
            </a:r>
            <a:r>
              <a:rPr lang="en-US" dirty="0"/>
              <a:t>are more than just streams of numbers!</a:t>
            </a:r>
            <a:endParaRPr lang="en-US" i="1" dirty="0">
              <a:solidFill>
                <a:schemeClr val="accent6"/>
              </a:solidFill>
            </a:endParaRPr>
          </a:p>
          <a:p>
            <a:r>
              <a:rPr lang="en-US" i="1" dirty="0">
                <a:solidFill>
                  <a:schemeClr val="accent6"/>
                </a:solidFill>
              </a:rPr>
              <a:t>Data model </a:t>
            </a:r>
            <a:r>
              <a:rPr lang="en-US" dirty="0"/>
              <a:t>or </a:t>
            </a:r>
            <a:r>
              <a:rPr lang="en-US" i="1" dirty="0">
                <a:solidFill>
                  <a:schemeClr val="accent6"/>
                </a:solidFill>
              </a:rPr>
              <a:t>schema</a:t>
            </a:r>
            <a:r>
              <a:rPr lang="en-US" dirty="0"/>
              <a:t> defines the data’s structure</a:t>
            </a:r>
          </a:p>
          <a:p>
            <a:pPr lvl="1"/>
            <a:r>
              <a:rPr lang="en-US" dirty="0"/>
              <a:t>It’s a list of </a:t>
            </a:r>
            <a:r>
              <a:rPr lang="en-US" i="1" dirty="0">
                <a:solidFill>
                  <a:schemeClr val="accent6"/>
                </a:solidFill>
              </a:rPr>
              <a:t>tables</a:t>
            </a:r>
            <a:r>
              <a:rPr lang="en-US" dirty="0"/>
              <a:t>, each with a fixed number of </a:t>
            </a:r>
            <a:r>
              <a:rPr lang="en-US" i="1" dirty="0">
                <a:solidFill>
                  <a:schemeClr val="accent6"/>
                </a:solidFill>
              </a:rPr>
              <a:t>columns</a:t>
            </a:r>
          </a:p>
          <a:p>
            <a:pPr lvl="1"/>
            <a:r>
              <a:rPr lang="en-US" dirty="0"/>
              <a:t>Data </a:t>
            </a:r>
            <a:r>
              <a:rPr lang="en-US" i="1" dirty="0">
                <a:solidFill>
                  <a:schemeClr val="accent6"/>
                </a:solidFill>
              </a:rPr>
              <a:t>rows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are added after the data model is designed.</a:t>
            </a:r>
          </a:p>
          <a:p>
            <a:r>
              <a:rPr lang="en-US" dirty="0"/>
              <a:t>These are called </a:t>
            </a:r>
            <a:r>
              <a:rPr lang="en-US" i="1" dirty="0">
                <a:solidFill>
                  <a:schemeClr val="accent6"/>
                </a:solidFill>
              </a:rPr>
              <a:t>Relational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or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i="1" dirty="0">
                <a:solidFill>
                  <a:schemeClr val="accent6"/>
                </a:solidFill>
              </a:rPr>
              <a:t>SQL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databases.</a:t>
            </a:r>
          </a:p>
          <a:p>
            <a:r>
              <a:rPr lang="en-US" dirty="0"/>
              <a:t>Can represent much more complex data than a simple spreadsheet.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TODO:</a:t>
            </a:r>
          </a:p>
          <a:p>
            <a:r>
              <a:rPr lang="en-US" dirty="0"/>
              <a:t>Maybe buy or print a SQL book.</a:t>
            </a:r>
          </a:p>
          <a:p>
            <a:r>
              <a:rPr lang="en-US" dirty="0"/>
              <a:t>Download DB browser for SQLite </a:t>
            </a:r>
            <a:r>
              <a:rPr lang="en-US" dirty="0">
                <a:hlinkClick r:id="rId3"/>
              </a:rPr>
              <a:t>http://sqlitebrowser.org/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Open and view the sample databases on Canvas (.</a:t>
            </a:r>
            <a:r>
              <a:rPr lang="en-US" dirty="0" err="1"/>
              <a:t>sqlite</a:t>
            </a:r>
            <a:r>
              <a:rPr lang="en-US" dirty="0"/>
              <a:t> files)</a:t>
            </a:r>
          </a:p>
        </p:txBody>
      </p:sp>
    </p:spTree>
    <p:extLst>
      <p:ext uri="{BB962C8B-B14F-4D97-AF65-F5344CB8AC3E}">
        <p14:creationId xmlns:p14="http://schemas.microsoft.com/office/powerpoint/2010/main" val="161542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977-18BF-7647-867B-1CB054EEF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are not just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98A42-2629-A348-B282-1CA78063E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“Simple” data sets are just arrays or matrices of numbers:</a:t>
            </a:r>
          </a:p>
          <a:p>
            <a:pPr lvl="1"/>
            <a:r>
              <a:rPr lang="en-US" dirty="0"/>
              <a:t>Time-series of stock price data</a:t>
            </a:r>
          </a:p>
          <a:p>
            <a:pPr lvl="1"/>
            <a:r>
              <a:rPr lang="en-US" dirty="0"/>
              <a:t>matrix of pixel colors in an image</a:t>
            </a:r>
          </a:p>
          <a:p>
            <a:pPr lvl="1"/>
            <a:r>
              <a:rPr lang="en-US" dirty="0"/>
              <a:t>3D “matrix” of atmospheric temperatures in a weather simulation.</a:t>
            </a:r>
          </a:p>
          <a:p>
            <a:pPr lvl="1"/>
            <a:endParaRPr lang="en-US" dirty="0"/>
          </a:p>
          <a:p>
            <a:r>
              <a:rPr lang="en-US" dirty="0"/>
              <a:t>Complex data also represent </a:t>
            </a:r>
            <a:r>
              <a:rPr lang="en-US" i="1" dirty="0"/>
              <a:t>relationships</a:t>
            </a:r>
            <a:endParaRPr lang="en-US" dirty="0"/>
          </a:p>
          <a:p>
            <a:pPr lvl="1"/>
            <a:r>
              <a:rPr lang="en-US" dirty="0"/>
              <a:t>For example, the course scheduling information at Northwestern</a:t>
            </a:r>
          </a:p>
          <a:p>
            <a:pPr lvl="1"/>
            <a:r>
              <a:rPr lang="en-US" dirty="0"/>
              <a:t>It’s not just a sequence of numbers.</a:t>
            </a:r>
          </a:p>
          <a:p>
            <a:pPr lvl="1"/>
            <a:r>
              <a:rPr lang="en-US" dirty="0"/>
              <a:t>It’s is a complex web of students, professors, courses, classrooms, grades, etc.</a:t>
            </a:r>
          </a:p>
          <a:p>
            <a:pPr lvl="1"/>
            <a:r>
              <a:rPr lang="en-US" dirty="0"/>
              <a:t>This course will teach you how to handle such data. </a:t>
            </a:r>
          </a:p>
        </p:txBody>
      </p:sp>
    </p:spTree>
    <p:extLst>
      <p:ext uri="{BB962C8B-B14F-4D97-AF65-F5344CB8AC3E}">
        <p14:creationId xmlns:p14="http://schemas.microsoft.com/office/powerpoint/2010/main" val="4079483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you </a:t>
            </a:r>
            <a:r>
              <a:rPr lang="en-US" i="1" dirty="0"/>
              <a:t>cannot</a:t>
            </a:r>
            <a:r>
              <a:rPr lang="en-US" dirty="0"/>
              <a:t> do with Excel and </a:t>
            </a:r>
            <a:r>
              <a:rPr lang="en-US" dirty="0" err="1"/>
              <a:t>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complex data relationships</a:t>
            </a:r>
          </a:p>
          <a:p>
            <a:pPr lvl="1"/>
            <a:r>
              <a:rPr lang="en-US" dirty="0"/>
              <a:t>Spreadsheets and matrices are very limiting formats</a:t>
            </a:r>
          </a:p>
          <a:p>
            <a:pPr lvl="1"/>
            <a:r>
              <a:rPr lang="en-US" dirty="0"/>
              <a:t>Every row has a fixed number of attributes (columns)</a:t>
            </a:r>
          </a:p>
          <a:p>
            <a:pPr lvl="1"/>
            <a:r>
              <a:rPr lang="en-US" dirty="0"/>
              <a:t>Can’t model one-to-many and many-to-many relationships</a:t>
            </a:r>
          </a:p>
          <a:p>
            <a:pPr lvl="1"/>
            <a:r>
              <a:rPr lang="en-US" dirty="0"/>
              <a:t>You can try using multiple spreadsheet tabs or multiple matrices for different types of data, but linking them is difficult</a:t>
            </a:r>
          </a:p>
          <a:p>
            <a:r>
              <a:rPr lang="en-US" dirty="0"/>
              <a:t>Enforce data integrity constraints</a:t>
            </a:r>
          </a:p>
          <a:p>
            <a:pPr lvl="1"/>
            <a:r>
              <a:rPr lang="en-US" dirty="0"/>
              <a:t>Spreadsheet cells can have all kinds of weird data</a:t>
            </a:r>
          </a:p>
          <a:p>
            <a:pPr lvl="1"/>
            <a:r>
              <a:rPr lang="en-US" dirty="0" err="1"/>
              <a:t>Matlab</a:t>
            </a:r>
            <a:r>
              <a:rPr lang="en-US" dirty="0"/>
              <a:t> matrices cannot easily handle anything other than numbers</a:t>
            </a:r>
          </a:p>
          <a:p>
            <a:r>
              <a:rPr lang="en-US" dirty="0"/>
              <a:t>Keep data and analysis separate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698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DA8D29-71D1-BB4C-B9AC-31E27566D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33" y="44192"/>
            <a:ext cx="10471219" cy="681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71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C171C-F0BC-D743-B1D9-E9B607C8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database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BE08F8-96F1-EB44-BFBC-9EBFE0DDE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5441052"/>
            <a:ext cx="11639227" cy="1300710"/>
          </a:xfrm>
        </p:spPr>
        <p:txBody>
          <a:bodyPr/>
          <a:lstStyle/>
          <a:p>
            <a:r>
              <a:rPr lang="en-US" dirty="0"/>
              <a:t>This is the data </a:t>
            </a:r>
            <a:r>
              <a:rPr lang="en-US" i="1" dirty="0">
                <a:solidFill>
                  <a:schemeClr val="accent6"/>
                </a:solidFill>
              </a:rPr>
              <a:t>schema</a:t>
            </a:r>
            <a:r>
              <a:rPr lang="en-US" dirty="0"/>
              <a:t> – how it’s organized, not the recipe data itself.</a:t>
            </a:r>
          </a:p>
          <a:p>
            <a:r>
              <a:rPr lang="en-US" dirty="0"/>
              <a:t>First design the structure of the data, then fill it in.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21945-723B-C742-B578-2596E676C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85" y="1055319"/>
            <a:ext cx="11969315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59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D153C-3003-4F44-8790-B00CF91D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be answered from the recipe DB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E2209-5DBE-AE44-AA47-1A911AA86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steps are in the “Chocolate chip cookie” recipe?</a:t>
            </a:r>
          </a:p>
          <a:p>
            <a:r>
              <a:rPr lang="en-US" dirty="0"/>
              <a:t>What are the titles of the recipes that have seafood ingredients?</a:t>
            </a:r>
          </a:p>
          <a:p>
            <a:r>
              <a:rPr lang="en-US" dirty="0"/>
              <a:t>Do any recipes use the same ingredient twice?</a:t>
            </a:r>
          </a:p>
          <a:p>
            <a:r>
              <a:rPr lang="en-US" dirty="0"/>
              <a:t>Which recipe has the greatest number of steps?</a:t>
            </a:r>
          </a:p>
          <a:p>
            <a:r>
              <a:rPr lang="en-US" dirty="0"/>
              <a:t>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61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044" y="0"/>
            <a:ext cx="490511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2800" y="204537"/>
            <a:ext cx="3959225" cy="2013730"/>
          </a:xfrm>
        </p:spPr>
        <p:txBody>
          <a:bodyPr>
            <a:normAutofit/>
          </a:bodyPr>
          <a:lstStyle/>
          <a:p>
            <a:r>
              <a:rPr lang="en-US" dirty="0"/>
              <a:t>PATSTAT: European Patent Office’s International Patent Database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12800" y="2336800"/>
            <a:ext cx="3959225" cy="4080932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29 cross-referenced tables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6 DVDs of data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119GB of CSV files after unzipping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This example has both complex structure and lots of data entries.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660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version-friendl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17525</TotalTime>
  <Words>1865</Words>
  <Application>Microsoft Macintosh PowerPoint</Application>
  <PresentationFormat>Widescreen</PresentationFormat>
  <Paragraphs>574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Consolas</vt:lpstr>
      <vt:lpstr>Garamond</vt:lpstr>
      <vt:lpstr>Mangal</vt:lpstr>
      <vt:lpstr>Office Theme</vt:lpstr>
      <vt:lpstr>EECS-317 Data Management and Information Processing  Lecture 1 – Course Logistics &amp; Modeling Data with Tables</vt:lpstr>
      <vt:lpstr>What is/are Data?</vt:lpstr>
      <vt:lpstr>EECS-317 in a nutshell</vt:lpstr>
      <vt:lpstr>Data are not just numbers</vt:lpstr>
      <vt:lpstr>Things you cannot do with Excel and Matlab</vt:lpstr>
      <vt:lpstr>PowerPoint Presentation</vt:lpstr>
      <vt:lpstr>SQL database example</vt:lpstr>
      <vt:lpstr>Questions to be answered from the recipe DB</vt:lpstr>
      <vt:lpstr>PATSTAT: European Patent Office’s International Patent Database </vt:lpstr>
      <vt:lpstr>Difficulties in plain Python, R, C++, Java, etc.</vt:lpstr>
      <vt:lpstr>The Goal: Easy &amp; Clean Descriptive Analytics</vt:lpstr>
      <vt:lpstr>Database Management Systems (DBMSs)</vt:lpstr>
      <vt:lpstr>Course Outline</vt:lpstr>
      <vt:lpstr>Prerequisites</vt:lpstr>
      <vt:lpstr>Questions about course content?</vt:lpstr>
      <vt:lpstr>Course Logistics</vt:lpstr>
      <vt:lpstr>Office hours</vt:lpstr>
      <vt:lpstr>Optional Reference Books</vt:lpstr>
      <vt:lpstr>Grading</vt:lpstr>
      <vt:lpstr>Tentative Homework</vt:lpstr>
      <vt:lpstr>Questions about logistics?</vt:lpstr>
      <vt:lpstr>Why use a relational database?</vt:lpstr>
      <vt:lpstr>Tables are the main concept in relational DBs </vt:lpstr>
      <vt:lpstr>DB design process answers these questions:</vt:lpstr>
      <vt:lpstr>Sometimes we start with one redundant table and break it down to reflect the logical components</vt:lpstr>
      <vt:lpstr>This is called Normalization</vt:lpstr>
      <vt:lpstr>Tables</vt:lpstr>
      <vt:lpstr>Database Schema defines the data’s structure</vt:lpstr>
      <vt:lpstr>DB Design diagram:</vt:lpstr>
      <vt:lpstr>Online retail example</vt:lpstr>
      <vt:lpstr>Some columns are just internal references</vt:lpstr>
      <vt:lpstr>Can make the model more complex</vt:lpstr>
      <vt:lpstr>Basic steps</vt:lpstr>
      <vt:lpstr>Recap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784</cp:revision>
  <cp:lastPrinted>2018-09-27T18:55:28Z</cp:lastPrinted>
  <dcterms:created xsi:type="dcterms:W3CDTF">2017-09-19T21:33:23Z</dcterms:created>
  <dcterms:modified xsi:type="dcterms:W3CDTF">2019-04-02T20:34:23Z</dcterms:modified>
</cp:coreProperties>
</file>