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256" r:id="rId2"/>
    <p:sldId id="552" r:id="rId3"/>
    <p:sldId id="560" r:id="rId4"/>
    <p:sldId id="517" r:id="rId5"/>
    <p:sldId id="509" r:id="rId6"/>
    <p:sldId id="512" r:id="rId7"/>
    <p:sldId id="514" r:id="rId8"/>
    <p:sldId id="495" r:id="rId9"/>
    <p:sldId id="498" r:id="rId10"/>
    <p:sldId id="499" r:id="rId11"/>
    <p:sldId id="500" r:id="rId12"/>
    <p:sldId id="510" r:id="rId13"/>
    <p:sldId id="513" r:id="rId14"/>
    <p:sldId id="515" r:id="rId15"/>
    <p:sldId id="519" r:id="rId16"/>
    <p:sldId id="516" r:id="rId17"/>
    <p:sldId id="521" r:id="rId18"/>
    <p:sldId id="522" r:id="rId19"/>
    <p:sldId id="561" r:id="rId20"/>
    <p:sldId id="518" r:id="rId21"/>
    <p:sldId id="505" r:id="rId22"/>
    <p:sldId id="562" r:id="rId23"/>
    <p:sldId id="563" r:id="rId24"/>
    <p:sldId id="508" r:id="rId25"/>
    <p:sldId id="507" r:id="rId26"/>
    <p:sldId id="523" r:id="rId27"/>
    <p:sldId id="5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219861-5E0D-C644-9540-737B718C485A}">
          <p14:sldIdLst>
            <p14:sldId id="256"/>
            <p14:sldId id="552"/>
            <p14:sldId id="560"/>
            <p14:sldId id="517"/>
            <p14:sldId id="509"/>
            <p14:sldId id="512"/>
            <p14:sldId id="514"/>
            <p14:sldId id="495"/>
            <p14:sldId id="498"/>
            <p14:sldId id="499"/>
            <p14:sldId id="500"/>
            <p14:sldId id="510"/>
            <p14:sldId id="513"/>
            <p14:sldId id="515"/>
            <p14:sldId id="519"/>
            <p14:sldId id="516"/>
            <p14:sldId id="521"/>
            <p14:sldId id="522"/>
            <p14:sldId id="561"/>
            <p14:sldId id="518"/>
            <p14:sldId id="505"/>
            <p14:sldId id="562"/>
            <p14:sldId id="563"/>
            <p14:sldId id="508"/>
            <p14:sldId id="507"/>
            <p14:sldId id="523"/>
            <p14:sldId id="50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2635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06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08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91097-98C8-FE45-B63E-A689361303E4}" type="datetimeFigureOut">
              <a:rPr lang="en-US" smtClean="0"/>
              <a:t>3/2/21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BE98C-46CD-DF40-A244-A5625579B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57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34C72-D733-5448-A03C-2F9CE3C7CCB3}" type="datetimeFigureOut">
              <a:rPr lang="en-US" smtClean="0"/>
              <a:t>3/2/21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B1E31-8139-D340-BE89-3F6CE06B3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6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9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00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84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44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0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5325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3/2/21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9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3/2/21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88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533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513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4"/>
            <a:ext cx="11639227" cy="805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471" y="1084881"/>
            <a:ext cx="5756329" cy="56258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84882"/>
            <a:ext cx="5730498" cy="56258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28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75" y="139485"/>
            <a:ext cx="11747715" cy="8834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474" y="1143794"/>
            <a:ext cx="5765101" cy="530023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75" y="1794724"/>
            <a:ext cx="5765101" cy="49315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43794"/>
            <a:ext cx="5807989" cy="530023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1794723"/>
            <a:ext cx="5807988" cy="49315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8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762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470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3/2/21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69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3/2/21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0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3471" y="154983"/>
            <a:ext cx="11639227" cy="883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3471" y="1146875"/>
            <a:ext cx="11639227" cy="5594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C0E10-1515-C94F-963C-79D3695741B5}"/>
              </a:ext>
            </a:extLst>
          </p:cNvPr>
          <p:cNvSpPr txBox="1">
            <a:spLocks/>
          </p:cNvSpPr>
          <p:nvPr userDrawn="1"/>
        </p:nvSpPr>
        <p:spPr>
          <a:xfrm>
            <a:off x="11594123" y="0"/>
            <a:ext cx="5978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E8D68A-910C-AD49-B346-DB2506993EA7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aws.amazon.com/ec2/pricing/on-demand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pinelinux/docker-alpine/blob/410e490d5b140378624dc7c1c740c94462d8d6d3/x86_64/Dockerfile" TargetMode="External"/><Relationship Id="rId2" Type="http://schemas.openxmlformats.org/officeDocument/2006/relationships/hyperlink" Target="https://hub.docker.com/search?q=&amp;type=image&amp;image_filter=officia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docker-library/postgres/blob/master/12/alpine/Dockerfil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docker.com/engine/faq/" TargetMode="External"/><Relationship Id="rId2" Type="http://schemas.openxmlformats.org/officeDocument/2006/relationships/hyperlink" Target="https://hub.docker.com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ws-samples/aws-serverless-airline-booking" TargetMode="External"/><Relationship Id="rId2" Type="http://schemas.openxmlformats.org/officeDocument/2006/relationships/hyperlink" Target="https://github.com/aws-samples/aws-modern-application-workshop/tree/jav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alinchernev.github.io/solving-aws-lambda-timeouts-fargate" TargetMode="External"/><Relationship Id="rId4" Type="http://schemas.openxmlformats.org/officeDocument/2006/relationships/hyperlink" Target="https://us-east-2.console.aws.amazon.com/apigateway/home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767712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chemeClr val="tx1"/>
                </a:solidFill>
              </a:rPr>
              <a:t>CS-310 Scalable Software Architectures</a:t>
            </a:r>
            <a:br>
              <a:rPr lang="en-US" dirty="0"/>
            </a:br>
            <a:r>
              <a:rPr lang="en-US" dirty="0"/>
              <a:t>Lecture 18:</a:t>
            </a:r>
            <a:br>
              <a:rPr lang="en-US" dirty="0"/>
            </a:br>
            <a:r>
              <a:rPr lang="en-US" dirty="0"/>
              <a:t>Computing Platforms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22548"/>
            <a:ext cx="9144000" cy="1135251"/>
          </a:xfrm>
        </p:spPr>
        <p:txBody>
          <a:bodyPr/>
          <a:lstStyle/>
          <a:p>
            <a:r>
              <a:rPr lang="en-US" dirty="0"/>
              <a:t>Steve Tarzia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9" y="6024402"/>
            <a:ext cx="2895817" cy="36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73FA3-E124-C646-B5E3-AC723F639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Compute Cloud (EC2)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692C3-7EF7-4E4B-9375-12443AE61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EC2 is AWS’ virtual machine rental service, started in 2006.</a:t>
            </a:r>
          </a:p>
          <a:p>
            <a:r>
              <a:rPr lang="en-US" dirty="0"/>
              <a:t>Outsourcing server </a:t>
            </a:r>
            <a:r>
              <a:rPr lang="en-US" dirty="0" err="1"/>
              <a:t>mgmt</a:t>
            </a:r>
            <a:r>
              <a:rPr lang="en-US" dirty="0"/>
              <a:t> is an old idea.  Amazon's innovation was to charge by the </a:t>
            </a:r>
            <a:r>
              <a:rPr lang="en-US" b="1" dirty="0"/>
              <a:t>hour</a:t>
            </a:r>
            <a:r>
              <a:rPr lang="en-US" dirty="0"/>
              <a:t>, not month, and it started a cloud computing revolution.</a:t>
            </a:r>
          </a:p>
          <a:p>
            <a:r>
              <a:rPr lang="en-US" dirty="0"/>
              <a:t>Customer chooses: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VM “size” </a:t>
            </a:r>
            <a:r>
              <a:rPr lang="en-US" dirty="0"/>
              <a:t>(# CPU cores, RAM, network bandwidth, GPU?).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Operating system </a:t>
            </a:r>
            <a:r>
              <a:rPr lang="en-US" dirty="0"/>
              <a:t>(various versions of Linux, Windows, now even Mac).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Storage type/size </a:t>
            </a:r>
            <a:r>
              <a:rPr lang="en-US" dirty="0"/>
              <a:t>(SSD or magnetic? what capacity? billed separately).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Location</a:t>
            </a:r>
            <a:r>
              <a:rPr lang="en-US" dirty="0"/>
              <a:t>. us-east-1 (Virginia), us-east-2 (Ohio), ap-east-1 (Hong Kong), …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Reservation period </a:t>
            </a:r>
            <a:r>
              <a:rPr lang="en-US" dirty="0"/>
              <a:t>(no contract, one year, or three year).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Networking details </a:t>
            </a:r>
            <a:r>
              <a:rPr lang="en-US" dirty="0"/>
              <a:t>(on the public Internet, or in a private network?)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Login credentials </a:t>
            </a:r>
            <a:r>
              <a:rPr lang="en-US" dirty="0"/>
              <a:t>(SSH public key, so you can log in after it’s created!)</a:t>
            </a:r>
          </a:p>
          <a:p>
            <a:r>
              <a:rPr lang="en-US" dirty="0"/>
              <a:t>A VM </a:t>
            </a:r>
            <a:r>
              <a:rPr lang="en-US" b="1" dirty="0"/>
              <a:t>instance</a:t>
            </a:r>
            <a:r>
              <a:rPr lang="en-US" dirty="0"/>
              <a:t> is created for you within a few minutes.</a:t>
            </a:r>
          </a:p>
          <a:p>
            <a:r>
              <a:rPr lang="en-US" dirty="0">
                <a:hlinkClick r:id="rId2"/>
              </a:rPr>
              <a:t>Billed</a:t>
            </a:r>
            <a:r>
              <a:rPr lang="en-US" dirty="0"/>
              <a:t> by the hour ($0.003 to $26.68 per hour = $2 to $19,200/month)</a:t>
            </a:r>
          </a:p>
        </p:txBody>
      </p:sp>
    </p:spTree>
    <p:extLst>
      <p:ext uri="{BB962C8B-B14F-4D97-AF65-F5344CB8AC3E}">
        <p14:creationId xmlns:p14="http://schemas.microsoft.com/office/powerpoint/2010/main" val="2222016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BC5DA-48E4-5944-9825-2F75B60CF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VM operational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9D694-1D61-0849-95EA-7613FF094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Renting a VM frees you from </a:t>
            </a:r>
            <a:r>
              <a:rPr lang="en-US" i="1" dirty="0"/>
              <a:t>hardware</a:t>
            </a:r>
            <a:r>
              <a:rPr lang="en-US" dirty="0"/>
              <a:t> concerns, but many software operational concerns remain.  These are all called </a:t>
            </a:r>
            <a:r>
              <a:rPr lang="en-US" b="1" dirty="0"/>
              <a:t>DevOps</a:t>
            </a:r>
            <a:r>
              <a:rPr lang="en-US" dirty="0"/>
              <a:t>:</a:t>
            </a:r>
          </a:p>
          <a:p>
            <a:r>
              <a:rPr lang="en-US" dirty="0"/>
              <a:t>Install and configure 3</a:t>
            </a:r>
            <a:r>
              <a:rPr lang="en-US" baseline="30000" dirty="0"/>
              <a:t>rd</a:t>
            </a:r>
            <a:r>
              <a:rPr lang="en-US" dirty="0"/>
              <a:t> party software:</a:t>
            </a:r>
          </a:p>
          <a:p>
            <a:pPr lvl="1"/>
            <a:r>
              <a:rPr lang="en-US" dirty="0"/>
              <a:t>databases, web servers, libraries, distributed caches, message queues, coordination tools, OS updates, etc., etc.</a:t>
            </a:r>
          </a:p>
          <a:p>
            <a:r>
              <a:rPr lang="en-US" dirty="0"/>
              <a:t>Deploy new versions of your application when released.</a:t>
            </a:r>
          </a:p>
          <a:p>
            <a:r>
              <a:rPr lang="en-US" dirty="0"/>
              <a:t>Monitor application and OS health:</a:t>
            </a:r>
          </a:p>
          <a:p>
            <a:pPr lvl="1"/>
            <a:r>
              <a:rPr lang="en-US" dirty="0"/>
              <a:t>Log files, CPU utilization, free memory, free disk space.</a:t>
            </a:r>
          </a:p>
          <a:p>
            <a:r>
              <a:rPr lang="en-US" dirty="0"/>
              <a:t>Manage security:</a:t>
            </a:r>
          </a:p>
          <a:p>
            <a:pPr lvl="1"/>
            <a:r>
              <a:rPr lang="en-US" dirty="0"/>
              <a:t>Configure users, set/rotate passwords/keys, configure firewall.</a:t>
            </a:r>
          </a:p>
        </p:txBody>
      </p:sp>
    </p:spTree>
    <p:extLst>
      <p:ext uri="{BB962C8B-B14F-4D97-AF65-F5344CB8AC3E}">
        <p14:creationId xmlns:p14="http://schemas.microsoft.com/office/powerpoint/2010/main" val="4027445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5D641-BCD1-A244-94B6-048E41C6D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 option #3: </a:t>
            </a:r>
            <a:r>
              <a:rPr lang="en-US" b="1" dirty="0"/>
              <a:t>Virtual Machine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41447-CC77-DA48-9C2C-847C5B5C4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 extreme option for packaging an app.</a:t>
            </a:r>
          </a:p>
          <a:p>
            <a:r>
              <a:rPr lang="en-US" dirty="0"/>
              <a:t>Ship the entire software stack, from boot code onward.</a:t>
            </a:r>
          </a:p>
          <a:p>
            <a:r>
              <a:rPr lang="en-US" dirty="0"/>
              <a:t>Any hypervisor using the same CPU architecture (</a:t>
            </a:r>
            <a:r>
              <a:rPr lang="en-US" i="1" dirty="0" err="1"/>
              <a:t>eg.</a:t>
            </a:r>
            <a:r>
              <a:rPr lang="en-US" i="1" dirty="0"/>
              <a:t>, x86-64</a:t>
            </a:r>
            <a:r>
              <a:rPr lang="en-US" dirty="0"/>
              <a:t>) and emulating same generic hardware (</a:t>
            </a:r>
            <a:r>
              <a:rPr lang="en-US" i="1" dirty="0"/>
              <a:t>network card, disk controller</a:t>
            </a:r>
            <a:r>
              <a:rPr lang="en-US" dirty="0"/>
              <a:t>) can run the code.</a:t>
            </a:r>
          </a:p>
          <a:p>
            <a:r>
              <a:rPr lang="en-US" dirty="0"/>
              <a:t>Create a virtual hard disk big enough to install the OS, libs, &amp; app.</a:t>
            </a:r>
          </a:p>
          <a:p>
            <a:pPr lvl="1"/>
            <a:r>
              <a:rPr lang="en-US" dirty="0"/>
              <a:t>At least a </a:t>
            </a:r>
            <a:r>
              <a:rPr lang="en-US" dirty="0" err="1"/>
              <a:t>Gbyte</a:t>
            </a:r>
            <a:r>
              <a:rPr lang="en-US" dirty="0"/>
              <a:t> or so.  (maybe 1,000× larger than your source code).</a:t>
            </a:r>
          </a:p>
          <a:p>
            <a:r>
              <a:rPr lang="en-US" dirty="0"/>
              <a:t>On AWS, pre-configured VMs are called </a:t>
            </a:r>
            <a:r>
              <a:rPr lang="en-US" b="1" dirty="0"/>
              <a:t>AMI</a:t>
            </a:r>
            <a:r>
              <a:rPr lang="en-US" dirty="0"/>
              <a:t>s (Amazon machine images).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i="1" dirty="0">
                <a:solidFill>
                  <a:srgbClr val="00B050"/>
                </a:solidFill>
              </a:rPr>
              <a:t>Pros:	</a:t>
            </a:r>
            <a:r>
              <a:rPr lang="en-US" b="1" dirty="0">
                <a:solidFill>
                  <a:srgbClr val="00B050"/>
                </a:solidFill>
              </a:rPr>
              <a:t>✓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Consistent &amp; controlled runtime environment.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00B050"/>
                </a:solidFill>
              </a:rPr>
              <a:t>✓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Isolates app from outside apps.</a:t>
            </a:r>
          </a:p>
          <a:p>
            <a:pPr marL="0" indent="0">
              <a:buNone/>
            </a:pPr>
            <a:r>
              <a:rPr lang="en-US" i="1" dirty="0">
                <a:solidFill>
                  <a:srgbClr val="C00000"/>
                </a:solidFill>
              </a:rPr>
              <a:t>Cons:</a:t>
            </a:r>
            <a:r>
              <a:rPr lang="en-US" i="1" dirty="0"/>
              <a:t>	</a:t>
            </a:r>
            <a:r>
              <a:rPr lang="en-US" dirty="0">
                <a:solidFill>
                  <a:srgbClr val="C00000"/>
                </a:solidFill>
              </a:rPr>
              <a:t>✘</a:t>
            </a:r>
            <a:r>
              <a:rPr lang="en-US" dirty="0"/>
              <a:t> Large in size.	</a:t>
            </a:r>
            <a:r>
              <a:rPr lang="en-US" dirty="0">
                <a:solidFill>
                  <a:srgbClr val="C00000"/>
                </a:solidFill>
              </a:rPr>
              <a:t>✘</a:t>
            </a:r>
            <a:r>
              <a:rPr lang="en-US" dirty="0"/>
              <a:t> Performance overhead for virtual/guest OS.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C00000"/>
                </a:solidFill>
              </a:rPr>
              <a:t>✘</a:t>
            </a:r>
            <a:r>
              <a:rPr lang="en-US" dirty="0"/>
              <a:t> Slow startup (must boot the OS before running your app).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770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5D641-BCD1-A244-94B6-048E41C6D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 option #4: </a:t>
            </a:r>
            <a:r>
              <a:rPr lang="en-US" b="1" dirty="0"/>
              <a:t>Docker</a:t>
            </a:r>
            <a:r>
              <a:rPr lang="en-US" dirty="0"/>
              <a:t> </a:t>
            </a:r>
            <a:r>
              <a:rPr lang="en-US" b="1" dirty="0"/>
              <a:t>Containers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41447-CC77-DA48-9C2C-847C5B5C4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Similar to a VM, but much smaller and a bit more efficient.</a:t>
            </a:r>
          </a:p>
          <a:p>
            <a:pPr lvl="1"/>
            <a:r>
              <a:rPr lang="en-US" dirty="0"/>
              <a:t>Unlike a VM, a container is intended to run just one process/app.</a:t>
            </a:r>
          </a:p>
          <a:p>
            <a:r>
              <a:rPr lang="en-US" dirty="0"/>
              <a:t>A </a:t>
            </a:r>
            <a:r>
              <a:rPr lang="en-US" i="1" dirty="0"/>
              <a:t>Hypervisor</a:t>
            </a:r>
            <a:r>
              <a:rPr lang="en-US" dirty="0"/>
              <a:t> runs </a:t>
            </a:r>
            <a:r>
              <a:rPr lang="en-US" i="1" dirty="0"/>
              <a:t>VMs</a:t>
            </a:r>
            <a:r>
              <a:rPr lang="en-US" dirty="0"/>
              <a:t>, </a:t>
            </a:r>
            <a:r>
              <a:rPr lang="en-US" i="1" dirty="0"/>
              <a:t>Docker</a:t>
            </a:r>
            <a:r>
              <a:rPr lang="en-US" dirty="0"/>
              <a:t> runs </a:t>
            </a:r>
            <a:r>
              <a:rPr lang="en-US" i="1" dirty="0"/>
              <a:t>Containers</a:t>
            </a:r>
            <a:r>
              <a:rPr lang="en-US" dirty="0"/>
              <a:t>.</a:t>
            </a:r>
          </a:p>
          <a:p>
            <a:r>
              <a:rPr lang="en-US" dirty="0"/>
              <a:t>Container is defined by a </a:t>
            </a:r>
            <a:r>
              <a:rPr lang="en-US" dirty="0" err="1"/>
              <a:t>Dockerfile</a:t>
            </a:r>
            <a:r>
              <a:rPr lang="en-US" dirty="0"/>
              <a:t> which lists: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parent image </a:t>
            </a:r>
            <a:r>
              <a:rPr lang="en-US" dirty="0"/>
              <a:t>it’s based on.  This might be an </a:t>
            </a:r>
            <a:r>
              <a:rPr lang="en-US" b="1" dirty="0">
                <a:hlinkClick r:id="rId2"/>
              </a:rPr>
              <a:t>official</a:t>
            </a:r>
            <a:r>
              <a:rPr lang="en-US" dirty="0">
                <a:hlinkClick r:id="rId2"/>
              </a:rPr>
              <a:t> </a:t>
            </a:r>
            <a:r>
              <a:rPr lang="en-US" b="1" dirty="0">
                <a:hlinkClick r:id="rId2"/>
              </a:rPr>
              <a:t>base image</a:t>
            </a:r>
            <a:r>
              <a:rPr lang="en-US" b="1" dirty="0"/>
              <a:t> </a:t>
            </a:r>
            <a:r>
              <a:rPr lang="en-US" dirty="0"/>
              <a:t>like </a:t>
            </a:r>
            <a:r>
              <a:rPr lang="en-US" dirty="0">
                <a:hlinkClick r:id="rId3"/>
              </a:rPr>
              <a:t>alpine 3.10.3</a:t>
            </a:r>
            <a:r>
              <a:rPr lang="en-US" dirty="0"/>
              <a:t> (a tiny Linux distro).  Base images are very similar to VMs.</a:t>
            </a:r>
          </a:p>
          <a:p>
            <a:pPr lvl="2"/>
            <a:r>
              <a:rPr lang="en-US" dirty="0"/>
              <a:t>Base images are very stripped-down: Alpine is 5mb, Ubuntu is 190mb.</a:t>
            </a:r>
          </a:p>
          <a:p>
            <a:pPr lvl="2"/>
            <a:r>
              <a:rPr lang="en-US" dirty="0"/>
              <a:t>Child images can add additional OS software packages as needed.  (</a:t>
            </a:r>
            <a:r>
              <a:rPr lang="en-US" dirty="0" err="1"/>
              <a:t>eg.</a:t>
            </a:r>
            <a:r>
              <a:rPr lang="en-US" dirty="0"/>
              <a:t>, “apt-get </a:t>
            </a:r>
            <a:r>
              <a:rPr lang="en-US" dirty="0" err="1"/>
              <a:t>gcc</a:t>
            </a:r>
            <a:r>
              <a:rPr lang="en-US" dirty="0"/>
              <a:t>”)</a:t>
            </a:r>
          </a:p>
          <a:p>
            <a:pPr lvl="1"/>
            <a:r>
              <a:rPr lang="en-US" dirty="0"/>
              <a:t>Instructions to modify the parent image.  </a:t>
            </a:r>
            <a:r>
              <a:rPr lang="en-US" dirty="0" err="1"/>
              <a:t>Eg.</a:t>
            </a:r>
            <a:r>
              <a:rPr lang="en-US" dirty="0"/>
              <a:t>, this </a:t>
            </a:r>
            <a:r>
              <a:rPr lang="en-US" dirty="0">
                <a:hlinkClick r:id="rId4"/>
              </a:rPr>
              <a:t>postgres container</a:t>
            </a:r>
            <a:r>
              <a:rPr lang="en-US" dirty="0"/>
              <a:t> is based on the alpine image, but it downloads and configures the </a:t>
            </a:r>
            <a:r>
              <a:rPr lang="en-US" dirty="0" err="1"/>
              <a:t>postgres</a:t>
            </a:r>
            <a:r>
              <a:rPr lang="en-US" dirty="0"/>
              <a:t> database.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dockerfile</a:t>
            </a:r>
            <a:r>
              <a:rPr lang="en-US" dirty="0"/>
              <a:t> is just a small text file, but it is a </a:t>
            </a:r>
            <a:r>
              <a:rPr lang="en-US" b="1" dirty="0"/>
              <a:t>blueprint</a:t>
            </a:r>
            <a:r>
              <a:rPr lang="en-US" dirty="0"/>
              <a:t> for the app’s complete runtime environment.</a:t>
            </a:r>
          </a:p>
          <a:p>
            <a:pPr lvl="1"/>
            <a:r>
              <a:rPr lang="en-US" dirty="0"/>
              <a:t>This idea borrows from OS config management tools like Puppet, Chef, Salt.</a:t>
            </a:r>
          </a:p>
        </p:txBody>
      </p:sp>
    </p:spTree>
    <p:extLst>
      <p:ext uri="{BB962C8B-B14F-4D97-AF65-F5344CB8AC3E}">
        <p14:creationId xmlns:p14="http://schemas.microsoft.com/office/powerpoint/2010/main" val="1840044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E15B2-F644-CD48-860F-B100171CB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Containers		</a:t>
            </a:r>
            <a:r>
              <a:rPr lang="en-US" i="1" dirty="0"/>
              <a:t>vs	</a:t>
            </a:r>
            <a:r>
              <a:rPr lang="en-US" dirty="0"/>
              <a:t>Virtual Machines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A53972-42FE-CB43-8220-A81CB2E5AB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3525" y="1600569"/>
            <a:ext cx="5756275" cy="459348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A870062-6C6B-7647-A3E2-8804B35501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610703"/>
            <a:ext cx="5730875" cy="457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E15B2-F644-CD48-860F-B100171CB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Containers can be run on VMs</a:t>
            </a:r>
          </a:p>
        </p:txBody>
      </p:sp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FCE63248-34CF-5041-9FBC-129B40310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979" y="1610703"/>
            <a:ext cx="5730875" cy="45732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435F3C2-B16E-CA49-8773-10B458271DF3}"/>
              </a:ext>
            </a:extLst>
          </p:cNvPr>
          <p:cNvSpPr/>
          <p:nvPr/>
        </p:nvSpPr>
        <p:spPr>
          <a:xfrm>
            <a:off x="7082726" y="2895600"/>
            <a:ext cx="1425844" cy="4055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Docker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448407-DD65-8640-8172-7316F2B83693}"/>
              </a:ext>
            </a:extLst>
          </p:cNvPr>
          <p:cNvSpPr/>
          <p:nvPr/>
        </p:nvSpPr>
        <p:spPr>
          <a:xfrm>
            <a:off x="5517397" y="2557220"/>
            <a:ext cx="1425843" cy="743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46E162-C356-024C-A988-14BEEA0D5932}"/>
              </a:ext>
            </a:extLst>
          </p:cNvPr>
          <p:cNvSpPr/>
          <p:nvPr/>
        </p:nvSpPr>
        <p:spPr>
          <a:xfrm>
            <a:off x="5517396" y="2628900"/>
            <a:ext cx="644840" cy="6722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 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F6CE00-599B-DE46-9918-C4A63DF6C7C8}"/>
              </a:ext>
            </a:extLst>
          </p:cNvPr>
          <p:cNvSpPr/>
          <p:nvPr/>
        </p:nvSpPr>
        <p:spPr>
          <a:xfrm>
            <a:off x="6274760" y="2628900"/>
            <a:ext cx="668480" cy="6722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 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61F423-DCF0-7247-961D-EF455B24BF86}"/>
              </a:ext>
            </a:extLst>
          </p:cNvPr>
          <p:cNvSpPr/>
          <p:nvPr/>
        </p:nvSpPr>
        <p:spPr>
          <a:xfrm>
            <a:off x="7082726" y="2487800"/>
            <a:ext cx="1425842" cy="4055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 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FE6E2D7-9455-2740-956D-EB42E89E5E28}"/>
              </a:ext>
            </a:extLst>
          </p:cNvPr>
          <p:cNvSpPr/>
          <p:nvPr/>
        </p:nvSpPr>
        <p:spPr>
          <a:xfrm>
            <a:off x="3949715" y="2637525"/>
            <a:ext cx="1428194" cy="66361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 A</a:t>
            </a:r>
          </a:p>
        </p:txBody>
      </p:sp>
    </p:spTree>
    <p:extLst>
      <p:ext uri="{BB962C8B-B14F-4D97-AF65-F5344CB8AC3E}">
        <p14:creationId xmlns:p14="http://schemas.microsoft.com/office/powerpoint/2010/main" val="1236048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CD77A-32FA-C04D-B9CE-667ABE01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Docker layered filesystem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69561-EC24-D04D-900C-EEE2BB753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1" y="1146875"/>
            <a:ext cx="11639227" cy="5495225"/>
          </a:xfrm>
        </p:spPr>
        <p:txBody>
          <a:bodyPr>
            <a:normAutofit/>
          </a:bodyPr>
          <a:lstStyle/>
          <a:p>
            <a:r>
              <a:rPr lang="en-US" dirty="0"/>
              <a:t>Recall that containers are derived from a base image.</a:t>
            </a:r>
          </a:p>
          <a:p>
            <a:r>
              <a:rPr lang="en-US" dirty="0"/>
              <a:t>You might have many containers running on a machine based on the same big parent image.  There is an opportunity to </a:t>
            </a:r>
            <a:r>
              <a:rPr lang="en-US" i="1" dirty="0"/>
              <a:t>share</a:t>
            </a:r>
            <a:r>
              <a:rPr lang="en-US" dirty="0"/>
              <a:t>.</a:t>
            </a:r>
          </a:p>
          <a:p>
            <a:r>
              <a:rPr lang="en-US" dirty="0"/>
              <a:t>A Docker filesystem </a:t>
            </a:r>
            <a:r>
              <a:rPr lang="en-US" b="1" dirty="0"/>
              <a:t>layer</a:t>
            </a:r>
            <a:r>
              <a:rPr lang="en-US" dirty="0"/>
              <a:t> is a set of changes to a base filesystem:</a:t>
            </a:r>
          </a:p>
          <a:p>
            <a:r>
              <a:rPr lang="en-US" dirty="0"/>
              <a:t>It's a </a:t>
            </a:r>
            <a:r>
              <a:rPr lang="en-US" i="1" dirty="0"/>
              <a:t>copy-on-write </a:t>
            </a:r>
            <a:r>
              <a:rPr lang="en-US" dirty="0"/>
              <a:t>filesystem.</a:t>
            </a:r>
          </a:p>
          <a:p>
            <a:r>
              <a:rPr lang="en-US" dirty="0"/>
              <a:t>The figure at right shows two</a:t>
            </a:r>
            <a:br>
              <a:rPr lang="en-US" dirty="0"/>
            </a:br>
            <a:r>
              <a:rPr lang="en-US" dirty="0"/>
              <a:t>containers running Elasticsearch</a:t>
            </a:r>
            <a:br>
              <a:rPr lang="en-US" dirty="0"/>
            </a:br>
            <a:r>
              <a:rPr lang="en-US" dirty="0"/>
              <a:t>with different configurations.</a:t>
            </a:r>
          </a:p>
          <a:p>
            <a:r>
              <a:rPr lang="en-US" dirty="0"/>
              <a:t>The majority of the container data</a:t>
            </a:r>
            <a:br>
              <a:rPr lang="en-US" dirty="0"/>
            </a:br>
            <a:r>
              <a:rPr lang="en-US" dirty="0"/>
              <a:t>is shared (bottom three layers).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FC7902-82C8-314F-858C-5D11A1394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00" y="3474618"/>
            <a:ext cx="5849948" cy="327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25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2AAB-7C0C-CD41-B138-7FA4CDBC9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Linux support for containers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7160C-69AF-674A-8079-B86D7153B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Linux has built-in support for isolating processes from each other.</a:t>
            </a:r>
          </a:p>
          <a:p>
            <a:r>
              <a:rPr lang="en-US" dirty="0"/>
              <a:t>Docker uses this Linux container functionality (LXC, </a:t>
            </a:r>
            <a:r>
              <a:rPr lang="en-US" dirty="0" err="1"/>
              <a:t>runc</a:t>
            </a:r>
            <a:r>
              <a:rPr lang="en-US" dirty="0"/>
              <a:t>), and adds:</a:t>
            </a:r>
          </a:p>
          <a:p>
            <a:pPr lvl="1"/>
            <a:r>
              <a:rPr lang="en-US" dirty="0"/>
              <a:t>Build toolchain (</a:t>
            </a:r>
            <a:r>
              <a:rPr lang="en-US" dirty="0" err="1"/>
              <a:t>Dockerfiles</a:t>
            </a:r>
            <a:r>
              <a:rPr lang="en-US" dirty="0"/>
              <a:t>, etc.)</a:t>
            </a:r>
          </a:p>
          <a:p>
            <a:pPr lvl="1"/>
            <a:r>
              <a:rPr lang="en-US" dirty="0"/>
              <a:t>Layered filesystem images.</a:t>
            </a:r>
          </a:p>
          <a:p>
            <a:pPr lvl="1"/>
            <a:r>
              <a:rPr lang="en-US" dirty="0"/>
              <a:t>Central image repository (</a:t>
            </a:r>
            <a:r>
              <a:rPr lang="en-US" dirty="0">
                <a:hlinkClick r:id="rId2"/>
              </a:rPr>
              <a:t>Docker hub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Mac and Windows runtime environments (that run Linux in a VM).</a:t>
            </a:r>
          </a:p>
          <a:p>
            <a:r>
              <a:rPr lang="en-US" dirty="0"/>
              <a:t>Note that containers cannot </a:t>
            </a:r>
            <a:r>
              <a:rPr lang="en-US" i="1" dirty="0"/>
              <a:t>see</a:t>
            </a:r>
            <a:r>
              <a:rPr lang="en-US" dirty="0"/>
              <a:t> each other, but they </a:t>
            </a:r>
            <a:r>
              <a:rPr lang="en-US" i="1" dirty="0"/>
              <a:t>feel</a:t>
            </a:r>
            <a:r>
              <a:rPr lang="en-US" dirty="0"/>
              <a:t> each other’s effects more than VMs (</a:t>
            </a:r>
            <a:r>
              <a:rPr lang="en-US" dirty="0" err="1"/>
              <a:t>eg.</a:t>
            </a:r>
            <a:r>
              <a:rPr lang="en-US" dirty="0"/>
              <a:t>, memory &amp; CPUs are shared dynamically).</a:t>
            </a:r>
          </a:p>
          <a:p>
            <a:pPr marL="0" indent="0">
              <a:buNone/>
            </a:pPr>
            <a:r>
              <a:rPr lang="en-US" dirty="0"/>
              <a:t>References:</a:t>
            </a:r>
          </a:p>
          <a:p>
            <a:r>
              <a:rPr lang="en-US" sz="2000" dirty="0">
                <a:hlinkClick r:id="rId3"/>
              </a:rPr>
              <a:t>https://docs.docker.com/engine/faq/</a:t>
            </a:r>
            <a:endParaRPr lang="en-US" sz="2000" dirty="0">
              <a:hlinkClick r:id="" action="ppaction://noaction"/>
            </a:endParaRPr>
          </a:p>
          <a:p>
            <a:r>
              <a:rPr lang="en-US" sz="2000" dirty="0">
                <a:hlinkClick r:id="" action="ppaction://noaction"/>
              </a:rPr>
              <a:t>https://stackoverflow.com/questions/16047306/how-is-docker-different-from-a-virtual-machine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7316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234F2-76DA-3F40-BD32-B4FFFDE3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deploy containers?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81DBF-0F8C-E748-832C-012582E6A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AWS gives two basic options for deploying containerized apps:</a:t>
            </a:r>
          </a:p>
          <a:p>
            <a:r>
              <a:rPr lang="en-US" dirty="0"/>
              <a:t>A Virtual Machine (</a:t>
            </a:r>
            <a:r>
              <a:rPr lang="en-US" i="1" dirty="0"/>
              <a:t>EC2</a:t>
            </a:r>
            <a:r>
              <a:rPr lang="en-US" dirty="0"/>
              <a:t>) cluster.</a:t>
            </a:r>
          </a:p>
          <a:p>
            <a:pPr lvl="1"/>
            <a:r>
              <a:rPr lang="en-US" b="1" dirty="0"/>
              <a:t>Kubernetes</a:t>
            </a:r>
            <a:r>
              <a:rPr lang="en-US" dirty="0"/>
              <a:t> is the standard </a:t>
            </a:r>
            <a:r>
              <a:rPr lang="en-US" i="1" dirty="0"/>
              <a:t>container orchestration </a:t>
            </a:r>
            <a:r>
              <a:rPr lang="en-US" dirty="0"/>
              <a:t>system for such clusters.</a:t>
            </a:r>
          </a:p>
          <a:p>
            <a:pPr lvl="1"/>
            <a:r>
              <a:rPr lang="en-US" dirty="0" err="1"/>
              <a:t>Eg.</a:t>
            </a:r>
            <a:r>
              <a:rPr lang="en-US" dirty="0"/>
              <a:t>, create five m4.xlarge instances running Linux &amp; manage w/Kubernetes.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rgbClr val="00B050"/>
                </a:solidFill>
              </a:rPr>
              <a:t>✓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You can SSH into the VMs if you wish, for debugging.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C00000"/>
                </a:solidFill>
              </a:rPr>
              <a:t>✘ </a:t>
            </a:r>
            <a:r>
              <a:rPr lang="en-US" dirty="0"/>
              <a:t>You control # of VMs.  </a:t>
            </a:r>
            <a:r>
              <a:rPr lang="en-US" i="1" dirty="0"/>
              <a:t>Idle instance?</a:t>
            </a:r>
            <a:r>
              <a:rPr lang="en-US" dirty="0"/>
              <a:t> you waste money.  </a:t>
            </a:r>
            <a:r>
              <a:rPr lang="en-US" i="1" dirty="0"/>
              <a:t>Overloaded?</a:t>
            </a:r>
            <a:r>
              <a:rPr lang="en-US" dirty="0"/>
              <a:t> it’s slow. </a:t>
            </a:r>
          </a:p>
          <a:p>
            <a:r>
              <a:rPr lang="en-US" dirty="0"/>
              <a:t>Managed infrastructure (AWS </a:t>
            </a:r>
            <a:r>
              <a:rPr lang="en-US" b="1" dirty="0" err="1"/>
              <a:t>Fargate</a:t>
            </a:r>
            <a:r>
              <a:rPr lang="en-US" dirty="0"/>
              <a:t>, Azure </a:t>
            </a:r>
            <a:r>
              <a:rPr lang="en-US" b="1" dirty="0"/>
              <a:t>Container Instances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Your container is deployed </a:t>
            </a:r>
            <a:r>
              <a:rPr lang="en-US" i="1" dirty="0"/>
              <a:t>somewhere</a:t>
            </a:r>
            <a:r>
              <a:rPr lang="en-US" dirty="0"/>
              <a:t> (the cloud provider handles this).</a:t>
            </a:r>
          </a:p>
          <a:p>
            <a:pPr lvl="1"/>
            <a:r>
              <a:rPr lang="en-US" dirty="0"/>
              <a:t>Most likely deployed to a dedicated VM pulled from a pool, but who knows?</a:t>
            </a:r>
          </a:p>
          <a:p>
            <a:pPr lvl="1"/>
            <a:r>
              <a:rPr lang="en-US" dirty="0"/>
              <a:t>Container specifies #CPU cores and RAM size to reserve for the container.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C00000"/>
                </a:solidFill>
              </a:rPr>
              <a:t>✘ </a:t>
            </a:r>
            <a:r>
              <a:rPr lang="en-US" dirty="0"/>
              <a:t>You cannot SSH into it the VM and debug or configure it.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rgbClr val="00B050"/>
                </a:solidFill>
              </a:rPr>
              <a:t>✓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You pay only when your code is running, and scaling is much more dynamic.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83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36141-AB5D-F143-9732-F05405206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Launch comparison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57839E-6546-3C4D-93C8-23D65D4732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Virtual Machine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E4843B-C93D-CA41-8C2B-E17EBB0D83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Copy disk image to VMM.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Reserve CPU and RAM share.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Boot VM OS.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90C471-C7E7-B940-962C-1E9E5702BA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Container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296A1D-610C-164C-9237-F4EDC569B69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Copy </a:t>
            </a:r>
            <a:r>
              <a:rPr lang="en-US" dirty="0" err="1"/>
              <a:t>Dockerfile</a:t>
            </a:r>
            <a:r>
              <a:rPr lang="en-US" dirty="0"/>
              <a:t> and application code to host.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Download base image</a:t>
            </a:r>
          </a:p>
          <a:p>
            <a:pPr lvl="1"/>
            <a:r>
              <a:rPr lang="en-US" dirty="0"/>
              <a:t>Skip this step if another container is using the same base image.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Run setup commands in </a:t>
            </a:r>
            <a:r>
              <a:rPr lang="en-US" dirty="0" err="1"/>
              <a:t>Dockerfile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Run the app command in the </a:t>
            </a:r>
            <a:r>
              <a:rPr lang="en-US" dirty="0" err="1"/>
              <a:t>Dockerfile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7693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048FD-6198-D547-97B5-6F8A14411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 Twitter Database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07223-4524-C840-B23C-6924200B9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Twitter's storage design choices offer a tradeoff between:</a:t>
            </a:r>
          </a:p>
          <a:p>
            <a:pPr lvl="1"/>
            <a:r>
              <a:rPr lang="en-US" dirty="0"/>
              <a:t>Relational DB: </a:t>
            </a:r>
            <a:r>
              <a:rPr lang="en-US" dirty="0">
                <a:solidFill>
                  <a:srgbClr val="00B050"/>
                </a:solidFill>
              </a:rPr>
              <a:t>space-efficient, fast writes</a:t>
            </a:r>
            <a:r>
              <a:rPr lang="en-US" dirty="0"/>
              <a:t>, but </a:t>
            </a:r>
            <a:r>
              <a:rPr lang="en-US" dirty="0">
                <a:solidFill>
                  <a:srgbClr val="C00000"/>
                </a:solidFill>
              </a:rPr>
              <a:t>slow reads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NoSQL DB: </a:t>
            </a:r>
            <a:r>
              <a:rPr lang="en-US" dirty="0">
                <a:solidFill>
                  <a:srgbClr val="C00000"/>
                </a:solidFill>
              </a:rPr>
              <a:t>duplicative, slow writes</a:t>
            </a:r>
            <a:r>
              <a:rPr lang="en-US" dirty="0"/>
              <a:t>, but </a:t>
            </a:r>
            <a:r>
              <a:rPr lang="en-US" dirty="0">
                <a:solidFill>
                  <a:srgbClr val="00B050"/>
                </a:solidFill>
              </a:rPr>
              <a:t>fast reads</a:t>
            </a:r>
            <a:r>
              <a:rPr lang="en-US" dirty="0"/>
              <a:t>.</a:t>
            </a:r>
          </a:p>
          <a:p>
            <a:r>
              <a:rPr lang="en-US" dirty="0"/>
              <a:t>A hybrid design is ideal:</a:t>
            </a:r>
          </a:p>
          <a:p>
            <a:pPr lvl="1"/>
            <a:r>
              <a:rPr lang="en-US" dirty="0"/>
              <a:t>Most users are </a:t>
            </a:r>
            <a:r>
              <a:rPr lang="en-US" b="1" dirty="0"/>
              <a:t>consumers </a:t>
            </a:r>
            <a:r>
              <a:rPr lang="en-US" dirty="0"/>
              <a:t>(reads &gt; writes): put their tweets in NoSQL.</a:t>
            </a:r>
          </a:p>
          <a:p>
            <a:pPr lvl="1"/>
            <a:r>
              <a:rPr lang="en-US" b="1" dirty="0"/>
              <a:t>Celebrities</a:t>
            </a:r>
            <a:r>
              <a:rPr lang="en-US" dirty="0"/>
              <a:t> are different (writes &gt; reads): put their tweets in SQL.</a:t>
            </a:r>
          </a:p>
        </p:txBody>
      </p:sp>
    </p:spTree>
    <p:extLst>
      <p:ext uri="{BB962C8B-B14F-4D97-AF65-F5344CB8AC3E}">
        <p14:creationId xmlns:p14="http://schemas.microsoft.com/office/powerpoint/2010/main" val="2388861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408F-6035-884F-98AF-CB01D97C8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Serverless functions </a:t>
            </a:r>
            <a:r>
              <a:rPr lang="en-US" dirty="0"/>
              <a:t>abstract away the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8BF82-CC9C-1345-8FA9-1D8F9610F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Your code just runs </a:t>
            </a:r>
            <a:r>
              <a:rPr lang="en-US" i="1" dirty="0"/>
              <a:t>somewhere</a:t>
            </a:r>
            <a:r>
              <a:rPr lang="en-US" dirty="0"/>
              <a:t> in the cloud.</a:t>
            </a:r>
          </a:p>
          <a:p>
            <a:r>
              <a:rPr lang="en-US" dirty="0"/>
              <a:t>Serverless functions are heavily </a:t>
            </a:r>
            <a:r>
              <a:rPr lang="en-US" b="1" dirty="0"/>
              <a:t>constrained.  </a:t>
            </a:r>
            <a:r>
              <a:rPr lang="en-US" dirty="0"/>
              <a:t>They must run on a standardized platform that can simultaneously support all tenants.</a:t>
            </a:r>
          </a:p>
          <a:p>
            <a:pPr lvl="1"/>
            <a:r>
              <a:rPr lang="en-US" dirty="0"/>
              <a:t>All code is in </a:t>
            </a:r>
            <a:r>
              <a:rPr lang="en-US" i="1" dirty="0"/>
              <a:t>one language</a:t>
            </a:r>
            <a:r>
              <a:rPr lang="en-US" dirty="0"/>
              <a:t>, on a certain runtime </a:t>
            </a:r>
            <a:r>
              <a:rPr lang="en-US" i="1" dirty="0"/>
              <a:t>(</a:t>
            </a:r>
            <a:r>
              <a:rPr lang="en-US" i="1" dirty="0" err="1"/>
              <a:t>eg.</a:t>
            </a:r>
            <a:r>
              <a:rPr lang="en-US" i="1" dirty="0"/>
              <a:t>, Python 3.5).</a:t>
            </a:r>
          </a:p>
          <a:p>
            <a:pPr lvl="2"/>
            <a:r>
              <a:rPr lang="en-US" dirty="0"/>
              <a:t>Simple </a:t>
            </a:r>
            <a:r>
              <a:rPr lang="en-US" b="1" dirty="0"/>
              <a:t>Lambda</a:t>
            </a:r>
            <a:r>
              <a:rPr lang="en-US" dirty="0"/>
              <a:t> functions can actually be written/pasted in the AWS web console.</a:t>
            </a:r>
          </a:p>
          <a:p>
            <a:pPr lvl="1"/>
            <a:r>
              <a:rPr lang="en-US" dirty="0"/>
              <a:t>Dependencies must be included in the app bundle that is deployed.</a:t>
            </a:r>
          </a:p>
          <a:p>
            <a:pPr lvl="2"/>
            <a:r>
              <a:rPr lang="en-US" dirty="0"/>
              <a:t>In other words, the only thing “installed” is your function code.</a:t>
            </a:r>
          </a:p>
          <a:p>
            <a:pPr lvl="2"/>
            <a:r>
              <a:rPr lang="en-US" dirty="0" err="1"/>
              <a:t>Eg.</a:t>
            </a:r>
            <a:r>
              <a:rPr lang="en-US" dirty="0"/>
              <a:t>, in Python, install libs in a subdirectory:  </a:t>
            </a:r>
            <a:r>
              <a:rPr lang="en-US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“pip install --target ./package urllib3”</a:t>
            </a:r>
          </a:p>
          <a:p>
            <a:pPr lvl="1"/>
            <a:r>
              <a:rPr lang="en-US" dirty="0"/>
              <a:t>Serverless functions are </a:t>
            </a:r>
            <a:r>
              <a:rPr lang="en-US" i="1" dirty="0"/>
              <a:t>stateless</a:t>
            </a:r>
            <a:r>
              <a:rPr lang="en-US" dirty="0"/>
              <a:t> (no global variables to retain state).</a:t>
            </a:r>
          </a:p>
          <a:p>
            <a:pPr lvl="1"/>
            <a:r>
              <a:rPr lang="en-US" dirty="0"/>
              <a:t>Code cannot spawn other command-line processes.</a:t>
            </a:r>
          </a:p>
          <a:p>
            <a:pPr lvl="1"/>
            <a:r>
              <a:rPr lang="en-US" dirty="0"/>
              <a:t>Code can only write to one folder in the filesystem (</a:t>
            </a:r>
            <a:r>
              <a:rPr lang="en-US" dirty="0" err="1"/>
              <a:t>eg.</a:t>
            </a:r>
            <a:r>
              <a:rPr lang="en-US" dirty="0"/>
              <a:t>,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“/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tmp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en-US" dirty="0"/>
              <a:t>).</a:t>
            </a:r>
          </a:p>
          <a:p>
            <a:pPr lvl="2"/>
            <a:r>
              <a:rPr lang="en-US" dirty="0"/>
              <a:t>This folder is isolated (sandboxed) from other functions running on the VM.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✓ </a:t>
            </a:r>
            <a:r>
              <a:rPr lang="en-US" dirty="0"/>
              <a:t>Much less overhead and startup delay than container or VM.</a:t>
            </a:r>
          </a:p>
          <a:p>
            <a:pPr marL="0" indent="0">
              <a:buNone/>
            </a:pPr>
            <a:r>
              <a:rPr lang="en-US" dirty="0"/>
              <a:t>👍 Note that a </a:t>
            </a:r>
            <a:r>
              <a:rPr lang="en-US" i="1" dirty="0"/>
              <a:t>Java jar </a:t>
            </a:r>
            <a:r>
              <a:rPr lang="en-US" dirty="0"/>
              <a:t>is an ideal package for a serverless function.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661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6A6BD-9BDC-C04D-A307-9E56862F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Serverless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1E4BC-8EB5-374F-A3BB-A81A4334B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Some cloud-configured event triggers/calls the function.</a:t>
            </a:r>
          </a:p>
          <a:p>
            <a:r>
              <a:rPr lang="en-US" dirty="0"/>
              <a:t>In response, the code is deployed to a VM, perhaps along with other functions (those details are abstracted away).</a:t>
            </a:r>
          </a:p>
          <a:p>
            <a:r>
              <a:rPr lang="en-US" dirty="0"/>
              <a:t>There can be a short delay in starting the function (if it’s not already on a VM) called a </a:t>
            </a:r>
            <a:r>
              <a:rPr lang="en-US" b="1" dirty="0"/>
              <a:t>cold start</a:t>
            </a:r>
            <a:r>
              <a:rPr lang="en-US" dirty="0"/>
              <a:t>.</a:t>
            </a:r>
          </a:p>
          <a:p>
            <a:r>
              <a:rPr lang="en-US" dirty="0"/>
              <a:t>Function is deployed to as many machines as necessary, on demand.</a:t>
            </a:r>
          </a:p>
          <a:p>
            <a:r>
              <a:rPr lang="en-US" dirty="0"/>
              <a:t>AWS Lambda functions are currently limited to 15 minutes.</a:t>
            </a:r>
          </a:p>
          <a:p>
            <a:r>
              <a:rPr lang="en-US" dirty="0"/>
              <a:t>The association between the code and VM is short-term.</a:t>
            </a:r>
          </a:p>
          <a:p>
            <a:endParaRPr lang="en-US" dirty="0"/>
          </a:p>
          <a:p>
            <a:r>
              <a:rPr lang="en-US" dirty="0"/>
              <a:t>Note that serverless functions must be coded to work with a particular vendor's platform (</a:t>
            </a:r>
            <a:r>
              <a:rPr lang="en-US" dirty="0" err="1"/>
              <a:t>eg.</a:t>
            </a:r>
            <a:r>
              <a:rPr lang="en-US" dirty="0"/>
              <a:t>, AWS </a:t>
            </a:r>
            <a:r>
              <a:rPr lang="en-US" dirty="0" err="1"/>
              <a:t>Lamba</a:t>
            </a:r>
            <a:r>
              <a:rPr lang="en-US" dirty="0"/>
              <a:t>), so there is </a:t>
            </a:r>
            <a:r>
              <a:rPr lang="en-US" b="1" dirty="0">
                <a:solidFill>
                  <a:srgbClr val="C00000"/>
                </a:solidFill>
              </a:rPr>
              <a:t>vendor lock-in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5311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84A4C-8538-F94D-AC06-6701BDABA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Invoking a Serverless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AF644-C318-3D45-ACC3-D28389CF2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 AWS, a Lambda function can be triggered by:</a:t>
            </a:r>
          </a:p>
          <a:p>
            <a:r>
              <a:rPr lang="en-US" b="1" dirty="0"/>
              <a:t>Admin</a:t>
            </a:r>
            <a:r>
              <a:rPr lang="en-US" dirty="0"/>
              <a:t> clicking a button in the Lambda console.</a:t>
            </a:r>
          </a:p>
          <a:p>
            <a:r>
              <a:rPr lang="en-US" b="1" dirty="0"/>
              <a:t>Your code </a:t>
            </a:r>
            <a:r>
              <a:rPr lang="en-US" dirty="0"/>
              <a:t>calling into the lambda API.</a:t>
            </a:r>
          </a:p>
          <a:p>
            <a:r>
              <a:rPr lang="en-US" b="1" dirty="0"/>
              <a:t>Client request </a:t>
            </a:r>
            <a:r>
              <a:rPr lang="en-US" dirty="0"/>
              <a:t>reaching an AWS API Gateway configured to route certain endpoints (paths) to your lambda.</a:t>
            </a:r>
          </a:p>
          <a:p>
            <a:r>
              <a:rPr lang="en-US" b="1" dirty="0" err="1"/>
              <a:t>Cloudwatch</a:t>
            </a:r>
            <a:r>
              <a:rPr lang="en-US" b="1" dirty="0"/>
              <a:t> event</a:t>
            </a:r>
            <a:r>
              <a:rPr lang="en-US" dirty="0"/>
              <a:t> configured in the AWS console to run periodically.</a:t>
            </a:r>
          </a:p>
          <a:p>
            <a:r>
              <a:rPr lang="en-US" dirty="0"/>
              <a:t>An event in a managed service, like S3 or Simple Queueing Service.</a:t>
            </a:r>
          </a:p>
          <a:p>
            <a:pPr lvl="1"/>
            <a:r>
              <a:rPr lang="en-US" b="1" dirty="0"/>
              <a:t>S3 </a:t>
            </a:r>
            <a:r>
              <a:rPr lang="en-US" dirty="0"/>
              <a:t>can be configured to run a lambda whenever a file is stored in a bucket.</a:t>
            </a:r>
          </a:p>
          <a:p>
            <a:pPr lvl="1"/>
            <a:r>
              <a:rPr lang="en-US" b="1" dirty="0"/>
              <a:t>SQS</a:t>
            </a:r>
            <a:r>
              <a:rPr lang="en-US" dirty="0"/>
              <a:t> can run a lambda to handle messages added to the queue.</a:t>
            </a:r>
          </a:p>
        </p:txBody>
      </p:sp>
    </p:spTree>
    <p:extLst>
      <p:ext uri="{BB962C8B-B14F-4D97-AF65-F5344CB8AC3E}">
        <p14:creationId xmlns:p14="http://schemas.microsoft.com/office/powerpoint/2010/main" val="1422133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1A6F640-DB04-EA48-B515-0A751C3CA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12192000" cy="60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759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26540-30C4-A948-90CE-5B96C2508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Serverless Function use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35E98-D6E3-004F-94C3-BACF2030C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for </a:t>
            </a:r>
            <a:r>
              <a:rPr lang="en-US" b="1" dirty="0"/>
              <a:t>infrequently-executed</a:t>
            </a:r>
            <a:r>
              <a:rPr lang="en-US" dirty="0"/>
              <a:t> code and </a:t>
            </a:r>
            <a:r>
              <a:rPr lang="en-US" b="1" dirty="0"/>
              <a:t>batch processing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No resources are wasted while the code is idle.</a:t>
            </a:r>
          </a:p>
          <a:p>
            <a:r>
              <a:rPr lang="en-US" dirty="0"/>
              <a:t>Good for </a:t>
            </a:r>
            <a:r>
              <a:rPr lang="en-US" b="1" dirty="0" err="1"/>
              <a:t>bursty</a:t>
            </a:r>
            <a:r>
              <a:rPr lang="en-US" dirty="0"/>
              <a:t> workloads.</a:t>
            </a:r>
          </a:p>
          <a:p>
            <a:pPr lvl="1"/>
            <a:r>
              <a:rPr lang="en-US" dirty="0"/>
              <a:t>A serverless function can spin up in a few seconds.</a:t>
            </a:r>
          </a:p>
          <a:p>
            <a:pPr lvl="2"/>
            <a:r>
              <a:rPr lang="en-US" dirty="0"/>
              <a:t>It’s just a code copy and the code startup time.</a:t>
            </a:r>
          </a:p>
          <a:p>
            <a:pPr lvl="2"/>
            <a:r>
              <a:rPr lang="en-US" dirty="0"/>
              <a:t>This is much faster than starting a new VM (a few minutes) or container.</a:t>
            </a:r>
          </a:p>
          <a:p>
            <a:r>
              <a:rPr lang="en-US" dirty="0"/>
              <a:t>For example, quickly processing a sudden burst of thousands documents.</a:t>
            </a:r>
          </a:p>
          <a:p>
            <a:pPr lvl="1"/>
            <a:r>
              <a:rPr lang="en-US" dirty="0"/>
              <a:t>To do it quickly, the work must be done in parallel on lots of machines.</a:t>
            </a:r>
          </a:p>
          <a:p>
            <a:pPr lvl="1"/>
            <a:r>
              <a:rPr lang="en-US" dirty="0"/>
              <a:t>Keeping lots of VMs available (and idle) would be costly.</a:t>
            </a:r>
          </a:p>
          <a:p>
            <a:pPr lvl="1"/>
            <a:r>
              <a:rPr lang="en-US" dirty="0"/>
              <a:t>Creating new VMs would be slow (and costly because you pay during bootup).</a:t>
            </a:r>
          </a:p>
        </p:txBody>
      </p:sp>
    </p:spTree>
    <p:extLst>
      <p:ext uri="{BB962C8B-B14F-4D97-AF65-F5344CB8AC3E}">
        <p14:creationId xmlns:p14="http://schemas.microsoft.com/office/powerpoint/2010/main" val="4213782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8F6973-0FB3-2540-A896-12C5A1EF3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59"/>
            <a:ext cx="11668500" cy="409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23B8F2-9AB6-684A-A959-4D28E97EB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010" y="154983"/>
            <a:ext cx="7423688" cy="883403"/>
          </a:xfrm>
        </p:spPr>
        <p:txBody>
          <a:bodyPr>
            <a:normAutofit/>
          </a:bodyPr>
          <a:lstStyle/>
          <a:p>
            <a:r>
              <a:rPr lang="en-US" dirty="0"/>
              <a:t>Computing Platform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2AA4-85E6-2043-AEE0-D0DBB14A6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80" y="4246535"/>
            <a:ext cx="12006020" cy="2611465"/>
          </a:xfrm>
        </p:spPr>
        <p:txBody>
          <a:bodyPr numCol="3" spcCol="182880"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✓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Run multiple isolated OSes on one machine.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✓</a:t>
            </a:r>
            <a:r>
              <a:rPr lang="en-US" dirty="0"/>
              <a:t> Consistent environment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✘</a:t>
            </a:r>
            <a:r>
              <a:rPr lang="en-US" dirty="0"/>
              <a:t> High space overhead.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✘</a:t>
            </a:r>
            <a:r>
              <a:rPr lang="en-US" dirty="0"/>
              <a:t> Slow to start/stop.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✘</a:t>
            </a:r>
            <a:r>
              <a:rPr lang="en-US" dirty="0"/>
              <a:t> Horizontal scaling and resource mgmt. is manual.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✓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Consistent runtime environment without overhead of a full VM.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✓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Automatic </a:t>
            </a:r>
            <a:r>
              <a:rPr lang="en-US" dirty="0" err="1"/>
              <a:t>horiz</a:t>
            </a:r>
            <a:r>
              <a:rPr lang="en-US" dirty="0"/>
              <a:t>. scaling.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✘</a:t>
            </a:r>
            <a:r>
              <a:rPr lang="en-US" dirty="0"/>
              <a:t> Less configurable than a VM.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✓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Quickest startup, least storage overhead.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✓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Automatic </a:t>
            </a:r>
            <a:r>
              <a:rPr lang="en-US" dirty="0" err="1"/>
              <a:t>horiz</a:t>
            </a:r>
            <a:r>
              <a:rPr lang="en-US" dirty="0"/>
              <a:t>. scaling.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✘</a:t>
            </a:r>
            <a:r>
              <a:rPr lang="en-US" dirty="0"/>
              <a:t> Must work entirely in one programming language.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✘</a:t>
            </a:r>
            <a:r>
              <a:rPr lang="en-US" dirty="0"/>
              <a:t> Must be stateless, &lt;15min.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✘</a:t>
            </a:r>
            <a:r>
              <a:rPr lang="en-US" dirty="0"/>
              <a:t> Cloud vendor lock-in.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B4933D-8AD1-EB46-8397-DC00FDF9D2D1}"/>
              </a:ext>
            </a:extLst>
          </p:cNvPr>
          <p:cNvCxnSpPr>
            <a:cxnSpLocks/>
          </p:cNvCxnSpPr>
          <p:nvPr/>
        </p:nvCxnSpPr>
        <p:spPr>
          <a:xfrm>
            <a:off x="8121112" y="4246535"/>
            <a:ext cx="0" cy="2301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7BFCC0-B5AB-D64A-87DB-0B6309AB8F5B}"/>
              </a:ext>
            </a:extLst>
          </p:cNvPr>
          <p:cNvCxnSpPr>
            <a:cxnSpLocks/>
          </p:cNvCxnSpPr>
          <p:nvPr/>
        </p:nvCxnSpPr>
        <p:spPr>
          <a:xfrm>
            <a:off x="4137609" y="4246535"/>
            <a:ext cx="0" cy="2301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132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366D0-2176-C94A-9B7B-EBC67DAFB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architecture tutorials from 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6D752-D4F2-624C-B987-0797FEEAD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https://github.com/aws-samples/aws-modern-application-workshop/tree/java</a:t>
            </a:r>
            <a:endParaRPr lang="en-US" dirty="0"/>
          </a:p>
          <a:p>
            <a:r>
              <a:rPr lang="en-US" dirty="0">
                <a:hlinkClick r:id="rId3"/>
              </a:rPr>
              <a:t>https://github.com/aws-samples/aws-serverless-airline-booking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Tips:</a:t>
            </a:r>
          </a:p>
          <a:p>
            <a:r>
              <a:rPr lang="en-US" b="1" dirty="0"/>
              <a:t>API Gateway </a:t>
            </a:r>
            <a:r>
              <a:rPr lang="en-US" dirty="0"/>
              <a:t>is an alternative way to develop APIs, using Lambdas:</a:t>
            </a:r>
          </a:p>
          <a:p>
            <a:pPr lvl="1"/>
            <a:r>
              <a:rPr lang="en-US" dirty="0">
                <a:hlinkClick r:id="rId4"/>
              </a:rPr>
              <a:t>https://us-east-2.console.aws.amazon.com/apigateway/home</a:t>
            </a:r>
            <a:endParaRPr lang="en-US" dirty="0"/>
          </a:p>
          <a:p>
            <a:r>
              <a:rPr lang="en-US" dirty="0"/>
              <a:t>Long-running processing work can be done in ECS on </a:t>
            </a:r>
            <a:r>
              <a:rPr lang="en-US" dirty="0" err="1"/>
              <a:t>Fargate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hlinkClick r:id="rId5"/>
              </a:rPr>
              <a:t>https://kalinchernev.github.io/solving-aws-lambda-timeouts-fargate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82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4ADCE-6875-6746-AF7B-24679DF70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– Computing Platforms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35EF3-1A89-4B44-BF12-D040C1F40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Virtual Machines </a:t>
            </a:r>
            <a:r>
              <a:rPr lang="en-US" dirty="0"/>
              <a:t>let multiple tenants share a single physical server.</a:t>
            </a:r>
          </a:p>
          <a:p>
            <a:pPr lvl="1"/>
            <a:r>
              <a:rPr lang="en-US" dirty="0"/>
              <a:t>Apps can be distributed as a </a:t>
            </a:r>
            <a:r>
              <a:rPr lang="en-US" b="1" dirty="0"/>
              <a:t>VM disk image.</a:t>
            </a:r>
          </a:p>
          <a:p>
            <a:r>
              <a:rPr lang="en-US" b="1" dirty="0"/>
              <a:t>Containers</a:t>
            </a:r>
            <a:r>
              <a:rPr lang="en-US" dirty="0"/>
              <a:t> create a consistent environment for your application.</a:t>
            </a:r>
          </a:p>
          <a:p>
            <a:pPr lvl="1"/>
            <a:r>
              <a:rPr lang="en-US" dirty="0"/>
              <a:t>Distribute as an </a:t>
            </a:r>
            <a:r>
              <a:rPr lang="en-US" b="1" dirty="0"/>
              <a:t>image</a:t>
            </a:r>
            <a:r>
              <a:rPr lang="en-US" dirty="0"/>
              <a:t> (like a VM disk image, but more lightweight),</a:t>
            </a:r>
          </a:p>
          <a:p>
            <a:pPr lvl="1"/>
            <a:r>
              <a:rPr lang="en-US" dirty="0"/>
              <a:t>Or as source code + a </a:t>
            </a:r>
            <a:r>
              <a:rPr lang="en-US" b="1" dirty="0" err="1"/>
              <a:t>Dockerfile</a:t>
            </a:r>
            <a:r>
              <a:rPr lang="en-US" dirty="0"/>
              <a:t> (a blueprint for the image).</a:t>
            </a:r>
          </a:p>
          <a:p>
            <a:r>
              <a:rPr lang="en-US" b="1" dirty="0"/>
              <a:t>Serverless functions </a:t>
            </a:r>
            <a:r>
              <a:rPr lang="en-US" dirty="0"/>
              <a:t>are code that is </a:t>
            </a:r>
            <a:r>
              <a:rPr lang="en-US" i="1" dirty="0"/>
              <a:t>staged</a:t>
            </a:r>
            <a:r>
              <a:rPr lang="en-US" dirty="0"/>
              <a:t> in the cloud, </a:t>
            </a:r>
            <a:r>
              <a:rPr lang="en-US" i="1" dirty="0"/>
              <a:t>ready to run:</a:t>
            </a:r>
            <a:endParaRPr lang="en-US" dirty="0"/>
          </a:p>
          <a:p>
            <a:pPr lvl="1"/>
            <a:r>
              <a:rPr lang="en-US" dirty="0"/>
              <a:t>They are automatically deployed and run on </a:t>
            </a:r>
            <a:r>
              <a:rPr lang="en-US" i="1" dirty="0"/>
              <a:t>one or more </a:t>
            </a:r>
            <a:r>
              <a:rPr lang="en-US" dirty="0"/>
              <a:t>VMs </a:t>
            </a:r>
            <a:r>
              <a:rPr lang="en-US" b="1" dirty="0"/>
              <a:t>on demand</a:t>
            </a:r>
            <a:r>
              <a:rPr lang="en-US" dirty="0"/>
              <a:t>.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rgbClr val="00B050"/>
                </a:solidFill>
              </a:rPr>
              <a:t>Pros:</a:t>
            </a:r>
            <a:r>
              <a:rPr lang="en-US" dirty="0"/>
              <a:t>	• Gives more dynamic &amp; fine-grained scalability than container/VM.</a:t>
            </a:r>
          </a:p>
          <a:p>
            <a:pPr marL="457200" lvl="1" indent="0">
              <a:buNone/>
            </a:pPr>
            <a:r>
              <a:rPr lang="en-US" dirty="0"/>
              <a:t>		• Uses as many machines as needed, when needed.  (zero to 1000s!)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rgbClr val="C00000"/>
                </a:solidFill>
              </a:rPr>
              <a:t>Cons:</a:t>
            </a:r>
            <a:r>
              <a:rPr lang="en-US" i="1" dirty="0"/>
              <a:t>	</a:t>
            </a:r>
            <a:r>
              <a:rPr lang="en-US" dirty="0"/>
              <a:t>• “Cold start” delay of several seconds (to copy code &amp; launch).</a:t>
            </a:r>
          </a:p>
          <a:p>
            <a:pPr marL="457200" lvl="1" indent="0">
              <a:buNone/>
            </a:pPr>
            <a:r>
              <a:rPr lang="en-US" dirty="0"/>
              <a:t>		• Function runtime is often limited (</a:t>
            </a:r>
            <a:r>
              <a:rPr lang="en-US" dirty="0" err="1"/>
              <a:t>eg.</a:t>
            </a:r>
            <a:r>
              <a:rPr lang="en-US" dirty="0"/>
              <a:t>, 15 minutes for Lambda).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445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4627F-9C47-B840-8B49-F1B924300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 </a:t>
            </a:r>
            <a:r>
              <a:rPr lang="en-US" b="1" dirty="0"/>
              <a:t>packaging, distribution, </a:t>
            </a:r>
            <a:r>
              <a:rPr lang="en-US" dirty="0"/>
              <a:t>and</a:t>
            </a:r>
            <a:r>
              <a:rPr lang="en-US" b="1" dirty="0"/>
              <a:t> deployment</a:t>
            </a:r>
            <a:r>
              <a:rPr lang="en-US" dirty="0"/>
              <a:t> is tricky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1B3A9-5FEA-B343-B746-154C2E7BE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Unfortunately, an app usually requires a very specific </a:t>
            </a:r>
            <a:r>
              <a:rPr lang="en-US" b="1" dirty="0"/>
              <a:t>environment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Application server or middleware. 		</a:t>
            </a:r>
            <a:r>
              <a:rPr lang="en-US" dirty="0" err="1"/>
              <a:t>Eg.</a:t>
            </a:r>
            <a:r>
              <a:rPr lang="en-US" dirty="0"/>
              <a:t>, Tomcat, Maven, </a:t>
            </a:r>
            <a:r>
              <a:rPr lang="en-US" dirty="0" err="1"/>
              <a:t>Express.js</a:t>
            </a:r>
            <a:endParaRPr lang="en-US" dirty="0"/>
          </a:p>
          <a:p>
            <a:pPr lvl="1"/>
            <a:r>
              <a:rPr lang="en-US" dirty="0"/>
              <a:t>Language interpreter / runtime. 		</a:t>
            </a:r>
            <a:r>
              <a:rPr lang="en-US" dirty="0" err="1"/>
              <a:t>Eg.</a:t>
            </a:r>
            <a:r>
              <a:rPr lang="en-US" dirty="0"/>
              <a:t>, Python 3.5, Java 10, Node.js</a:t>
            </a:r>
          </a:p>
          <a:p>
            <a:pPr lvl="1"/>
            <a:r>
              <a:rPr lang="en-US" dirty="0"/>
              <a:t>Libraries </a:t>
            </a:r>
            <a:r>
              <a:rPr lang="en-US" i="1" dirty="0"/>
              <a:t>(within the language).			</a:t>
            </a:r>
            <a:r>
              <a:rPr lang="en-US" dirty="0"/>
              <a:t>maybe loaded by </a:t>
            </a:r>
            <a:r>
              <a:rPr lang="en-US" dirty="0" err="1"/>
              <a:t>mvn</a:t>
            </a:r>
            <a:r>
              <a:rPr lang="en-US" dirty="0"/>
              <a:t>, </a:t>
            </a:r>
            <a:r>
              <a:rPr lang="en-US" dirty="0" err="1"/>
              <a:t>npm</a:t>
            </a:r>
            <a:r>
              <a:rPr lang="en-US" dirty="0"/>
              <a:t>, pip, </a:t>
            </a:r>
            <a:r>
              <a:rPr lang="en-US" dirty="0" err="1"/>
              <a:t>ld</a:t>
            </a:r>
            <a:endParaRPr lang="en-US" dirty="0"/>
          </a:p>
          <a:p>
            <a:pPr lvl="1"/>
            <a:r>
              <a:rPr lang="en-US" dirty="0"/>
              <a:t>Command line tools &amp; services.		</a:t>
            </a:r>
            <a:r>
              <a:rPr lang="en-US" dirty="0" err="1"/>
              <a:t>Eg.</a:t>
            </a:r>
            <a:r>
              <a:rPr lang="en-US" dirty="0"/>
              <a:t>, </a:t>
            </a:r>
            <a:r>
              <a:rPr lang="en-US" dirty="0" err="1"/>
              <a:t>imagemagick</a:t>
            </a:r>
            <a:r>
              <a:rPr lang="en-US" dirty="0"/>
              <a:t>, </a:t>
            </a:r>
            <a:r>
              <a:rPr lang="en-US" dirty="0" err="1"/>
              <a:t>mysql</a:t>
            </a:r>
            <a:r>
              <a:rPr lang="en-US" dirty="0"/>
              <a:t>, </a:t>
            </a:r>
            <a:r>
              <a:rPr lang="en-US" dirty="0" err="1"/>
              <a:t>openssl</a:t>
            </a:r>
            <a:endParaRPr lang="en-US" dirty="0"/>
          </a:p>
          <a:p>
            <a:pPr lvl="1"/>
            <a:r>
              <a:rPr lang="en-US" dirty="0"/>
              <a:t>Operating system features &amp; config.	</a:t>
            </a:r>
            <a:r>
              <a:rPr lang="en-US" dirty="0" err="1"/>
              <a:t>Eg.</a:t>
            </a:r>
            <a:r>
              <a:rPr lang="en-US" dirty="0"/>
              <a:t>, filesystem structure, firewall,</a:t>
            </a:r>
            <a:br>
              <a:rPr lang="en-US" dirty="0"/>
            </a:br>
            <a:r>
              <a:rPr lang="en-US" dirty="0"/>
              <a:t>							subprocesses/threads, user security.</a:t>
            </a:r>
          </a:p>
          <a:p>
            <a:r>
              <a:rPr lang="en-US" dirty="0"/>
              <a:t>As on the homework, </a:t>
            </a:r>
            <a:r>
              <a:rPr lang="en-US" i="1" dirty="0"/>
              <a:t>“it worked on my machine” </a:t>
            </a:r>
            <a:r>
              <a:rPr lang="en-US" dirty="0"/>
              <a:t>is not good enough.</a:t>
            </a:r>
          </a:p>
          <a:p>
            <a:r>
              <a:rPr lang="en-US" dirty="0"/>
              <a:t>Many app packaging solutions exist, and they are constantly evolving.</a:t>
            </a:r>
          </a:p>
          <a:p>
            <a:pPr lvl="1"/>
            <a:r>
              <a:rPr lang="en-US" dirty="0"/>
              <a:t>We’ll compare some common choices:</a:t>
            </a:r>
            <a:br>
              <a:rPr lang="en-US" dirty="0"/>
            </a:br>
            <a:r>
              <a:rPr lang="en-US" dirty="0"/>
              <a:t>Java </a:t>
            </a:r>
            <a:r>
              <a:rPr lang="en-US" b="1" dirty="0"/>
              <a:t>JVM</a:t>
            </a:r>
            <a:r>
              <a:rPr lang="en-US" dirty="0"/>
              <a:t>,   Full </a:t>
            </a:r>
            <a:r>
              <a:rPr lang="en-US" b="1" dirty="0"/>
              <a:t>VMs</a:t>
            </a:r>
            <a:r>
              <a:rPr lang="en-US" dirty="0"/>
              <a:t>,   </a:t>
            </a:r>
            <a:r>
              <a:rPr lang="en-US" b="1" dirty="0"/>
              <a:t>Containers</a:t>
            </a:r>
            <a:r>
              <a:rPr lang="en-US" dirty="0"/>
              <a:t>,   </a:t>
            </a:r>
            <a:r>
              <a:rPr lang="en-US" b="1" dirty="0"/>
              <a:t>Serverless functions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88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5BC4F-DA76-8344-BEBD-B2552F4B4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experiences?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51278C-69E0-A942-BF13-3821C7A8C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2" y="1146875"/>
            <a:ext cx="11639226" cy="5594888"/>
          </a:xfrm>
        </p:spPr>
        <p:txBody>
          <a:bodyPr/>
          <a:lstStyle/>
          <a:p>
            <a:r>
              <a:rPr lang="en-US" dirty="0"/>
              <a:t>What have been your best/worst experiences trying to run code someone else has written?</a:t>
            </a:r>
          </a:p>
          <a:p>
            <a:r>
              <a:rPr lang="en-US" dirty="0"/>
              <a:t>What have been your best/worst experiences distributing code you’ve written?</a:t>
            </a:r>
          </a:p>
          <a:p>
            <a:endParaRPr lang="en-US" dirty="0"/>
          </a:p>
          <a:p>
            <a:r>
              <a:rPr lang="en-US" dirty="0"/>
              <a:t>What language/tool features make distribution easier?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090924-21E7-B149-B0D3-FBF4704BDBA4}"/>
              </a:ext>
            </a:extLst>
          </p:cNvPr>
          <p:cNvGrpSpPr/>
          <p:nvPr/>
        </p:nvGrpSpPr>
        <p:grpSpPr>
          <a:xfrm>
            <a:off x="11212348" y="2741463"/>
            <a:ext cx="716180" cy="681034"/>
            <a:chOff x="10763181" y="2345404"/>
            <a:chExt cx="1139517" cy="1083596"/>
          </a:xfrm>
        </p:grpSpPr>
        <p:sp>
          <p:nvSpPr>
            <p:cNvPr id="6" name="Octagon 5">
              <a:extLst>
                <a:ext uri="{FF2B5EF4-FFF2-40B4-BE49-F238E27FC236}">
                  <a16:creationId xmlns:a16="http://schemas.microsoft.com/office/drawing/2014/main" id="{6A861C9A-4818-C646-BA9A-63FE68658D0C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octagon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" name="Octagon 6">
              <a:extLst>
                <a:ext uri="{FF2B5EF4-FFF2-40B4-BE49-F238E27FC236}">
                  <a16:creationId xmlns:a16="http://schemas.microsoft.com/office/drawing/2014/main" id="{B6C21DC2-04BB-5B44-BD45-2AC920916B2D}"/>
                </a:ext>
              </a:extLst>
            </p:cNvPr>
            <p:cNvSpPr/>
            <p:nvPr/>
          </p:nvSpPr>
          <p:spPr>
            <a:xfrm>
              <a:off x="10805912" y="2396681"/>
              <a:ext cx="1045509" cy="991382"/>
            </a:xfrm>
            <a:prstGeom prst="octagon">
              <a:avLst/>
            </a:prstGeom>
            <a:solidFill>
              <a:srgbClr val="C0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BC1F67-AC2F-0349-B95C-AC53F0AD6F99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</a:t>
              </a:r>
              <a:b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b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THINK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04820C8-159E-A24C-BBE8-61A7D8E256F8}"/>
              </a:ext>
            </a:extLst>
          </p:cNvPr>
          <p:cNvGrpSpPr/>
          <p:nvPr/>
        </p:nvGrpSpPr>
        <p:grpSpPr>
          <a:xfrm>
            <a:off x="11243630" y="4060579"/>
            <a:ext cx="716180" cy="681034"/>
            <a:chOff x="10763181" y="2345404"/>
            <a:chExt cx="1139517" cy="1083596"/>
          </a:xfrm>
        </p:grpSpPr>
        <p:sp>
          <p:nvSpPr>
            <p:cNvPr id="10" name="Octagon 9">
              <a:extLst>
                <a:ext uri="{FF2B5EF4-FFF2-40B4-BE49-F238E27FC236}">
                  <a16:creationId xmlns:a16="http://schemas.microsoft.com/office/drawing/2014/main" id="{CD87D22C-C661-1443-AD50-91D185BE2266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octagon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Octagon 10">
              <a:extLst>
                <a:ext uri="{FF2B5EF4-FFF2-40B4-BE49-F238E27FC236}">
                  <a16:creationId xmlns:a16="http://schemas.microsoft.com/office/drawing/2014/main" id="{6C87D1C2-BF27-7344-9EB1-5189B685F1BB}"/>
                </a:ext>
              </a:extLst>
            </p:cNvPr>
            <p:cNvSpPr/>
            <p:nvPr/>
          </p:nvSpPr>
          <p:spPr>
            <a:xfrm>
              <a:off x="10805912" y="2396681"/>
              <a:ext cx="1045509" cy="991382"/>
            </a:xfrm>
            <a:prstGeom prst="octagon">
              <a:avLst/>
            </a:prstGeom>
            <a:solidFill>
              <a:srgbClr val="C0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0FABB2-3D4A-F140-9453-04354C96367E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</a:t>
              </a:r>
              <a:b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b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459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0BD6-CEFF-2649-8222-688A5118D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Packaging option #0: </a:t>
            </a:r>
            <a:r>
              <a:rPr lang="en-US" b="1" dirty="0"/>
              <a:t>Binary Executable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6329F-67C8-0343-8192-03C18A40D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Common for distributing apps on consumer OSes.</a:t>
            </a:r>
          </a:p>
          <a:p>
            <a:r>
              <a:rPr lang="en-US" dirty="0"/>
              <a:t>Windows and Mac </a:t>
            </a:r>
            <a:r>
              <a:rPr lang="en-US" b="1" dirty="0"/>
              <a:t>desktop</a:t>
            </a:r>
            <a:r>
              <a:rPr lang="en-US" dirty="0"/>
              <a:t> apps are distributed through an </a:t>
            </a:r>
            <a:r>
              <a:rPr lang="en-US" i="1" dirty="0"/>
              <a:t>app store </a:t>
            </a:r>
            <a:r>
              <a:rPr lang="en-US" dirty="0"/>
              <a:t>or a special </a:t>
            </a:r>
            <a:r>
              <a:rPr lang="en-US" i="1" dirty="0"/>
              <a:t>installer</a:t>
            </a:r>
            <a:r>
              <a:rPr lang="en-US" dirty="0"/>
              <a:t> program.</a:t>
            </a:r>
          </a:p>
          <a:p>
            <a:pPr lvl="1"/>
            <a:r>
              <a:rPr lang="en-US" dirty="0"/>
              <a:t>Both app stores and installers take care of installing prerequisite libraries.</a:t>
            </a:r>
          </a:p>
          <a:p>
            <a:pPr lvl="1"/>
            <a:r>
              <a:rPr lang="en-US" dirty="0"/>
              <a:t>Or distribute a </a:t>
            </a:r>
            <a:r>
              <a:rPr lang="en-US" b="1" dirty="0"/>
              <a:t>binary executable</a:t>
            </a:r>
            <a:r>
              <a:rPr lang="en-US" dirty="0"/>
              <a:t>.  Will only run on very similar systems.</a:t>
            </a:r>
          </a:p>
          <a:p>
            <a:pPr lvl="1"/>
            <a:r>
              <a:rPr lang="en-US" i="1" dirty="0"/>
              <a:t>Windows </a:t>
            </a:r>
            <a:r>
              <a:rPr lang="en-US" dirty="0"/>
              <a:t>has been carefully designed for backward compatibility.</a:t>
            </a:r>
          </a:p>
          <a:p>
            <a:pPr lvl="2"/>
            <a:r>
              <a:rPr lang="en-US" dirty="0"/>
              <a:t>Apps packaged for Windows XP (2001) should still run on Windows 10 today!</a:t>
            </a:r>
          </a:p>
          <a:p>
            <a:r>
              <a:rPr lang="en-US" dirty="0"/>
              <a:t>Android and iOS </a:t>
            </a:r>
            <a:r>
              <a:rPr lang="en-US" b="1" dirty="0"/>
              <a:t>mobile</a:t>
            </a:r>
            <a:r>
              <a:rPr lang="en-US" dirty="0"/>
              <a:t> apps are easier to package because they are more heavily </a:t>
            </a:r>
            <a:r>
              <a:rPr lang="en-US" i="1" dirty="0"/>
              <a:t>sandboxed</a:t>
            </a:r>
            <a:r>
              <a:rPr lang="en-US" dirty="0"/>
              <a:t>.  Cannot access outside command line or files.</a:t>
            </a:r>
          </a:p>
          <a:p>
            <a:pPr lvl="1"/>
            <a:r>
              <a:rPr lang="en-US" dirty="0"/>
              <a:t>Anyway, developers use tools provided by the OS for packaging apps.</a:t>
            </a:r>
          </a:p>
          <a:p>
            <a:r>
              <a:rPr lang="en-US" dirty="0"/>
              <a:t>Linux </a:t>
            </a:r>
            <a:r>
              <a:rPr lang="en-US" i="1" dirty="0"/>
              <a:t>distributions</a:t>
            </a:r>
            <a:r>
              <a:rPr lang="en-US" dirty="0"/>
              <a:t> have package managers like </a:t>
            </a:r>
            <a:r>
              <a:rPr lang="en-US" b="1" dirty="0"/>
              <a:t>apt</a:t>
            </a:r>
            <a:r>
              <a:rPr lang="en-US" dirty="0"/>
              <a:t> and </a:t>
            </a:r>
            <a:r>
              <a:rPr lang="en-US" b="1" dirty="0"/>
              <a:t>yum</a:t>
            </a:r>
            <a:r>
              <a:rPr lang="en-US" dirty="0"/>
              <a:t> to install FOSS program binaries and their dependencies.</a:t>
            </a:r>
          </a:p>
        </p:txBody>
      </p:sp>
    </p:spTree>
    <p:extLst>
      <p:ext uri="{BB962C8B-B14F-4D97-AF65-F5344CB8AC3E}">
        <p14:creationId xmlns:p14="http://schemas.microsoft.com/office/powerpoint/2010/main" val="1573110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B5804-F4E3-F64F-96FD-927FC73C8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Packaging option #1: </a:t>
            </a:r>
            <a:r>
              <a:rPr lang="en-US" b="1" dirty="0"/>
              <a:t>Source code + README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831FD-B95E-B746-BFBB-876AE7FA9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small code projects are not well packaged.</a:t>
            </a:r>
          </a:p>
          <a:p>
            <a:r>
              <a:rPr lang="en-US" dirty="0"/>
              <a:t>Post the source code somewhere (</a:t>
            </a:r>
            <a:r>
              <a:rPr lang="en-US" dirty="0" err="1"/>
              <a:t>github</a:t>
            </a:r>
            <a:r>
              <a:rPr lang="en-US" dirty="0"/>
              <a:t>!).</a:t>
            </a:r>
          </a:p>
          <a:p>
            <a:r>
              <a:rPr lang="en-US" dirty="0"/>
              <a:t>Maybe write a README with some instructions for how to set up the environment.</a:t>
            </a:r>
          </a:p>
          <a:p>
            <a:r>
              <a:rPr lang="en-US" dirty="0"/>
              <a:t>Hopefully provide a build script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makefile</a:t>
            </a:r>
            <a:r>
              <a:rPr lang="en-US" dirty="0"/>
              <a:t>, </a:t>
            </a:r>
            <a:r>
              <a:rPr lang="en-US" dirty="0" err="1"/>
              <a:t>requirements.txt</a:t>
            </a:r>
            <a:r>
              <a:rPr lang="en-US" dirty="0"/>
              <a:t>, </a:t>
            </a:r>
            <a:r>
              <a:rPr lang="en-US" dirty="0" err="1"/>
              <a:t>rakefile</a:t>
            </a:r>
            <a:r>
              <a:rPr lang="en-US" dirty="0"/>
              <a:t>, </a:t>
            </a:r>
            <a:r>
              <a:rPr lang="en-US" dirty="0" err="1"/>
              <a:t>build.sh</a:t>
            </a:r>
            <a:r>
              <a:rPr lang="en-US" dirty="0"/>
              <a:t>, </a:t>
            </a:r>
            <a:r>
              <a:rPr lang="en-US" i="1" dirty="0"/>
              <a:t>depending on the language</a:t>
            </a:r>
            <a:r>
              <a:rPr lang="en-US" dirty="0"/>
              <a:t>).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✘ </a:t>
            </a:r>
            <a:r>
              <a:rPr lang="en-US" dirty="0"/>
              <a:t>Low probability that user will be able to reproduce a working </a:t>
            </a:r>
            <a:r>
              <a:rPr lang="en-US" dirty="0" err="1"/>
              <a:t>env</a:t>
            </a:r>
            <a:r>
              <a:rPr lang="en-US" dirty="0"/>
              <a:t>.</a:t>
            </a:r>
          </a:p>
          <a:p>
            <a:pPr marL="0" indent="0" algn="ctr">
              <a:buNone/>
            </a:pPr>
            <a:r>
              <a:rPr lang="en-US" i="1" dirty="0"/>
              <a:t>It worked on my machine…</a:t>
            </a:r>
          </a:p>
          <a:p>
            <a:r>
              <a:rPr lang="en-US" dirty="0"/>
              <a:t>Exception: Maven</a:t>
            </a:r>
            <a:r>
              <a:rPr lang="en-US" i="1" dirty="0"/>
              <a:t>/</a:t>
            </a:r>
            <a:r>
              <a:rPr lang="en-US" dirty="0"/>
              <a:t>Gradle for Java source code is pretty reproducible.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2439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5D641-BCD1-A244-94B6-048E41C6D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Packaging option #2: </a:t>
            </a:r>
            <a:r>
              <a:rPr lang="en-US" b="1" dirty="0"/>
              <a:t>JVM Bytecode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41447-CC77-DA48-9C2C-847C5B5C4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Compiled Java code runs on </a:t>
            </a:r>
            <a:r>
              <a:rPr lang="en-US" b="1" dirty="0"/>
              <a:t>Java Virtual Machine </a:t>
            </a:r>
            <a:r>
              <a:rPr lang="en-US" dirty="0"/>
              <a:t>(JVM).</a:t>
            </a:r>
          </a:p>
          <a:p>
            <a:pPr lvl="1"/>
            <a:r>
              <a:rPr lang="en-US" dirty="0"/>
              <a:t>JRE </a:t>
            </a:r>
            <a:r>
              <a:rPr lang="en-US" i="1" dirty="0"/>
              <a:t>emulates </a:t>
            </a:r>
            <a:r>
              <a:rPr lang="en-US" dirty="0"/>
              <a:t>the JVM and translates “hot” (critical) JVM code to native code.</a:t>
            </a:r>
          </a:p>
          <a:p>
            <a:r>
              <a:rPr lang="en-US" dirty="0"/>
              <a:t>“Write once, run anywhere” (hopefully).</a:t>
            </a:r>
          </a:p>
          <a:p>
            <a:r>
              <a:rPr lang="en-US" dirty="0"/>
              <a:t>Code is distributed as .jar or .war file </a:t>
            </a:r>
            <a:r>
              <a:rPr lang="en-US" i="1" dirty="0"/>
              <a:t>(Java bytecode archive)</a:t>
            </a:r>
          </a:p>
          <a:p>
            <a:r>
              <a:rPr lang="en-US" dirty="0"/>
              <a:t>Many new languages also compile to the same JVM:</a:t>
            </a:r>
          </a:p>
          <a:p>
            <a:pPr lvl="1"/>
            <a:r>
              <a:rPr lang="en-US" dirty="0"/>
              <a:t>Write code in Java </a:t>
            </a:r>
            <a:r>
              <a:rPr lang="en-US" i="1" dirty="0"/>
              <a:t>or</a:t>
            </a:r>
            <a:r>
              <a:rPr lang="en-US" dirty="0"/>
              <a:t> Scala, Kotlin, Clojure, Groovy, </a:t>
            </a:r>
            <a:r>
              <a:rPr lang="en-US" dirty="0" err="1"/>
              <a:t>Jython</a:t>
            </a:r>
            <a:r>
              <a:rPr lang="en-US" dirty="0"/>
              <a:t>, </a:t>
            </a:r>
            <a:r>
              <a:rPr lang="en-US" dirty="0" err="1"/>
              <a:t>Jruby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i="1" dirty="0">
                <a:solidFill>
                  <a:srgbClr val="00B050"/>
                </a:solidFill>
              </a:rPr>
              <a:t>Pros:	</a:t>
            </a:r>
            <a:r>
              <a:rPr lang="en-US" b="1" dirty="0">
                <a:solidFill>
                  <a:srgbClr val="00B050"/>
                </a:solidFill>
              </a:rPr>
              <a:t>✓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Small code size.   </a:t>
            </a:r>
            <a:r>
              <a:rPr lang="en-US" b="1" dirty="0">
                <a:solidFill>
                  <a:srgbClr val="00B050"/>
                </a:solidFill>
              </a:rPr>
              <a:t>✓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Simplicity.   </a:t>
            </a:r>
            <a:r>
              <a:rPr lang="en-US" b="1" dirty="0">
                <a:solidFill>
                  <a:srgbClr val="00B050"/>
                </a:solidFill>
              </a:rPr>
              <a:t>✓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Performance.</a:t>
            </a:r>
          </a:p>
          <a:p>
            <a:pPr marL="0" indent="0">
              <a:buNone/>
            </a:pPr>
            <a:r>
              <a:rPr lang="en-US" i="1" dirty="0">
                <a:solidFill>
                  <a:srgbClr val="C00000"/>
                </a:solidFill>
              </a:rPr>
              <a:t>Cons:</a:t>
            </a:r>
            <a:r>
              <a:rPr lang="en-US" i="1" dirty="0"/>
              <a:t>	</a:t>
            </a:r>
            <a:r>
              <a:rPr lang="en-US" dirty="0">
                <a:solidFill>
                  <a:srgbClr val="C00000"/>
                </a:solidFill>
              </a:rPr>
              <a:t>✘</a:t>
            </a:r>
            <a:r>
              <a:rPr lang="en-US" dirty="0"/>
              <a:t> Limited choice of languages.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	✘</a:t>
            </a:r>
            <a:r>
              <a:rPr lang="en-US" dirty="0"/>
              <a:t> App is not truly isolated from host OS.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	✘ </a:t>
            </a:r>
            <a:r>
              <a:rPr lang="en-US" dirty="0"/>
              <a:t>No control of outside environment</a:t>
            </a:r>
            <a:br>
              <a:rPr lang="en-US" dirty="0"/>
            </a:br>
            <a:r>
              <a:rPr lang="en-US" dirty="0"/>
              <a:t>		(</a:t>
            </a:r>
            <a:r>
              <a:rPr lang="en-US" dirty="0" err="1"/>
              <a:t>eg.</a:t>
            </a:r>
            <a:r>
              <a:rPr lang="en-US" dirty="0"/>
              <a:t>, command-line tools and filesystem).</a:t>
            </a:r>
          </a:p>
        </p:txBody>
      </p:sp>
    </p:spTree>
    <p:extLst>
      <p:ext uri="{BB962C8B-B14F-4D97-AF65-F5344CB8AC3E}">
        <p14:creationId xmlns:p14="http://schemas.microsoft.com/office/powerpoint/2010/main" val="57791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6389D-2D74-1048-9DAF-3F529AD0A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34ABE-CBE6-984E-8399-AA1E68926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In the old days, you installed </a:t>
            </a:r>
            <a:r>
              <a:rPr lang="en-US" b="1" dirty="0"/>
              <a:t>one Operating System </a:t>
            </a:r>
            <a:r>
              <a:rPr lang="en-US" dirty="0"/>
              <a:t>on a server.</a:t>
            </a:r>
          </a:p>
          <a:p>
            <a:pPr lvl="1"/>
            <a:r>
              <a:rPr lang="en-US" dirty="0"/>
              <a:t>To share resources (and save money), you might run both a web server and an email server simultaneously on the same OS/machine.</a:t>
            </a:r>
          </a:p>
          <a:p>
            <a:pPr lvl="1"/>
            <a:r>
              <a:rPr lang="en-US" dirty="0"/>
              <a:t>Think of your own laptop.  The OS can share one CPU/memory among many concurrent applications (called processes).  </a:t>
            </a:r>
            <a:r>
              <a:rPr lang="en-US" i="1" dirty="0"/>
              <a:t>(details in CS-343)</a:t>
            </a:r>
          </a:p>
          <a:p>
            <a:pPr lvl="1"/>
            <a:r>
              <a:rPr lang="en-US" dirty="0"/>
              <a:t>Nowadays, running multiple server apps on one OS is rare.</a:t>
            </a:r>
            <a:endParaRPr lang="en-US" i="1" dirty="0"/>
          </a:p>
          <a:p>
            <a:r>
              <a:rPr lang="en-US" dirty="0"/>
              <a:t>A </a:t>
            </a:r>
            <a:r>
              <a:rPr lang="en-US" b="1" dirty="0"/>
              <a:t>hypervisor</a:t>
            </a:r>
            <a:r>
              <a:rPr lang="en-US" dirty="0"/>
              <a:t> or VMM allows a single machine</a:t>
            </a:r>
            <a:br>
              <a:rPr lang="en-US" dirty="0"/>
            </a:br>
            <a:r>
              <a:rPr lang="en-US" dirty="0"/>
              <a:t>run multiple </a:t>
            </a:r>
            <a:r>
              <a:rPr lang="en-US" b="1" dirty="0"/>
              <a:t>virtual machines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Each VM has its own OS installed, can be the same</a:t>
            </a:r>
            <a:br>
              <a:rPr lang="en-US" dirty="0"/>
            </a:br>
            <a:r>
              <a:rPr lang="en-US" dirty="0"/>
              <a:t>OS version or different.  VMs are isolated.</a:t>
            </a:r>
            <a:br>
              <a:rPr lang="en-US" dirty="0"/>
            </a:br>
            <a:r>
              <a:rPr lang="en-US" dirty="0"/>
              <a:t>VMs can communicate over the network.</a:t>
            </a:r>
          </a:p>
          <a:p>
            <a:pPr lvl="1"/>
            <a:r>
              <a:rPr lang="en-US" dirty="0"/>
              <a:t>Hypervisors include: KVM, Xen, VMware, Hyper-V.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E4768-73AE-CD4D-ACC7-8EFF9BB8B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611" y="3872179"/>
            <a:ext cx="3439886" cy="298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55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F3525-3F84-3F4C-9A1B-21162FE8F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virtual machines?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685AC-BC1B-5149-9A18-6B453AE24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hypervisor introduces complexity and some inefficiency, but…</a:t>
            </a:r>
          </a:p>
          <a:p>
            <a:r>
              <a:rPr lang="en-US" dirty="0"/>
              <a:t>VMs allow problems in one service to be isolated from other services.</a:t>
            </a:r>
          </a:p>
          <a:p>
            <a:pPr lvl="1"/>
            <a:r>
              <a:rPr lang="en-US" dirty="0" err="1"/>
              <a:t>Eg.</a:t>
            </a:r>
            <a:r>
              <a:rPr lang="en-US" dirty="0"/>
              <a:t>, if </a:t>
            </a:r>
            <a:r>
              <a:rPr lang="en-US" i="1" dirty="0"/>
              <a:t>web</a:t>
            </a:r>
            <a:r>
              <a:rPr lang="en-US" dirty="0"/>
              <a:t> server has a [ memory leak | security breach | OS crash ],</a:t>
            </a:r>
            <a:br>
              <a:rPr lang="en-US" dirty="0"/>
            </a:br>
            <a:r>
              <a:rPr lang="en-US" dirty="0"/>
              <a:t>the </a:t>
            </a:r>
            <a:r>
              <a:rPr lang="en-US" i="1" dirty="0"/>
              <a:t>mail</a:t>
            </a:r>
            <a:r>
              <a:rPr lang="en-US" dirty="0"/>
              <a:t> server on another VM will not be affected.</a:t>
            </a:r>
          </a:p>
          <a:p>
            <a:r>
              <a:rPr lang="en-US" dirty="0"/>
              <a:t>VMs can be migrated on the fly </a:t>
            </a:r>
            <a:r>
              <a:rPr lang="en-US" i="1" dirty="0"/>
              <a:t>(if supported by the hypervisor).</a:t>
            </a:r>
          </a:p>
          <a:p>
            <a:pPr lvl="1"/>
            <a:r>
              <a:rPr lang="en-US" dirty="0"/>
              <a:t>If physical machine must be retired or replaced, the guest VMs can continue running on another machine.</a:t>
            </a:r>
          </a:p>
          <a:p>
            <a:r>
              <a:rPr lang="en-US" dirty="0"/>
              <a:t>Servers are big, but you may not require a full machine.</a:t>
            </a:r>
          </a:p>
          <a:p>
            <a:pPr lvl="1"/>
            <a:r>
              <a:rPr lang="en-US" dirty="0" err="1"/>
              <a:t>Eg.</a:t>
            </a:r>
            <a:r>
              <a:rPr lang="en-US" dirty="0"/>
              <a:t>, </a:t>
            </a:r>
            <a:r>
              <a:rPr lang="en-US" i="1" dirty="0" err="1"/>
              <a:t>moore</a:t>
            </a:r>
            <a:r>
              <a:rPr lang="en-US" dirty="0"/>
              <a:t> has 48 CPU cores and 256 GB or RAM.</a:t>
            </a:r>
          </a:p>
          <a:p>
            <a:pPr lvl="1"/>
            <a:r>
              <a:rPr lang="en-US" dirty="0" err="1"/>
              <a:t>Eg.</a:t>
            </a:r>
            <a:r>
              <a:rPr lang="en-US" dirty="0"/>
              <a:t>, </a:t>
            </a:r>
            <a:r>
              <a:rPr lang="en-US" i="1" dirty="0" err="1"/>
              <a:t>stevetarzia.com</a:t>
            </a:r>
            <a:r>
              <a:rPr lang="en-US" i="1" dirty="0"/>
              <a:t> </a:t>
            </a:r>
            <a:r>
              <a:rPr lang="en-US" dirty="0"/>
              <a:t>webserver needs &lt; one CPU core and 512mb of RAM.</a:t>
            </a:r>
          </a:p>
          <a:p>
            <a:r>
              <a:rPr lang="en-US" dirty="0"/>
              <a:t>Resources allocated to VMs can be dynamically scaled </a:t>
            </a:r>
            <a:r>
              <a:rPr lang="en-US" i="1" dirty="0"/>
              <a:t>vertically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Hypervisor can grant more RAM or CPU cores to a VM, just reboot to see it!</a:t>
            </a:r>
          </a:p>
        </p:txBody>
      </p:sp>
    </p:spTree>
    <p:extLst>
      <p:ext uri="{BB962C8B-B14F-4D97-AF65-F5344CB8AC3E}">
        <p14:creationId xmlns:p14="http://schemas.microsoft.com/office/powerpoint/2010/main" val="307175394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CAB00"/>
      </a:accent1>
      <a:accent2>
        <a:srgbClr val="ED4B11"/>
      </a:accent2>
      <a:accent3>
        <a:srgbClr val="A5A5A5"/>
      </a:accent3>
      <a:accent4>
        <a:srgbClr val="00937B"/>
      </a:accent4>
      <a:accent5>
        <a:srgbClr val="5B9BD5"/>
      </a:accent5>
      <a:accent6>
        <a:srgbClr val="932092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350B7070-F291-BD48-BD16-063ABE220FC2}" vid="{A4957333-41A6-3442-98BC-DB1C2ACD67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EECS-340 Lecture 17 - QUIC</Template>
  <TotalTime>27765</TotalTime>
  <Words>2914</Words>
  <Application>Microsoft Macintosh PowerPoint</Application>
  <PresentationFormat>Widescreen</PresentationFormat>
  <Paragraphs>255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Courier New</vt:lpstr>
      <vt:lpstr>Garamond</vt:lpstr>
      <vt:lpstr>Theme1</vt:lpstr>
      <vt:lpstr>CS-310 Scalable Software Architectures Lecture 18: Computing Platforms</vt:lpstr>
      <vt:lpstr>Last Time: Twitter Database Architecture</vt:lpstr>
      <vt:lpstr>App packaging, distribution, and deployment is tricky</vt:lpstr>
      <vt:lpstr>Your experiences?</vt:lpstr>
      <vt:lpstr>Packaging option #0: Binary Executable</vt:lpstr>
      <vt:lpstr>Packaging option #1: Source code + README</vt:lpstr>
      <vt:lpstr>Packaging option #2: JVM Bytecode</vt:lpstr>
      <vt:lpstr>Virtual Machines</vt:lpstr>
      <vt:lpstr>Why use virtual machines?</vt:lpstr>
      <vt:lpstr>Elastic Compute Cloud (EC2)</vt:lpstr>
      <vt:lpstr>VM operational concerns</vt:lpstr>
      <vt:lpstr>Packaging option #3: Virtual Machine</vt:lpstr>
      <vt:lpstr>Packaging option #4: Docker Containers</vt:lpstr>
      <vt:lpstr>Containers  vs Virtual Machines</vt:lpstr>
      <vt:lpstr>Containers can be run on VMs</vt:lpstr>
      <vt:lpstr>Docker layered filesystem</vt:lpstr>
      <vt:lpstr>Linux support for containers</vt:lpstr>
      <vt:lpstr>Where to deploy containers?</vt:lpstr>
      <vt:lpstr>Launch comparison</vt:lpstr>
      <vt:lpstr>Serverless functions abstract away the platform</vt:lpstr>
      <vt:lpstr>How Serverless Works</vt:lpstr>
      <vt:lpstr>Invoking a Serverless Function</vt:lpstr>
      <vt:lpstr>PowerPoint Presentation</vt:lpstr>
      <vt:lpstr>Serverless Function use cases</vt:lpstr>
      <vt:lpstr>Computing Platform comparison</vt:lpstr>
      <vt:lpstr>Cloud architecture tutorials from AWS</vt:lpstr>
      <vt:lpstr>Recap – Computing Platforms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EECS 317 Data Management and Information Processing</dc:title>
  <dc:creator>Stephen Tarzia</dc:creator>
  <cp:lastModifiedBy>Stephen Tarzia</cp:lastModifiedBy>
  <cp:revision>548</cp:revision>
  <cp:lastPrinted>2020-05-21T23:15:08Z</cp:lastPrinted>
  <dcterms:created xsi:type="dcterms:W3CDTF">2017-09-19T21:33:23Z</dcterms:created>
  <dcterms:modified xsi:type="dcterms:W3CDTF">2021-03-02T22:49:16Z</dcterms:modified>
</cp:coreProperties>
</file>