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9"/>
  </p:notesMasterIdLst>
  <p:handoutMasterIdLst>
    <p:handoutMasterId r:id="rId20"/>
  </p:handoutMasterIdLst>
  <p:sldIdLst>
    <p:sldId id="256" r:id="rId2"/>
    <p:sldId id="534" r:id="rId3"/>
    <p:sldId id="456" r:id="rId4"/>
    <p:sldId id="457" r:id="rId5"/>
    <p:sldId id="553" r:id="rId6"/>
    <p:sldId id="458" r:id="rId7"/>
    <p:sldId id="554" r:id="rId8"/>
    <p:sldId id="447" r:id="rId9"/>
    <p:sldId id="460" r:id="rId10"/>
    <p:sldId id="467" r:id="rId11"/>
    <p:sldId id="471" r:id="rId12"/>
    <p:sldId id="472" r:id="rId13"/>
    <p:sldId id="473" r:id="rId14"/>
    <p:sldId id="469" r:id="rId15"/>
    <p:sldId id="474" r:id="rId16"/>
    <p:sldId id="555" r:id="rId17"/>
    <p:sldId id="55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219861-5E0D-C644-9540-737B718C485A}">
          <p14:sldIdLst>
            <p14:sldId id="256"/>
            <p14:sldId id="534"/>
            <p14:sldId id="456"/>
            <p14:sldId id="457"/>
            <p14:sldId id="553"/>
            <p14:sldId id="458"/>
            <p14:sldId id="554"/>
            <p14:sldId id="447"/>
            <p14:sldId id="460"/>
            <p14:sldId id="467"/>
            <p14:sldId id="471"/>
            <p14:sldId id="472"/>
            <p14:sldId id="473"/>
            <p14:sldId id="469"/>
            <p14:sldId id="474"/>
            <p14:sldId id="555"/>
            <p14:sldId id="55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9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91097-98C8-FE45-B63E-A689361303E4}" type="datetimeFigureOut">
              <a:rPr lang="en-US" smtClean="0"/>
              <a:t>2/25/21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BE98C-46CD-DF40-A244-A5625579B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57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34C72-D733-5448-A03C-2F9CE3C7CCB3}" type="datetimeFigureOut">
              <a:rPr lang="en-US" smtClean="0"/>
              <a:t>2/25/21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B1E31-8139-D340-BE89-3F6CE06B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86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93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6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532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88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33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513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4"/>
            <a:ext cx="11639227" cy="805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471" y="1084881"/>
            <a:ext cx="5756329" cy="56258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4882"/>
            <a:ext cx="5730498" cy="5625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28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75" y="139485"/>
            <a:ext cx="11747715" cy="8834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474" y="1143794"/>
            <a:ext cx="5765101" cy="53002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75" y="1794724"/>
            <a:ext cx="5765101" cy="49315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43794"/>
            <a:ext cx="5807989" cy="53002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794723"/>
            <a:ext cx="5807988" cy="49315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8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62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47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2/25/21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6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2/25/21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0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883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471" y="1146875"/>
            <a:ext cx="11639227" cy="5594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C0E10-1515-C94F-963C-79D3695741B5}"/>
              </a:ext>
            </a:extLst>
          </p:cNvPr>
          <p:cNvSpPr txBox="1">
            <a:spLocks/>
          </p:cNvSpPr>
          <p:nvPr userDrawn="1"/>
        </p:nvSpPr>
        <p:spPr>
          <a:xfrm>
            <a:off x="11594123" y="0"/>
            <a:ext cx="5978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E8D68A-910C-AD49-B346-DB2506993EA7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767712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chemeClr val="tx1"/>
                </a:solidFill>
              </a:rPr>
              <a:t>CS-310 Scalable Software Architectures</a:t>
            </a:r>
            <a:br>
              <a:rPr lang="en-US" dirty="0"/>
            </a:br>
            <a:r>
              <a:rPr lang="en-US" dirty="0"/>
              <a:t>Lecture 17:</a:t>
            </a:r>
            <a:br>
              <a:rPr lang="en-US" dirty="0"/>
            </a:br>
            <a:r>
              <a:rPr lang="en-US" dirty="0"/>
              <a:t>Twitter Design Exercise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22548"/>
            <a:ext cx="9144000" cy="1135251"/>
          </a:xfrm>
        </p:spPr>
        <p:txBody>
          <a:bodyPr/>
          <a:lstStyle/>
          <a:p>
            <a:r>
              <a:rPr lang="en-US" dirty="0"/>
              <a:t>Steve Tarzia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9" y="6024402"/>
            <a:ext cx="2895817" cy="36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76F94-41EB-B642-A554-5E13E713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1" y="154983"/>
            <a:ext cx="5086451" cy="883403"/>
          </a:xfrm>
        </p:spPr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D86BA-5982-CB40-B38D-0BF7F1D5A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1038386"/>
            <a:ext cx="11639227" cy="56646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NoSQL databases can be</a:t>
            </a:r>
            <a:br>
              <a:rPr lang="en-US" dirty="0"/>
            </a:br>
            <a:r>
              <a:rPr lang="en-US" dirty="0"/>
              <a:t>designed as shared-nothing</a:t>
            </a:r>
            <a:br>
              <a:rPr lang="en-US" dirty="0"/>
            </a:br>
            <a:r>
              <a:rPr lang="en-US" dirty="0"/>
              <a:t>distributed systems.</a:t>
            </a:r>
          </a:p>
          <a:p>
            <a:r>
              <a:rPr lang="en-US" dirty="0"/>
              <a:t>Clients can find servers without</a:t>
            </a:r>
            <a:br>
              <a:rPr lang="en-US" dirty="0"/>
            </a:br>
            <a:r>
              <a:rPr lang="en-US" dirty="0"/>
              <a:t>consulting a centralized resource.</a:t>
            </a:r>
          </a:p>
          <a:p>
            <a:r>
              <a:rPr lang="en-US" dirty="0"/>
              <a:t>Servers need not coordinate</a:t>
            </a:r>
            <a:br>
              <a:rPr lang="en-US" dirty="0"/>
            </a:br>
            <a:r>
              <a:rPr lang="en-US" dirty="0"/>
              <a:t>with each other.</a:t>
            </a:r>
          </a:p>
          <a:p>
            <a:r>
              <a:rPr lang="en-US" dirty="0"/>
              <a:t>Each request involves a constant number of servers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Thus, regardless of the number of clients or servers:</a:t>
            </a:r>
          </a:p>
          <a:p>
            <a:r>
              <a:rPr lang="en-US" dirty="0"/>
              <a:t>The number of clients that can be handled scales directly with the number of servers.  This is </a:t>
            </a:r>
            <a:r>
              <a:rPr lang="en-US" b="1" dirty="0"/>
              <a:t>perfect scalability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There is no overhead for growing the system.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3C6DB7-2D93-4149-B543-B17A5061C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536" y="0"/>
            <a:ext cx="6323463" cy="359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76355B-0617-4B4E-9C37-61C864CE4967}"/>
              </a:ext>
            </a:extLst>
          </p:cNvPr>
          <p:cNvSpPr txBox="1"/>
          <p:nvPr/>
        </p:nvSpPr>
        <p:spPr>
          <a:xfrm>
            <a:off x="9416955" y="3598200"/>
            <a:ext cx="277504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To handle larger crowds, just keep adding more ticket booths.</a:t>
            </a:r>
            <a:br>
              <a:rPr lang="en-US" i="1" dirty="0"/>
            </a:br>
            <a:r>
              <a:rPr lang="en-US" i="1" dirty="0"/>
              <a:t>Sales are independent, so this is a shared-nothing distributed system.</a:t>
            </a:r>
          </a:p>
        </p:txBody>
      </p:sp>
    </p:spTree>
    <p:extLst>
      <p:ext uri="{BB962C8B-B14F-4D97-AF65-F5344CB8AC3E}">
        <p14:creationId xmlns:p14="http://schemas.microsoft.com/office/powerpoint/2010/main" val="2284471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43F80-FCC4-F740-880C-329C6B7F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Twitter feeds in a NoSQL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C6B9-1A9D-A54A-89B9-8A34DA8C8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5294868"/>
          </a:xfrm>
        </p:spPr>
        <p:txBody>
          <a:bodyPr/>
          <a:lstStyle/>
          <a:p>
            <a:r>
              <a:rPr lang="en-US" dirty="0"/>
              <a:t>We must somehow store everything using the key-value abstraction.</a:t>
            </a:r>
          </a:p>
          <a:p>
            <a:r>
              <a:rPr lang="en-US" dirty="0"/>
              <a:t>Keys are users, value includes the latest feed data and other items that are commonly needed.</a:t>
            </a:r>
          </a:p>
          <a:p>
            <a:r>
              <a:rPr lang="en-US" dirty="0"/>
              <a:t>Hash the key (user) to assign each user’s data to set of replicated storage nodes: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65D4F7-149A-9F46-9E24-44C8EFFBB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472" y="3619500"/>
            <a:ext cx="3530600" cy="323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BC20F5-B9A2-DA45-AE4E-969121B10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06" y="3774263"/>
            <a:ext cx="420958" cy="517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6C605-C08F-4D43-A54B-0601B58BC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06" y="4400323"/>
            <a:ext cx="420958" cy="517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C97CDD-92D5-E64C-A546-0AF04754C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06" y="5026383"/>
            <a:ext cx="420958" cy="517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E3CB26-05CA-A248-BF08-4CFE10331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06" y="5652443"/>
            <a:ext cx="420958" cy="517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79F976-82CB-9348-8190-BB4CB2DA8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06" y="6278503"/>
            <a:ext cx="420958" cy="51757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2F0567-D2D9-7F4B-9967-74D96185D128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994072" y="4033048"/>
            <a:ext cx="1023434" cy="1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CD96300-B616-AD40-8056-2B32999DD680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7994072" y="4033048"/>
            <a:ext cx="1023434" cy="626061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EEA9801-3780-8845-A7FB-279BA2F2D3F4}"/>
              </a:ext>
            </a:extLst>
          </p:cNvPr>
          <p:cNvCxnSpPr>
            <a:cxnSpLocks/>
          </p:cNvCxnSpPr>
          <p:nvPr/>
        </p:nvCxnSpPr>
        <p:spPr>
          <a:xfrm>
            <a:off x="7994072" y="4040454"/>
            <a:ext cx="1023434" cy="1207891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65BCA47-BBB7-A244-9211-5B486E06C0DE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7880884" y="5566582"/>
            <a:ext cx="1136622" cy="344647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4492B55-2C0D-6042-8FBA-8ABB5AA7F450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7893800" y="5285169"/>
            <a:ext cx="1123706" cy="258785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D4AD76E-EE21-1E41-81ED-B8BF24DA9A39}"/>
              </a:ext>
            </a:extLst>
          </p:cNvPr>
          <p:cNvCxnSpPr>
            <a:cxnSpLocks/>
          </p:cNvCxnSpPr>
          <p:nvPr/>
        </p:nvCxnSpPr>
        <p:spPr>
          <a:xfrm flipV="1">
            <a:off x="7880884" y="4617231"/>
            <a:ext cx="1136622" cy="926723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7BC1749-F509-B844-8E7C-CCAA92D36B8E}"/>
              </a:ext>
            </a:extLst>
          </p:cNvPr>
          <p:cNvSpPr txBox="1"/>
          <p:nvPr/>
        </p:nvSpPr>
        <p:spPr>
          <a:xfrm>
            <a:off x="346322" y="4572760"/>
            <a:ext cx="4060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Notice that a tweet now requires writing to all of the followers’ feeds!  Data is duplicated!</a:t>
            </a:r>
            <a:br>
              <a:rPr lang="en-US" sz="2000" i="1" dirty="0"/>
            </a:br>
            <a:r>
              <a:rPr lang="en-US" sz="2000" i="1" dirty="0"/>
              <a:t>This is called denormalization.</a:t>
            </a:r>
          </a:p>
        </p:txBody>
      </p:sp>
    </p:spTree>
    <p:extLst>
      <p:ext uri="{BB962C8B-B14F-4D97-AF65-F5344CB8AC3E}">
        <p14:creationId xmlns:p14="http://schemas.microsoft.com/office/powerpoint/2010/main" val="702624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D12D3-24F1-5341-8B18-1176A029B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Twitter in a Relational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61875-6E01-4845-A276-86105A8D0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54399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relational database would give a more logical design.</a:t>
            </a:r>
          </a:p>
          <a:p>
            <a:r>
              <a:rPr lang="en-US" dirty="0"/>
              <a:t>Data is normalized, without any duplication.</a:t>
            </a:r>
          </a:p>
          <a:p>
            <a:r>
              <a:rPr lang="en-US" dirty="0"/>
              <a:t>A JOIN is done to build a user’s feed: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the system gets large, we must </a:t>
            </a:r>
            <a:r>
              <a:rPr lang="en-US" b="1" dirty="0"/>
              <a:t>partition</a:t>
            </a:r>
            <a:r>
              <a:rPr lang="en-US" dirty="0"/>
              <a:t> the data into multiple storage nodes, and this presents a problem in the Tweets table.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EC0BA-905A-CE4E-93F3-0015CBBE9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084" y="2717477"/>
            <a:ext cx="86360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2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D12D3-24F1-5341-8B18-1176A029B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Partitioning the Tweets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61875-6E01-4845-A276-86105A8D0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3187377"/>
            <a:ext cx="11639227" cy="3515639"/>
          </a:xfrm>
        </p:spPr>
        <p:txBody>
          <a:bodyPr>
            <a:normAutofit fontScale="92500"/>
          </a:bodyPr>
          <a:lstStyle/>
          <a:p>
            <a:r>
              <a:rPr lang="en-US" dirty="0"/>
              <a:t>For scalability, we want to JOIN to only involved a few partitions.</a:t>
            </a:r>
          </a:p>
          <a:p>
            <a:r>
              <a:rPr lang="en-US" dirty="0"/>
              <a:t>Follows table can be reasonably partitioned:</a:t>
            </a:r>
          </a:p>
          <a:p>
            <a:pPr lvl="1"/>
            <a:r>
              <a:rPr lang="en-US" dirty="0"/>
              <a:t>Place follow rows in the same partition as the follower’s user row.</a:t>
            </a:r>
          </a:p>
          <a:p>
            <a:r>
              <a:rPr lang="en-US" dirty="0"/>
              <a:t>However, Tweets must be quickly accessible to all followers.</a:t>
            </a:r>
          </a:p>
          <a:p>
            <a:r>
              <a:rPr lang="en-US" dirty="0"/>
              <a:t>Followers can be many and diverse, &amp; distributed on many partitions.</a:t>
            </a:r>
          </a:p>
          <a:p>
            <a:r>
              <a:rPr lang="en-US" dirty="0"/>
              <a:t>Assigning a tweet from user 3 to partition 1 is great for </a:t>
            </a:r>
            <a:r>
              <a:rPr lang="en-US" dirty="0" err="1"/>
              <a:t>SteveTarzia</a:t>
            </a:r>
            <a:r>
              <a:rPr lang="en-US" dirty="0"/>
              <a:t>, but it’s probably not the ideal placement for most of the other followers.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EC0BA-905A-CE4E-93F3-0015CBBE9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084" y="888677"/>
            <a:ext cx="8636000" cy="2298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B5A8D7-A0DE-1C47-91AD-60858D9C9548}"/>
              </a:ext>
            </a:extLst>
          </p:cNvPr>
          <p:cNvSpPr/>
          <p:nvPr/>
        </p:nvSpPr>
        <p:spPr>
          <a:xfrm>
            <a:off x="1906292" y="1580827"/>
            <a:ext cx="2774196" cy="206751"/>
          </a:xfrm>
          <a:prstGeom prst="rect">
            <a:avLst/>
          </a:prstGeom>
          <a:solidFill>
            <a:srgbClr val="0CAB00">
              <a:alpha val="494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C2A373-0F6B-EA4D-800F-CAB6D7671235}"/>
              </a:ext>
            </a:extLst>
          </p:cNvPr>
          <p:cNvSpPr/>
          <p:nvPr/>
        </p:nvSpPr>
        <p:spPr>
          <a:xfrm>
            <a:off x="5359831" y="1477451"/>
            <a:ext cx="1691898" cy="692312"/>
          </a:xfrm>
          <a:prstGeom prst="rect">
            <a:avLst/>
          </a:prstGeom>
          <a:solidFill>
            <a:srgbClr val="0CAB00">
              <a:alpha val="494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B8E8F5-C492-B74D-B5CA-8B65937CA892}"/>
              </a:ext>
            </a:extLst>
          </p:cNvPr>
          <p:cNvSpPr txBox="1"/>
          <p:nvPr/>
        </p:nvSpPr>
        <p:spPr>
          <a:xfrm>
            <a:off x="73186" y="1534333"/>
            <a:ext cx="1691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accent1"/>
                </a:solidFill>
              </a:rPr>
              <a:t>Green: partition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57906B-0B39-F147-93A5-037FA106D107}"/>
              </a:ext>
            </a:extLst>
          </p:cNvPr>
          <p:cNvSpPr/>
          <p:nvPr/>
        </p:nvSpPr>
        <p:spPr>
          <a:xfrm>
            <a:off x="7731072" y="1640102"/>
            <a:ext cx="2670012" cy="692312"/>
          </a:xfrm>
          <a:prstGeom prst="rect">
            <a:avLst/>
          </a:prstGeom>
          <a:solidFill>
            <a:schemeClr val="accent6">
              <a:alpha val="4941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5D2BF-C29E-1443-9564-83988A15EB2C}"/>
              </a:ext>
            </a:extLst>
          </p:cNvPr>
          <p:cNvSpPr txBox="1"/>
          <p:nvPr/>
        </p:nvSpPr>
        <p:spPr>
          <a:xfrm>
            <a:off x="10489338" y="1437862"/>
            <a:ext cx="1691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We cannot avoid conflicts when assigning tweets to partitions! </a:t>
            </a:r>
            <a:r>
              <a:rPr lang="en-US" dirty="0"/>
              <a:t>😞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0343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2BAD8-FE8C-2F48-8A1D-47F65984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partitioning problem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554525-3836-2C46-BF78-05C030CF8F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4211" y="1419364"/>
            <a:ext cx="5735590" cy="44355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9D92F-6497-D94F-87A2-CC5583D97C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want to split the data into partitions (storage nodes) such that:</a:t>
            </a:r>
          </a:p>
          <a:p>
            <a:pPr lvl="1"/>
            <a:r>
              <a:rPr lang="en-US" dirty="0"/>
              <a:t>Related data is on the same node.</a:t>
            </a:r>
          </a:p>
          <a:p>
            <a:pPr lvl="1"/>
            <a:r>
              <a:rPr lang="en-US" dirty="0"/>
              <a:t>Thus, queries can be served by one (or a few) nodes.</a:t>
            </a:r>
          </a:p>
          <a:p>
            <a:r>
              <a:rPr lang="en-US" dirty="0"/>
              <a:t>However, human social networks are not orderly, there are lots of random connections.</a:t>
            </a:r>
          </a:p>
          <a:p>
            <a:pPr lvl="1"/>
            <a:r>
              <a:rPr lang="en-US" dirty="0"/>
              <a:t>Thus, the table of Twitter “follower” data cannot be cleanly partitioned.</a:t>
            </a:r>
          </a:p>
          <a:p>
            <a:pPr lvl="1"/>
            <a:r>
              <a:rPr lang="en-US" dirty="0"/>
              <a:t>Any balanced partitioning of the graph will lots of edge crossings.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9BB1E4D6-D5B0-4843-9817-23390200469B}"/>
              </a:ext>
            </a:extLst>
          </p:cNvPr>
          <p:cNvSpPr/>
          <p:nvPr/>
        </p:nvSpPr>
        <p:spPr>
          <a:xfrm rot="10800000">
            <a:off x="5804619" y="3429000"/>
            <a:ext cx="641446" cy="693321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5DC935-DFB6-B34F-A44F-CB74F1831BD5}"/>
              </a:ext>
            </a:extLst>
          </p:cNvPr>
          <p:cNvSpPr txBox="1"/>
          <p:nvPr/>
        </p:nvSpPr>
        <p:spPr>
          <a:xfrm>
            <a:off x="492967" y="5817153"/>
            <a:ext cx="531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random graph, representing a set of people (red dots) with random twitter follow relationships (black edges)</a:t>
            </a:r>
          </a:p>
        </p:txBody>
      </p:sp>
    </p:spTree>
    <p:extLst>
      <p:ext uri="{BB962C8B-B14F-4D97-AF65-F5344CB8AC3E}">
        <p14:creationId xmlns:p14="http://schemas.microsoft.com/office/powerpoint/2010/main" val="271336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8A3BC-5E4A-B144-A94B-AAA96C08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Twitter storage tradeoff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5BB88-92D7-2D4D-8BAC-EADB49C40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Relational Design:</a:t>
            </a:r>
          </a:p>
          <a:p>
            <a:r>
              <a:rPr lang="en-US" dirty="0">
                <a:solidFill>
                  <a:srgbClr val="00B050"/>
                </a:solidFill>
              </a:rPr>
              <a:t>Writes are fast/simple.</a:t>
            </a:r>
          </a:p>
          <a:p>
            <a:r>
              <a:rPr lang="en-US" dirty="0">
                <a:solidFill>
                  <a:srgbClr val="C00000"/>
                </a:solidFill>
              </a:rPr>
              <a:t>Cannot handle lots of data/users.</a:t>
            </a:r>
          </a:p>
          <a:p>
            <a:r>
              <a:rPr lang="en-US" dirty="0">
                <a:solidFill>
                  <a:srgbClr val="C00000"/>
                </a:solidFill>
              </a:rPr>
              <a:t>Reads are slower.</a:t>
            </a:r>
          </a:p>
          <a:p>
            <a:pPr marL="0" indent="0">
              <a:buNone/>
            </a:pPr>
            <a:r>
              <a:rPr lang="en-US" b="1" dirty="0"/>
              <a:t>Pre-built Feeds:</a:t>
            </a:r>
          </a:p>
          <a:p>
            <a:r>
              <a:rPr lang="en-US" dirty="0">
                <a:solidFill>
                  <a:srgbClr val="00B050"/>
                </a:solidFill>
              </a:rPr>
              <a:t>Can use NoSQL,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so much more scalable.</a:t>
            </a:r>
          </a:p>
          <a:p>
            <a:r>
              <a:rPr lang="en-US" dirty="0">
                <a:solidFill>
                  <a:srgbClr val="C00000"/>
                </a:solidFill>
              </a:rPr>
              <a:t>Duplicates tweets.</a:t>
            </a:r>
          </a:p>
          <a:p>
            <a:pPr lvl="1"/>
            <a:r>
              <a:rPr lang="en-US" dirty="0"/>
              <a:t>Very wasteful for </a:t>
            </a:r>
            <a:r>
              <a:rPr lang="en-US" b="1" dirty="0"/>
              <a:t>celebrities</a:t>
            </a:r>
            <a:r>
              <a:rPr lang="en-US" dirty="0"/>
              <a:t> with millions of followers.</a:t>
            </a:r>
          </a:p>
          <a:p>
            <a:r>
              <a:rPr lang="en-US" dirty="0">
                <a:solidFill>
                  <a:srgbClr val="C00000"/>
                </a:solidFill>
              </a:rPr>
              <a:t>Writes are slow.</a:t>
            </a:r>
          </a:p>
          <a:p>
            <a:pPr lvl="1"/>
            <a:r>
              <a:rPr lang="en-US" dirty="0"/>
              <a:t>Celebrities’ tweets may not reach all user feeds within 5 seconds.</a:t>
            </a:r>
          </a:p>
          <a:p>
            <a:pPr lvl="1"/>
            <a:r>
              <a:rPr lang="en-US" dirty="0"/>
              <a:t>Lots of publication work is done.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0053ED21-524B-5F43-8B4D-289D2DCAD355}"/>
              </a:ext>
            </a:extLst>
          </p:cNvPr>
          <p:cNvSpPr/>
          <p:nvPr/>
        </p:nvSpPr>
        <p:spPr>
          <a:xfrm>
            <a:off x="9353320" y="319489"/>
            <a:ext cx="2016087" cy="1024569"/>
          </a:xfrm>
          <a:prstGeom prst="wedgeRectCallout">
            <a:avLst>
              <a:gd name="adj1" fmla="val 42689"/>
              <a:gd name="adj2" fmla="val -8803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can Twitter get the best features of both designs?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F93854-DE98-D448-830F-311498F7A920}"/>
              </a:ext>
            </a:extLst>
          </p:cNvPr>
          <p:cNvGrpSpPr/>
          <p:nvPr/>
        </p:nvGrpSpPr>
        <p:grpSpPr>
          <a:xfrm>
            <a:off x="11095074" y="1003541"/>
            <a:ext cx="716180" cy="681034"/>
            <a:chOff x="10763181" y="2345404"/>
            <a:chExt cx="1139517" cy="1083596"/>
          </a:xfrm>
        </p:grpSpPr>
        <p:sp>
          <p:nvSpPr>
            <p:cNvPr id="7" name="Octagon 6">
              <a:extLst>
                <a:ext uri="{FF2B5EF4-FFF2-40B4-BE49-F238E27FC236}">
                  <a16:creationId xmlns:a16="http://schemas.microsoft.com/office/drawing/2014/main" id="{5ECA5C2A-3260-F048-A1A5-5DEEDD36FB01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octag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Octagon 7">
              <a:extLst>
                <a:ext uri="{FF2B5EF4-FFF2-40B4-BE49-F238E27FC236}">
                  <a16:creationId xmlns:a16="http://schemas.microsoft.com/office/drawing/2014/main" id="{C5D7FB17-F5F1-1C42-B94F-B9C0CBCACF75}"/>
                </a:ext>
              </a:extLst>
            </p:cNvPr>
            <p:cNvSpPr/>
            <p:nvPr/>
          </p:nvSpPr>
          <p:spPr>
            <a:xfrm>
              <a:off x="10805912" y="2396681"/>
              <a:ext cx="1045509" cy="991382"/>
            </a:xfrm>
            <a:prstGeom prst="octagon">
              <a:avLst/>
            </a:prstGeom>
            <a:solidFill>
              <a:srgbClr val="C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BA836-BBCA-864D-8921-18F06E2C9ECD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b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b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68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88D35-8F7E-094A-A03D-999EED4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Hybrid Design – Twitter 3.0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7388A-D840-D34B-9E28-5CB9E2B3F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Pre-build feeds for most users.</a:t>
            </a:r>
          </a:p>
          <a:p>
            <a:r>
              <a:rPr lang="en-US" dirty="0"/>
              <a:t>But celebrity tweets are stored in a small relational database.</a:t>
            </a:r>
          </a:p>
          <a:p>
            <a:r>
              <a:rPr lang="en-US" dirty="0"/>
              <a:t>Fetch a user feed in two steps:</a:t>
            </a:r>
          </a:p>
          <a:p>
            <a:pPr lvl="1"/>
            <a:r>
              <a:rPr lang="en-US" dirty="0"/>
              <a:t>Get normal-user tweets from pre-built NoSQL feed.</a:t>
            </a:r>
          </a:p>
          <a:p>
            <a:pPr lvl="1"/>
            <a:r>
              <a:rPr lang="en-US" dirty="0"/>
              <a:t>Query relational database read-replica to get recent tweets from any celebrities that the user is following.</a:t>
            </a:r>
          </a:p>
          <a:p>
            <a:r>
              <a:rPr lang="en-US" dirty="0"/>
              <a:t>Celebrity tweets are relatively rare, so a single primary SQL database can handle these writes.</a:t>
            </a:r>
          </a:p>
          <a:p>
            <a:pPr lvl="1"/>
            <a:r>
              <a:rPr lang="en-US" dirty="0"/>
              <a:t>Many read-replicas handle the reads.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8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48FD-6198-D547-97B5-6F8A14411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Twitter Architecture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07223-4524-C840-B23C-6924200B9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Twitter's storage design choices offer a tradeoff between:</a:t>
            </a:r>
          </a:p>
          <a:p>
            <a:pPr lvl="1"/>
            <a:r>
              <a:rPr lang="en-US" dirty="0"/>
              <a:t>Relational DB: </a:t>
            </a:r>
            <a:r>
              <a:rPr lang="en-US" dirty="0">
                <a:solidFill>
                  <a:srgbClr val="00B050"/>
                </a:solidFill>
              </a:rPr>
              <a:t>space-efficient, fast writes</a:t>
            </a:r>
            <a:r>
              <a:rPr lang="en-US" dirty="0"/>
              <a:t>, but </a:t>
            </a:r>
            <a:r>
              <a:rPr lang="en-US" dirty="0">
                <a:solidFill>
                  <a:srgbClr val="C00000"/>
                </a:solidFill>
              </a:rPr>
              <a:t>slow reads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NoSQL DB: </a:t>
            </a:r>
            <a:r>
              <a:rPr lang="en-US" dirty="0">
                <a:solidFill>
                  <a:srgbClr val="C00000"/>
                </a:solidFill>
              </a:rPr>
              <a:t>duplicative, slow writes</a:t>
            </a:r>
            <a:r>
              <a:rPr lang="en-US" dirty="0"/>
              <a:t>, but </a:t>
            </a:r>
            <a:r>
              <a:rPr lang="en-US" dirty="0">
                <a:solidFill>
                  <a:srgbClr val="00B050"/>
                </a:solidFill>
              </a:rPr>
              <a:t>fast reads</a:t>
            </a:r>
            <a:r>
              <a:rPr lang="en-US" dirty="0"/>
              <a:t>.</a:t>
            </a:r>
          </a:p>
          <a:p>
            <a:r>
              <a:rPr lang="en-US" dirty="0"/>
              <a:t>A hybrid design is ideal:</a:t>
            </a:r>
          </a:p>
          <a:p>
            <a:pPr lvl="1"/>
            <a:r>
              <a:rPr lang="en-US" dirty="0"/>
              <a:t>Most users are </a:t>
            </a:r>
            <a:r>
              <a:rPr lang="en-US" b="1" dirty="0"/>
              <a:t>consumers </a:t>
            </a:r>
            <a:r>
              <a:rPr lang="en-US" dirty="0"/>
              <a:t>(reads &gt; writes): put their tweets in NoSQL.</a:t>
            </a:r>
          </a:p>
          <a:p>
            <a:pPr lvl="1"/>
            <a:r>
              <a:rPr lang="en-US" b="1" dirty="0"/>
              <a:t>Celebrities</a:t>
            </a:r>
            <a:r>
              <a:rPr lang="en-US" dirty="0"/>
              <a:t> are different (writes &gt; reads): put their tweets in SQL.</a:t>
            </a:r>
          </a:p>
        </p:txBody>
      </p:sp>
    </p:spTree>
    <p:extLst>
      <p:ext uri="{BB962C8B-B14F-4D97-AF65-F5344CB8AC3E}">
        <p14:creationId xmlns:p14="http://schemas.microsoft.com/office/powerpoint/2010/main" val="429106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44E6C-1204-BE45-83A6-A7A2A964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742325"/>
          </a:xfrm>
        </p:spPr>
        <p:txBody>
          <a:bodyPr/>
          <a:lstStyle/>
          <a:p>
            <a:r>
              <a:rPr lang="en-US" dirty="0"/>
              <a:t>Summarizing the quarter so far!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C1C52-6B92-2B48-ACA1-2C843EC84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2" y="897308"/>
            <a:ext cx="11573380" cy="58444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Finally, we have an </a:t>
            </a:r>
            <a:r>
              <a:rPr lang="en-US" i="1" dirty="0"/>
              <a:t>end-to-end</a:t>
            </a:r>
            <a:r>
              <a:rPr lang="en-US" dirty="0"/>
              <a:t> view of a basic scalable architecture!</a:t>
            </a:r>
          </a:p>
          <a:p>
            <a:pPr marL="457200" lvl="1" indent="0" algn="r">
              <a:buNone/>
            </a:pPr>
            <a:r>
              <a:rPr lang="en-US" dirty="0"/>
              <a:t>(for </a:t>
            </a:r>
            <a:r>
              <a:rPr lang="en-US" i="1" dirty="0"/>
              <a:t>services</a:t>
            </a:r>
            <a:r>
              <a:rPr lang="en-US" dirty="0"/>
              <a:t>, at least)</a:t>
            </a:r>
          </a:p>
          <a:p>
            <a:r>
              <a:rPr lang="en-US" i="1" dirty="0">
                <a:solidFill>
                  <a:schemeClr val="accent6"/>
                </a:solidFill>
              </a:rPr>
              <a:t>Frontend: </a:t>
            </a:r>
            <a:r>
              <a:rPr lang="en-US" dirty="0"/>
              <a:t>Client connects to “the service” via a </a:t>
            </a:r>
            <a:r>
              <a:rPr lang="en-US" b="1" dirty="0"/>
              <a:t>load balancer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Really, the client is being directed to one of many copies of the service.</a:t>
            </a:r>
          </a:p>
          <a:p>
            <a:pPr lvl="1"/>
            <a:r>
              <a:rPr lang="en-US" dirty="0"/>
              <a:t>Global LBs (DNS and IP anycast) have no central bottlenecks.</a:t>
            </a:r>
          </a:p>
          <a:p>
            <a:pPr lvl="1"/>
            <a:r>
              <a:rPr lang="en-US" dirty="0"/>
              <a:t>Local LBs (Reverse Proxy or NAT) provide mid-level scaling and continuous operation </a:t>
            </a:r>
            <a:r>
              <a:rPr lang="en-US" i="1" dirty="0"/>
              <a:t>(health checks &amp; rolling updates)</a:t>
            </a:r>
            <a:r>
              <a:rPr lang="en-US" dirty="0"/>
              <a:t>.</a:t>
            </a:r>
          </a:p>
          <a:p>
            <a:r>
              <a:rPr lang="en-US" i="1" dirty="0">
                <a:solidFill>
                  <a:schemeClr val="accent6"/>
                </a:solidFill>
              </a:rPr>
              <a:t>Services:</a:t>
            </a:r>
            <a:r>
              <a:rPr lang="en-US" dirty="0"/>
              <a:t> Implemented by thousands of clones.</a:t>
            </a:r>
          </a:p>
          <a:p>
            <a:pPr lvl="1"/>
            <a:r>
              <a:rPr lang="en-US" dirty="0"/>
              <a:t>If the code is </a:t>
            </a:r>
            <a:r>
              <a:rPr lang="en-US" b="1" dirty="0"/>
              <a:t>stateless </a:t>
            </a:r>
            <a:r>
              <a:rPr lang="en-US" dirty="0"/>
              <a:t>then any worker can equally handle any request.</a:t>
            </a:r>
          </a:p>
          <a:p>
            <a:pPr lvl="1"/>
            <a:r>
              <a:rPr lang="en-US" dirty="0"/>
              <a:t>OS/VM can be abstracted away: develop serverless functions or containers.</a:t>
            </a:r>
          </a:p>
          <a:p>
            <a:r>
              <a:rPr lang="en-US" i="1" dirty="0">
                <a:solidFill>
                  <a:schemeClr val="accent6"/>
                </a:solidFill>
              </a:rPr>
              <a:t>Storage:</a:t>
            </a:r>
            <a:r>
              <a:rPr lang="en-US" dirty="0"/>
              <a:t> Distributed data stores can handle many requests in parallel.</a:t>
            </a:r>
          </a:p>
          <a:p>
            <a:pPr lvl="1"/>
            <a:r>
              <a:rPr lang="en-US" dirty="0"/>
              <a:t>NoSQL DBs are implemented as </a:t>
            </a:r>
            <a:r>
              <a:rPr lang="en-US" b="1" dirty="0"/>
              <a:t>distributed hash tables </a:t>
            </a:r>
            <a:r>
              <a:rPr lang="en-US" dirty="0"/>
              <a:t>(shared nothing).</a:t>
            </a:r>
          </a:p>
          <a:p>
            <a:pPr lvl="1"/>
            <a:r>
              <a:rPr lang="en-US" dirty="0"/>
              <a:t>SQL databases can scale (but not infinitely) with read-replicas or </a:t>
            </a:r>
            <a:r>
              <a:rPr lang="en-US" dirty="0" err="1"/>
              <a:t>sharding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4086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26647-B526-AB48-8FAC-0916DC27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Twitter design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04AA8-CE95-404E-A46F-B64E41E09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1325392"/>
          </a:xfrm>
        </p:spPr>
        <p:txBody>
          <a:bodyPr/>
          <a:lstStyle/>
          <a:p>
            <a:r>
              <a:rPr lang="en-US" dirty="0"/>
              <a:t>Imagine it’s represented by a SQL database with three tables.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1D8C6C-8B21-384F-9438-93C48218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2267"/>
            <a:ext cx="12192000" cy="43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4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5A47-46BD-3449-B0A8-3F4DAB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883403"/>
          </a:xfrm>
        </p:spPr>
        <p:txBody>
          <a:bodyPr/>
          <a:lstStyle/>
          <a:p>
            <a:r>
              <a:rPr lang="en-US" dirty="0"/>
              <a:t>Original/simplest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9DA7F-EFEC-E247-A569-9A70FA29A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1146876"/>
            <a:ext cx="11639227" cy="2282124"/>
          </a:xfrm>
        </p:spPr>
        <p:txBody>
          <a:bodyPr>
            <a:normAutofit/>
          </a:bodyPr>
          <a:lstStyle/>
          <a:p>
            <a:r>
              <a:rPr lang="en-US" dirty="0"/>
              <a:t>When a tweet arrives, just copy it to the tweets table.  Writes are fast.</a:t>
            </a:r>
          </a:p>
          <a:p>
            <a:r>
              <a:rPr lang="en-US" dirty="0"/>
              <a:t>What about reading a user’s feed?</a:t>
            </a:r>
          </a:p>
          <a:p>
            <a:r>
              <a:rPr lang="en-US" dirty="0"/>
              <a:t>JOIN tweets and follows table. </a:t>
            </a:r>
          </a:p>
          <a:p>
            <a:pPr lvl="1"/>
            <a:r>
              <a:rPr lang="en-US" dirty="0"/>
              <a:t>Reads are slower than writes :(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843D5-8CBC-3042-AF58-0FEF84850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907" y="3381046"/>
            <a:ext cx="10070899" cy="36227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C5C58-D813-4547-BF17-D8153A9EACFF}"/>
              </a:ext>
            </a:extLst>
          </p:cNvPr>
          <p:cNvSpPr txBox="1"/>
          <p:nvPr/>
        </p:nvSpPr>
        <p:spPr>
          <a:xfrm>
            <a:off x="6291618" y="1979254"/>
            <a:ext cx="6123296" cy="1200329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 tweets.*, users.* FROM tweets JOIN users ON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tweets.sender_id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users.id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JOIN follows ON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follows.followee_id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users.id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WHERE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follows.follower_id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current_user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961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5A47-46BD-3449-B0A8-3F4DAB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2" y="154983"/>
            <a:ext cx="10120750" cy="883403"/>
          </a:xfrm>
        </p:spPr>
        <p:txBody>
          <a:bodyPr>
            <a:normAutofit/>
          </a:bodyPr>
          <a:lstStyle/>
          <a:p>
            <a:r>
              <a:rPr lang="en-US" dirty="0"/>
              <a:t>Why is building my twitter feed slow?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9DA7F-EFEC-E247-A569-9A70FA29A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083" y="1303284"/>
            <a:ext cx="7246615" cy="5399732"/>
          </a:xfrm>
        </p:spPr>
        <p:txBody>
          <a:bodyPr>
            <a:normAutofit/>
          </a:bodyPr>
          <a:lstStyle/>
          <a:p>
            <a:r>
              <a:rPr lang="en-US" dirty="0"/>
              <a:t>It reads from three different tables:</a:t>
            </a:r>
          </a:p>
          <a:p>
            <a:pPr lvl="1"/>
            <a:r>
              <a:rPr lang="en-US" dirty="0"/>
              <a:t>Users, Follows, Tweets.</a:t>
            </a:r>
          </a:p>
          <a:p>
            <a:r>
              <a:rPr lang="en-US" dirty="0"/>
              <a:t>More importantly, the tweets in my feed are </a:t>
            </a:r>
            <a:r>
              <a:rPr lang="en-US" b="1" dirty="0"/>
              <a:t>scattered</a:t>
            </a:r>
            <a:r>
              <a:rPr lang="en-US" dirty="0"/>
              <a:t> throughout the Tweets table.</a:t>
            </a:r>
          </a:p>
          <a:p>
            <a:pPr lvl="1"/>
            <a:r>
              <a:rPr lang="en-US" dirty="0"/>
              <a:t>Disks and RAM are both much better at reading large blocks of contiguous data.</a:t>
            </a:r>
          </a:p>
          <a:p>
            <a:r>
              <a:rPr lang="en-US" dirty="0"/>
              <a:t>If the Tweets table is sharded, it reads from multiple shards.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CEF4297-6A46-BF43-B09B-BFA7C237D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341638"/>
              </p:ext>
            </p:extLst>
          </p:nvPr>
        </p:nvGraphicFramePr>
        <p:xfrm>
          <a:off x="490333" y="1721558"/>
          <a:ext cx="3829417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586">
                  <a:extLst>
                    <a:ext uri="{9D8B030D-6E8A-4147-A177-3AD203B41FA5}">
                      <a16:colId xmlns:a16="http://schemas.microsoft.com/office/drawing/2014/main" val="3041736011"/>
                    </a:ext>
                  </a:extLst>
                </a:gridCol>
                <a:gridCol w="881197">
                  <a:extLst>
                    <a:ext uri="{9D8B030D-6E8A-4147-A177-3AD203B41FA5}">
                      <a16:colId xmlns:a16="http://schemas.microsoft.com/office/drawing/2014/main" val="1014390432"/>
                    </a:ext>
                  </a:extLst>
                </a:gridCol>
                <a:gridCol w="1652787">
                  <a:extLst>
                    <a:ext uri="{9D8B030D-6E8A-4147-A177-3AD203B41FA5}">
                      <a16:colId xmlns:a16="http://schemas.microsoft.com/office/drawing/2014/main" val="1706461575"/>
                    </a:ext>
                  </a:extLst>
                </a:gridCol>
                <a:gridCol w="861847">
                  <a:extLst>
                    <a:ext uri="{9D8B030D-6E8A-4147-A177-3AD203B41FA5}">
                      <a16:colId xmlns:a16="http://schemas.microsoft.com/office/drawing/2014/main" val="2155762022"/>
                    </a:ext>
                  </a:extLst>
                </a:gridCol>
              </a:tblGrid>
              <a:tr h="252554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769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just setting …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891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Hey </a:t>
                      </a:r>
                      <a:r>
                        <a:rPr lang="en-US" dirty="0" err="1"/>
                        <a:t>y'all</a:t>
                      </a:r>
                      <a:r>
                        <a:rPr lang="en-US" dirty="0"/>
                        <a:t>,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2021…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90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eating this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2021…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23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 are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2021…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668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Found a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2021…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990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Picard </a:t>
                      </a:r>
                      <a:r>
                        <a:rPr lang="en-US" dirty="0" err="1"/>
                        <a:t>manag</a:t>
                      </a:r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2021…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602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my car…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2021…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725045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5B64740E-1B1E-C44B-8390-3BC5BD396955}"/>
              </a:ext>
            </a:extLst>
          </p:cNvPr>
          <p:cNvGrpSpPr/>
          <p:nvPr/>
        </p:nvGrpSpPr>
        <p:grpSpPr>
          <a:xfrm>
            <a:off x="10237076" y="256167"/>
            <a:ext cx="716180" cy="681034"/>
            <a:chOff x="10763181" y="2345404"/>
            <a:chExt cx="1139517" cy="1083596"/>
          </a:xfrm>
        </p:grpSpPr>
        <p:sp>
          <p:nvSpPr>
            <p:cNvPr id="8" name="Octagon 7">
              <a:extLst>
                <a:ext uri="{FF2B5EF4-FFF2-40B4-BE49-F238E27FC236}">
                  <a16:creationId xmlns:a16="http://schemas.microsoft.com/office/drawing/2014/main" id="{EDCA25C9-4DEC-1745-8958-AF7FDF5AB677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octag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Octagon 8">
              <a:extLst>
                <a:ext uri="{FF2B5EF4-FFF2-40B4-BE49-F238E27FC236}">
                  <a16:creationId xmlns:a16="http://schemas.microsoft.com/office/drawing/2014/main" id="{10C92C95-AFF1-B849-81D7-C8264B49657A}"/>
                </a:ext>
              </a:extLst>
            </p:cNvPr>
            <p:cNvSpPr/>
            <p:nvPr/>
          </p:nvSpPr>
          <p:spPr>
            <a:xfrm>
              <a:off x="10805912" y="2396681"/>
              <a:ext cx="1045509" cy="991382"/>
            </a:xfrm>
            <a:prstGeom prst="octagon">
              <a:avLst/>
            </a:prstGeom>
            <a:solidFill>
              <a:srgbClr val="C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2FCF48-7912-6E44-B41C-4CDF92FED45D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b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b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F818F0D-FFC4-7848-AD1E-CE40117BAC57}"/>
              </a:ext>
            </a:extLst>
          </p:cNvPr>
          <p:cNvSpPr txBox="1"/>
          <p:nvPr/>
        </p:nvSpPr>
        <p:spPr>
          <a:xfrm>
            <a:off x="490333" y="1303284"/>
            <a:ext cx="2357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Tweets</a:t>
            </a:r>
          </a:p>
        </p:txBody>
      </p:sp>
    </p:spTree>
    <p:extLst>
      <p:ext uri="{BB962C8B-B14F-4D97-AF65-F5344CB8AC3E}">
        <p14:creationId xmlns:p14="http://schemas.microsoft.com/office/powerpoint/2010/main" val="8105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EEDF70-30BA-C14D-A4CD-2EFB8FF43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02" y="3072351"/>
            <a:ext cx="11639227" cy="41868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C8A3BC-5E4A-B144-A94B-AAA96C08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Twitter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5BB88-92D7-2D4D-8BAC-EADB49C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2568598"/>
          </a:xfrm>
        </p:spPr>
        <p:txBody>
          <a:bodyPr>
            <a:normAutofit fontScale="92500"/>
          </a:bodyPr>
          <a:lstStyle/>
          <a:p>
            <a:r>
              <a:rPr lang="en-US" dirty="0"/>
              <a:t>Pre-build feeds.  Schema is </a:t>
            </a:r>
            <a:r>
              <a:rPr lang="en-US" i="1" dirty="0"/>
              <a:t>denormalized</a:t>
            </a:r>
            <a:r>
              <a:rPr lang="en-US" dirty="0"/>
              <a:t> – each tweet is duplicated and stored on all follower's feeds.  Store feed data in a NoSQL database.</a:t>
            </a:r>
          </a:p>
          <a:p>
            <a:r>
              <a:rPr lang="en-US" dirty="0"/>
              <a:t>Each tweet (write) now requires writing to </a:t>
            </a:r>
            <a:r>
              <a:rPr lang="en-US" i="1" dirty="0"/>
              <a:t>many</a:t>
            </a:r>
            <a:r>
              <a:rPr lang="en-US" dirty="0"/>
              <a:t> user feeds (maybe millions!)</a:t>
            </a:r>
          </a:p>
          <a:p>
            <a:r>
              <a:rPr lang="en-US" dirty="0"/>
              <a:t>Do we want to make tweeting slow for people with 10 million followers?</a:t>
            </a:r>
          </a:p>
        </p:txBody>
      </p:sp>
    </p:spTree>
    <p:extLst>
      <p:ext uri="{BB962C8B-B14F-4D97-AF65-F5344CB8AC3E}">
        <p14:creationId xmlns:p14="http://schemas.microsoft.com/office/powerpoint/2010/main" val="2076562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6805-81A7-EE49-8C66-A40C6E929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slow celebrity tweet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BB441-72F3-5947-A822-EE9894AFE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4190723"/>
            <a:ext cx="11639227" cy="2551039"/>
          </a:xfrm>
        </p:spPr>
        <p:txBody>
          <a:bodyPr/>
          <a:lstStyle/>
          <a:p>
            <a:r>
              <a:rPr lang="en-US" dirty="0"/>
              <a:t>A celebrity's tweet triggers 10M database writes, so the request could take up to a full minute to complete!</a:t>
            </a:r>
          </a:p>
          <a:p>
            <a:r>
              <a:rPr lang="en-US" dirty="0"/>
              <a:t>Solution?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Do the writes asynchronously.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Store celebrity tweets differently.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99C864-815D-7C41-831C-7B3F0C945C76}"/>
              </a:ext>
            </a:extLst>
          </p:cNvPr>
          <p:cNvGrpSpPr/>
          <p:nvPr/>
        </p:nvGrpSpPr>
        <p:grpSpPr>
          <a:xfrm>
            <a:off x="2314880" y="5125725"/>
            <a:ext cx="716180" cy="681034"/>
            <a:chOff x="10763181" y="2345404"/>
            <a:chExt cx="1139517" cy="1083596"/>
          </a:xfrm>
        </p:grpSpPr>
        <p:sp>
          <p:nvSpPr>
            <p:cNvPr id="5" name="Octagon 4">
              <a:extLst>
                <a:ext uri="{FF2B5EF4-FFF2-40B4-BE49-F238E27FC236}">
                  <a16:creationId xmlns:a16="http://schemas.microsoft.com/office/drawing/2014/main" id="{B9B13EB6-B26C-6C4C-9411-2BB8A246541F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octag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Octagon 5">
              <a:extLst>
                <a:ext uri="{FF2B5EF4-FFF2-40B4-BE49-F238E27FC236}">
                  <a16:creationId xmlns:a16="http://schemas.microsoft.com/office/drawing/2014/main" id="{7A417A13-7AB9-A74B-AFC2-098DBBEAB504}"/>
                </a:ext>
              </a:extLst>
            </p:cNvPr>
            <p:cNvSpPr/>
            <p:nvPr/>
          </p:nvSpPr>
          <p:spPr>
            <a:xfrm>
              <a:off x="10805912" y="2396681"/>
              <a:ext cx="1045509" cy="991382"/>
            </a:xfrm>
            <a:prstGeom prst="octagon">
              <a:avLst/>
            </a:prstGeom>
            <a:solidFill>
              <a:srgbClr val="C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68DF206-12D9-1944-BFA6-2120BB4661C5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b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b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</a:t>
              </a:r>
            </a:p>
          </p:txBody>
        </p:sp>
      </p:grpSp>
      <p:pic>
        <p:nvPicPr>
          <p:cNvPr id="1026" name="Picture 2" descr="Free Icon | Smartphone">
            <a:extLst>
              <a:ext uri="{FF2B5EF4-FFF2-40B4-BE49-F238E27FC236}">
                <a16:creationId xmlns:a16="http://schemas.microsoft.com/office/drawing/2014/main" id="{0180B053-3BD8-F541-994F-8683731D3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98" y="1690564"/>
            <a:ext cx="1981441" cy="198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C31523-BD76-BC42-87F4-4A0C9AD0B66E}"/>
              </a:ext>
            </a:extLst>
          </p:cNvPr>
          <p:cNvSpPr txBox="1"/>
          <p:nvPr/>
        </p:nvSpPr>
        <p:spPr>
          <a:xfrm>
            <a:off x="2870523" y="2222339"/>
            <a:ext cx="925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Twitter phone app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D2C05E-5916-C446-8B4C-5897700C8238}"/>
              </a:ext>
            </a:extLst>
          </p:cNvPr>
          <p:cNvSpPr/>
          <p:nvPr/>
        </p:nvSpPr>
        <p:spPr>
          <a:xfrm>
            <a:off x="5428527" y="2098743"/>
            <a:ext cx="1157468" cy="1046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Twitter backend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3DDBF7-9FB3-2546-BAF1-EC7B1195C9E3}"/>
              </a:ext>
            </a:extLst>
          </p:cNvPr>
          <p:cNvCxnSpPr/>
          <p:nvPr/>
        </p:nvCxnSpPr>
        <p:spPr>
          <a:xfrm>
            <a:off x="3796497" y="2361235"/>
            <a:ext cx="1632030" cy="0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7C01728-537C-B248-B207-31387690C517}"/>
              </a:ext>
            </a:extLst>
          </p:cNvPr>
          <p:cNvSpPr txBox="1"/>
          <p:nvPr/>
        </p:nvSpPr>
        <p:spPr>
          <a:xfrm>
            <a:off x="4305138" y="1932972"/>
            <a:ext cx="81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F2CCF9-411B-0249-9FDB-35058BC65ED0}"/>
              </a:ext>
            </a:extLst>
          </p:cNvPr>
          <p:cNvSpPr txBox="1"/>
          <p:nvPr/>
        </p:nvSpPr>
        <p:spPr>
          <a:xfrm>
            <a:off x="4219575" y="2585150"/>
            <a:ext cx="98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 OK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DA1A0A-7135-ED4E-B2F6-34A199D1EBDF}"/>
              </a:ext>
            </a:extLst>
          </p:cNvPr>
          <p:cNvCxnSpPr>
            <a:cxnSpLocks/>
          </p:cNvCxnSpPr>
          <p:nvPr/>
        </p:nvCxnSpPr>
        <p:spPr>
          <a:xfrm flipH="1">
            <a:off x="3796497" y="2954482"/>
            <a:ext cx="1632030" cy="0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n 19">
            <a:extLst>
              <a:ext uri="{FF2B5EF4-FFF2-40B4-BE49-F238E27FC236}">
                <a16:creationId xmlns:a16="http://schemas.microsoft.com/office/drawing/2014/main" id="{F2A6A918-8F38-0A42-9F31-3176E017EEB3}"/>
              </a:ext>
            </a:extLst>
          </p:cNvPr>
          <p:cNvSpPr/>
          <p:nvPr/>
        </p:nvSpPr>
        <p:spPr>
          <a:xfrm>
            <a:off x="8599991" y="1932972"/>
            <a:ext cx="1203767" cy="133025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DB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1CFDE51-279D-9940-9EAD-E8E9C600F3CA}"/>
              </a:ext>
            </a:extLst>
          </p:cNvPr>
          <p:cNvSpPr/>
          <p:nvPr/>
        </p:nvSpPr>
        <p:spPr>
          <a:xfrm>
            <a:off x="6585995" y="2222338"/>
            <a:ext cx="2013996" cy="78443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10M insertions</a:t>
            </a:r>
          </a:p>
        </p:txBody>
      </p:sp>
    </p:spTree>
    <p:extLst>
      <p:ext uri="{BB962C8B-B14F-4D97-AF65-F5344CB8AC3E}">
        <p14:creationId xmlns:p14="http://schemas.microsoft.com/office/powerpoint/2010/main" val="190806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C49341-402A-5D4E-B961-CD016DA33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31" y="1035536"/>
            <a:ext cx="11386816" cy="26964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14384-210C-1A41-901D-6E81D85EB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3965338"/>
            <a:ext cx="11639227" cy="2776425"/>
          </a:xfrm>
        </p:spPr>
        <p:txBody>
          <a:bodyPr>
            <a:normAutofit/>
          </a:bodyPr>
          <a:lstStyle/>
          <a:p>
            <a:r>
              <a:rPr lang="en-US" dirty="0"/>
              <a:t>First design used a relational database and did a JOIN to build feeds.</a:t>
            </a:r>
          </a:p>
          <a:p>
            <a:r>
              <a:rPr lang="en-US" dirty="0"/>
              <a:t>But pre-building each user’s feed will make reads much faster.</a:t>
            </a:r>
          </a:p>
          <a:p>
            <a:pPr lvl="1"/>
            <a:r>
              <a:rPr lang="en-US" dirty="0"/>
              <a:t>Also, allows us to use a NoSQL database, putting all of a given user’s data in one place that’s easy to find (using a distributed hash table).</a:t>
            </a:r>
          </a:p>
          <a:p>
            <a:pPr lvl="1"/>
            <a:r>
              <a:rPr lang="en-US" dirty="0"/>
              <a:t>Each tweet must be duplicated to all followers.  Do this </a:t>
            </a:r>
            <a:r>
              <a:rPr lang="en-US" b="1" dirty="0"/>
              <a:t>asynchronously</a:t>
            </a:r>
            <a:r>
              <a:rPr lang="en-US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104CE2-711B-9D4E-A59E-684FFB6D4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1" y="35663"/>
            <a:ext cx="11639227" cy="793518"/>
          </a:xfrm>
        </p:spPr>
        <p:txBody>
          <a:bodyPr>
            <a:normAutofit/>
          </a:bodyPr>
          <a:lstStyle/>
          <a:p>
            <a:r>
              <a:rPr lang="en-US" dirty="0"/>
              <a:t>Our theoretical Twitter architecture 2.0</a:t>
            </a:r>
          </a:p>
        </p:txBody>
      </p:sp>
      <p:sp>
        <p:nvSpPr>
          <p:cNvPr id="4" name="Can 3">
            <a:extLst>
              <a:ext uri="{FF2B5EF4-FFF2-40B4-BE49-F238E27FC236}">
                <a16:creationId xmlns:a16="http://schemas.microsoft.com/office/drawing/2014/main" id="{1EB75C6D-CAC1-FD44-AC34-4B54EB6C62F1}"/>
              </a:ext>
            </a:extLst>
          </p:cNvPr>
          <p:cNvSpPr/>
          <p:nvPr/>
        </p:nvSpPr>
        <p:spPr>
          <a:xfrm>
            <a:off x="6605517" y="2743200"/>
            <a:ext cx="1337480" cy="988761"/>
          </a:xfrm>
          <a:prstGeom prst="ca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Feed DB (NoSQL)</a:t>
            </a:r>
          </a:p>
        </p:txBody>
      </p:sp>
    </p:spTree>
    <p:extLst>
      <p:ext uri="{BB962C8B-B14F-4D97-AF65-F5344CB8AC3E}">
        <p14:creationId xmlns:p14="http://schemas.microsoft.com/office/powerpoint/2010/main" val="3603070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C49341-402A-5D4E-B961-CD016DA33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31" y="1035536"/>
            <a:ext cx="11386816" cy="26964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14384-210C-1A41-901D-6E81D85EB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4009809"/>
            <a:ext cx="11639227" cy="27319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common case (reading a feed) is synchronous and efficient.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Validate the authentication token and get the </a:t>
            </a:r>
            <a:r>
              <a:rPr lang="en-US" dirty="0" err="1"/>
              <a:t>userId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Query a NoSQL database for the feed, with the </a:t>
            </a:r>
            <a:r>
              <a:rPr lang="en-US" dirty="0" err="1"/>
              <a:t>userId</a:t>
            </a:r>
            <a:r>
              <a:rPr lang="en-US" dirty="0"/>
              <a:t> as the key.</a:t>
            </a:r>
          </a:p>
          <a:p>
            <a:pPr lvl="1"/>
            <a:r>
              <a:rPr lang="en-US" dirty="0"/>
              <a:t>All of the users’ data is on one set of replicas (maybe 3 nodes) so it’s scalable.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 and return a JSON object to the client.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104CE2-711B-9D4E-A59E-684FFB6D4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1" y="49312"/>
            <a:ext cx="11639227" cy="793518"/>
          </a:xfrm>
        </p:spPr>
        <p:txBody>
          <a:bodyPr>
            <a:normAutofit/>
          </a:bodyPr>
          <a:lstStyle/>
          <a:p>
            <a:r>
              <a:rPr lang="en-US" dirty="0"/>
              <a:t>Getting your feed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25357-9DFC-674A-ABE7-EE8170EFE78D}"/>
              </a:ext>
            </a:extLst>
          </p:cNvPr>
          <p:cNvSpPr/>
          <p:nvPr/>
        </p:nvSpPr>
        <p:spPr>
          <a:xfrm>
            <a:off x="1351129" y="1323833"/>
            <a:ext cx="1514901" cy="423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GET /feed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F6DFBD-3679-AE48-911D-41448BC351C7}"/>
              </a:ext>
            </a:extLst>
          </p:cNvPr>
          <p:cNvSpPr/>
          <p:nvPr/>
        </p:nvSpPr>
        <p:spPr>
          <a:xfrm>
            <a:off x="1448938" y="2470244"/>
            <a:ext cx="1514901" cy="146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[{“author”:”person1”, tweet: “hello world I like to </a:t>
            </a:r>
            <a:r>
              <a:rPr lang="en-US" sz="14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twt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!”},…]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8710E4-66CB-4246-AABD-1455E662B263}"/>
              </a:ext>
            </a:extLst>
          </p:cNvPr>
          <p:cNvSpPr/>
          <p:nvPr/>
        </p:nvSpPr>
        <p:spPr>
          <a:xfrm>
            <a:off x="5420437" y="1746913"/>
            <a:ext cx="6771563" cy="2049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C100C9-8465-3B48-93ED-D7F6360B3C6C}"/>
              </a:ext>
            </a:extLst>
          </p:cNvPr>
          <p:cNvSpPr/>
          <p:nvPr/>
        </p:nvSpPr>
        <p:spPr>
          <a:xfrm>
            <a:off x="3916909" y="838952"/>
            <a:ext cx="7985789" cy="1412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E938553-1527-D844-A9B3-22056EE55322}"/>
              </a:ext>
            </a:extLst>
          </p:cNvPr>
          <p:cNvSpPr/>
          <p:nvPr/>
        </p:nvSpPr>
        <p:spPr>
          <a:xfrm rot="19045867">
            <a:off x="-1504270" y="1939298"/>
            <a:ext cx="9890807" cy="8366282"/>
          </a:xfrm>
          <a:prstGeom prst="arc">
            <a:avLst>
              <a:gd name="adj1" fmla="val 19080768"/>
              <a:gd name="adj2" fmla="val 0"/>
            </a:avLst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180BA5-7650-A245-9EBD-61BB5051C2CE}"/>
              </a:ext>
            </a:extLst>
          </p:cNvPr>
          <p:cNvSpPr/>
          <p:nvPr/>
        </p:nvSpPr>
        <p:spPr>
          <a:xfrm>
            <a:off x="5420437" y="1533782"/>
            <a:ext cx="2526809" cy="487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Fetch feed 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for user 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A8DE7F-BE7B-3A46-BD60-EA317523FEAF}"/>
              </a:ext>
            </a:extLst>
          </p:cNvPr>
          <p:cNvSpPr/>
          <p:nvPr/>
        </p:nvSpPr>
        <p:spPr>
          <a:xfrm>
            <a:off x="3693251" y="2358494"/>
            <a:ext cx="2734845" cy="374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Auth</a:t>
            </a:r>
            <a:r>
              <a:rPr lang="en-US" dirty="0">
                <a:solidFill>
                  <a:schemeClr val="tx1"/>
                </a:solidFill>
              </a:rPr>
              <a:t> token matches user X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62C1BB1E-671D-DF41-A802-9A53E6553624}"/>
              </a:ext>
            </a:extLst>
          </p:cNvPr>
          <p:cNvSpPr/>
          <p:nvPr/>
        </p:nvSpPr>
        <p:spPr>
          <a:xfrm rot="19045867">
            <a:off x="-1398826" y="2121150"/>
            <a:ext cx="9622840" cy="8002012"/>
          </a:xfrm>
          <a:prstGeom prst="arc">
            <a:avLst>
              <a:gd name="adj1" fmla="val 19080768"/>
              <a:gd name="adj2" fmla="val 21480952"/>
            </a:avLst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15">
            <a:extLst>
              <a:ext uri="{FF2B5EF4-FFF2-40B4-BE49-F238E27FC236}">
                <a16:creationId xmlns:a16="http://schemas.microsoft.com/office/drawing/2014/main" id="{C5A7746C-50F5-0A4F-80BD-ED447C92DED9}"/>
              </a:ext>
            </a:extLst>
          </p:cNvPr>
          <p:cNvSpPr/>
          <p:nvPr/>
        </p:nvSpPr>
        <p:spPr>
          <a:xfrm>
            <a:off x="6605517" y="2743200"/>
            <a:ext cx="1337480" cy="988761"/>
          </a:xfrm>
          <a:prstGeom prst="ca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Feed DB (NoSQL)</a:t>
            </a:r>
          </a:p>
        </p:txBody>
      </p:sp>
    </p:spTree>
    <p:extLst>
      <p:ext uri="{BB962C8B-B14F-4D97-AF65-F5344CB8AC3E}">
        <p14:creationId xmlns:p14="http://schemas.microsoft.com/office/powerpoint/2010/main" val="60212919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CAB00"/>
      </a:accent1>
      <a:accent2>
        <a:srgbClr val="ED4B11"/>
      </a:accent2>
      <a:accent3>
        <a:srgbClr val="A5A5A5"/>
      </a:accent3>
      <a:accent4>
        <a:srgbClr val="00937B"/>
      </a:accent4>
      <a:accent5>
        <a:srgbClr val="5B9BD5"/>
      </a:accent5>
      <a:accent6>
        <a:srgbClr val="932092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50B7070-F291-BD48-BD16-063ABE220FC2}" vid="{A4957333-41A6-3442-98BC-DB1C2ACD67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EECS-340 Lecture 17 - QUIC</Template>
  <TotalTime>26895</TotalTime>
  <Words>1391</Words>
  <Application>Microsoft Macintosh PowerPoint</Application>
  <PresentationFormat>Widescreen</PresentationFormat>
  <Paragraphs>172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Courier New</vt:lpstr>
      <vt:lpstr>Garamond</vt:lpstr>
      <vt:lpstr>Theme1</vt:lpstr>
      <vt:lpstr>CS-310 Scalable Software Architectures Lecture 17: Twitter Design Exercise</vt:lpstr>
      <vt:lpstr>Summarizing the quarter so far!</vt:lpstr>
      <vt:lpstr>Twitter design example</vt:lpstr>
      <vt:lpstr>Original/simplest design</vt:lpstr>
      <vt:lpstr>Why is building my twitter feed slow?</vt:lpstr>
      <vt:lpstr>Second Twitter design</vt:lpstr>
      <vt:lpstr>The slow celebrity tweet</vt:lpstr>
      <vt:lpstr>Our theoretical Twitter architecture 2.0</vt:lpstr>
      <vt:lpstr>Getting your feed</vt:lpstr>
      <vt:lpstr>Review</vt:lpstr>
      <vt:lpstr>Twitter feeds in a NoSQL database</vt:lpstr>
      <vt:lpstr>Twitter in a Relational Database</vt:lpstr>
      <vt:lpstr>Partitioning the Tweets table</vt:lpstr>
      <vt:lpstr>Data partitioning problem</vt:lpstr>
      <vt:lpstr>Twitter storage tradeoff</vt:lpstr>
      <vt:lpstr>Hybrid Design – Twitter 3.0</vt:lpstr>
      <vt:lpstr>Twitter Architecture Recap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317 Data Management and Information Processing</dc:title>
  <dc:creator>Stephen Tarzia</dc:creator>
  <cp:lastModifiedBy>Stephen Tarzia</cp:lastModifiedBy>
  <cp:revision>523</cp:revision>
  <cp:lastPrinted>2019-10-02T20:13:19Z</cp:lastPrinted>
  <dcterms:created xsi:type="dcterms:W3CDTF">2017-09-19T21:33:23Z</dcterms:created>
  <dcterms:modified xsi:type="dcterms:W3CDTF">2021-02-25T16:37:31Z</dcterms:modified>
</cp:coreProperties>
</file>