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596" r:id="rId3"/>
    <p:sldId id="437" r:id="rId4"/>
    <p:sldId id="438" r:id="rId5"/>
    <p:sldId id="439" r:id="rId6"/>
    <p:sldId id="440" r:id="rId7"/>
    <p:sldId id="442" r:id="rId8"/>
    <p:sldId id="576" r:id="rId9"/>
    <p:sldId id="578" r:id="rId10"/>
    <p:sldId id="579" r:id="rId11"/>
    <p:sldId id="441" r:id="rId12"/>
    <p:sldId id="444" r:id="rId13"/>
    <p:sldId id="580" r:id="rId14"/>
    <p:sldId id="582" r:id="rId15"/>
    <p:sldId id="445" r:id="rId16"/>
    <p:sldId id="446" r:id="rId17"/>
    <p:sldId id="447" r:id="rId18"/>
    <p:sldId id="443" r:id="rId19"/>
    <p:sldId id="583" r:id="rId20"/>
    <p:sldId id="454" r:id="rId21"/>
    <p:sldId id="450" r:id="rId22"/>
    <p:sldId id="451" r:id="rId23"/>
    <p:sldId id="453" r:id="rId24"/>
    <p:sldId id="449" r:id="rId25"/>
    <p:sldId id="584" r:id="rId26"/>
    <p:sldId id="45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596"/>
            <p14:sldId id="437"/>
            <p14:sldId id="438"/>
            <p14:sldId id="439"/>
            <p14:sldId id="440"/>
            <p14:sldId id="442"/>
            <p14:sldId id="576"/>
            <p14:sldId id="578"/>
            <p14:sldId id="579"/>
            <p14:sldId id="441"/>
            <p14:sldId id="444"/>
            <p14:sldId id="580"/>
            <p14:sldId id="582"/>
            <p14:sldId id="445"/>
            <p14:sldId id="446"/>
            <p14:sldId id="447"/>
            <p14:sldId id="443"/>
            <p14:sldId id="583"/>
            <p14:sldId id="454"/>
            <p14:sldId id="450"/>
            <p14:sldId id="451"/>
            <p14:sldId id="453"/>
            <p14:sldId id="449"/>
            <p14:sldId id="584"/>
            <p14:sldId id="45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2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32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33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51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8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6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47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C0E10-1515-C94F-963C-79D3695741B5}"/>
              </a:ext>
            </a:extLst>
          </p:cNvPr>
          <p:cNvSpPr txBox="1">
            <a:spLocks/>
          </p:cNvSpPr>
          <p:nvPr userDrawn="1"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netflix-techblog/announcing-suro-backbone-of-netflixs-data-pipeline-5c660ca917b6" TargetMode="External"/><Relationship Id="rId2" Type="http://schemas.openxmlformats.org/officeDocument/2006/relationships/hyperlink" Target="https://www.baeldung.com/java-executor-service-tutori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ck-vanlightly.com/blog/2017/12/4/rabbitmq-vs-kafka-part-1-messaging-topologie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1"/>
                </a:solidFill>
              </a:rPr>
              <a:t>CS-310 Scalable Software Architectures</a:t>
            </a:r>
            <a:br>
              <a:rPr lang="en-US" dirty="0"/>
            </a:br>
            <a:r>
              <a:rPr lang="en-US" dirty="0"/>
              <a:t>Lecture 16:</a:t>
            </a:r>
            <a:br>
              <a:rPr lang="en-US" dirty="0"/>
            </a:br>
            <a:r>
              <a:rPr lang="en-US" dirty="0"/>
              <a:t>Asynchronous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Tarzia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9" y="6024402"/>
            <a:ext cx="2895817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DB64-410A-6C4F-A7FC-02C321D4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3: Side channel for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6A548-8508-6E41-9B97-2CDCCAFE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0" y="1146875"/>
            <a:ext cx="8085395" cy="5594888"/>
          </a:xfrm>
        </p:spPr>
        <p:txBody>
          <a:bodyPr>
            <a:normAutofit/>
          </a:bodyPr>
          <a:lstStyle/>
          <a:p>
            <a:r>
              <a:rPr lang="en-US" dirty="0"/>
              <a:t>Often, we let clients send "fire and forget" requests when failure is rare.</a:t>
            </a:r>
          </a:p>
          <a:p>
            <a:r>
              <a:rPr lang="en-US" dirty="0"/>
              <a:t>When failure occurs, report the error to another system.</a:t>
            </a:r>
          </a:p>
          <a:p>
            <a:pPr marL="0" indent="0">
              <a:buNone/>
            </a:pPr>
            <a:r>
              <a:rPr lang="en-US" dirty="0"/>
              <a:t>For example:</a:t>
            </a:r>
          </a:p>
          <a:p>
            <a:r>
              <a:rPr lang="en-US" dirty="0"/>
              <a:t>Send customer an </a:t>
            </a:r>
            <a:r>
              <a:rPr lang="en-US" b="1" dirty="0"/>
              <a:t>email</a:t>
            </a:r>
            <a:r>
              <a:rPr lang="en-US" dirty="0"/>
              <a:t> if an order placed online fails (item was out of stock).</a:t>
            </a:r>
          </a:p>
          <a:p>
            <a:r>
              <a:rPr lang="en-US" b="1" dirty="0"/>
              <a:t>Log</a:t>
            </a:r>
            <a:r>
              <a:rPr lang="en-US" dirty="0"/>
              <a:t> an error for dev/ops or customer support staff to review.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0BC3FB-F98B-C74D-9844-1D3281D0A1CB}"/>
              </a:ext>
            </a:extLst>
          </p:cNvPr>
          <p:cNvCxnSpPr>
            <a:cxnSpLocks/>
          </p:cNvCxnSpPr>
          <p:nvPr/>
        </p:nvCxnSpPr>
        <p:spPr>
          <a:xfrm>
            <a:off x="9286008" y="1539257"/>
            <a:ext cx="0" cy="52259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306240-6BC8-4B48-9DEE-C24BC439A6B2}"/>
              </a:ext>
            </a:extLst>
          </p:cNvPr>
          <p:cNvCxnSpPr/>
          <p:nvPr/>
        </p:nvCxnSpPr>
        <p:spPr>
          <a:xfrm>
            <a:off x="11253564" y="1539257"/>
            <a:ext cx="0" cy="48995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7FAE31-BB40-C741-AE46-285D9A4BFAA1}"/>
              </a:ext>
            </a:extLst>
          </p:cNvPr>
          <p:cNvSpPr txBox="1"/>
          <p:nvPr/>
        </p:nvSpPr>
        <p:spPr>
          <a:xfrm>
            <a:off x="8733276" y="945621"/>
            <a:ext cx="110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DE227-34F1-764A-AADF-C88759175DA6}"/>
              </a:ext>
            </a:extLst>
          </p:cNvPr>
          <p:cNvSpPr txBox="1"/>
          <p:nvPr/>
        </p:nvSpPr>
        <p:spPr>
          <a:xfrm>
            <a:off x="10383889" y="728748"/>
            <a:ext cx="1701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Sender’s Mail Server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02E4A-85DD-3843-8450-FBD91294969B}"/>
              </a:ext>
            </a:extLst>
          </p:cNvPr>
          <p:cNvSpPr txBox="1"/>
          <p:nvPr/>
        </p:nvSpPr>
        <p:spPr>
          <a:xfrm rot="5400000">
            <a:off x="7618474" y="4188885"/>
            <a:ext cx="270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passes downward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A759B6-9AA2-3949-B89D-2673BB2A94E3}"/>
              </a:ext>
            </a:extLst>
          </p:cNvPr>
          <p:cNvCxnSpPr>
            <a:cxnSpLocks/>
          </p:cNvCxnSpPr>
          <p:nvPr/>
        </p:nvCxnSpPr>
        <p:spPr>
          <a:xfrm>
            <a:off x="9286007" y="2071519"/>
            <a:ext cx="1967557" cy="545911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3BA722-E43E-D640-9FE7-38C4D4732AB5}"/>
              </a:ext>
            </a:extLst>
          </p:cNvPr>
          <p:cNvSpPr txBox="1"/>
          <p:nvPr/>
        </p:nvSpPr>
        <p:spPr>
          <a:xfrm rot="883772">
            <a:off x="9497445" y="1928218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Purchase book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364172-2B29-9A45-9AE6-906FD6F1E4B5}"/>
              </a:ext>
            </a:extLst>
          </p:cNvPr>
          <p:cNvCxnSpPr>
            <a:cxnSpLocks/>
          </p:cNvCxnSpPr>
          <p:nvPr/>
        </p:nvCxnSpPr>
        <p:spPr>
          <a:xfrm flipH="1">
            <a:off x="9288036" y="2947777"/>
            <a:ext cx="1967556" cy="671017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F509138-AB59-1D4C-AC35-7E841A3D1EFE}"/>
              </a:ext>
            </a:extLst>
          </p:cNvPr>
          <p:cNvSpPr txBox="1"/>
          <p:nvPr/>
        </p:nvSpPr>
        <p:spPr>
          <a:xfrm rot="20545174">
            <a:off x="9481181" y="2844050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OK, I’ll try!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65F9D8-570E-0F41-A09B-925A6E7DDC63}"/>
              </a:ext>
            </a:extLst>
          </p:cNvPr>
          <p:cNvCxnSpPr>
            <a:cxnSpLocks/>
          </p:cNvCxnSpPr>
          <p:nvPr/>
        </p:nvCxnSpPr>
        <p:spPr>
          <a:xfrm flipH="1">
            <a:off x="9283557" y="5589498"/>
            <a:ext cx="1967556" cy="671017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D60376D-6FAF-0041-9684-7DE16A5B6E5C}"/>
              </a:ext>
            </a:extLst>
          </p:cNvPr>
          <p:cNvSpPr txBox="1"/>
          <p:nvPr/>
        </p:nvSpPr>
        <p:spPr>
          <a:xfrm rot="20545174">
            <a:off x="9481181" y="5248389"/>
            <a:ext cx="165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Email</a:t>
            </a:r>
            <a:r>
              <a:rPr lang="en-US" dirty="0"/>
              <a:t>: charge failed</a:t>
            </a:r>
          </a:p>
        </p:txBody>
      </p:sp>
    </p:spTree>
    <p:extLst>
      <p:ext uri="{BB962C8B-B14F-4D97-AF65-F5344CB8AC3E}">
        <p14:creationId xmlns:p14="http://schemas.microsoft.com/office/powerpoint/2010/main" val="343563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26C5-A30B-3A4A-9166-5D413292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Requests that would benefit from </a:t>
            </a:r>
            <a:r>
              <a:rPr lang="en-US" dirty="0" err="1"/>
              <a:t>asynchronicity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D4FD8-32D1-9145-97DA-062FDE1C5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Transfer a file over a network.</a:t>
            </a:r>
          </a:p>
          <a:p>
            <a:r>
              <a:rPr lang="en-US" dirty="0"/>
              <a:t>Fetch a file from tape storage.</a:t>
            </a:r>
          </a:p>
          <a:p>
            <a:r>
              <a:rPr lang="en-US" dirty="0"/>
              <a:t>Create a virtual machine (</a:t>
            </a:r>
            <a:r>
              <a:rPr lang="en-US" dirty="0" err="1"/>
              <a:t>eg.</a:t>
            </a:r>
            <a:r>
              <a:rPr lang="en-US" dirty="0"/>
              <a:t>, EC2 on AWS)</a:t>
            </a:r>
          </a:p>
          <a:p>
            <a:r>
              <a:rPr lang="en-US" dirty="0"/>
              <a:t>Purchase a shopping cart (ecommerce)</a:t>
            </a:r>
          </a:p>
          <a:p>
            <a:r>
              <a:rPr lang="en-US" dirty="0"/>
              <a:t>Book a flight, concert, or sports ticket.</a:t>
            </a:r>
          </a:p>
          <a:p>
            <a:r>
              <a:rPr lang="en-US" dirty="0"/>
              <a:t>LinkedIn connection request.</a:t>
            </a:r>
          </a:p>
          <a:p>
            <a:r>
              <a:rPr lang="en-US" dirty="0"/>
              <a:t>Send a mobile push notification to another user.</a:t>
            </a:r>
          </a:p>
          <a:p>
            <a:r>
              <a:rPr lang="en-US" dirty="0"/>
              <a:t>Send a text/SMS message.</a:t>
            </a:r>
          </a:p>
          <a:p>
            <a:r>
              <a:rPr lang="en-US" dirty="0"/>
              <a:t>Copy tweet to 8 million follower’s feeds.</a:t>
            </a:r>
          </a:p>
          <a:p>
            <a:r>
              <a:rPr lang="en-US" dirty="0"/>
              <a:t>Google search: user clicked a particular search result</a:t>
            </a:r>
          </a:p>
          <a:p>
            <a:r>
              <a:rPr lang="en-US" dirty="0" err="1"/>
              <a:t>Amazon.com</a:t>
            </a:r>
            <a:r>
              <a:rPr lang="en-US" dirty="0"/>
              <a:t>: user searched for “dog toothbrush”</a:t>
            </a:r>
          </a:p>
          <a:p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7CEC96F6-7758-B54F-92F5-F8131C504389}"/>
              </a:ext>
            </a:extLst>
          </p:cNvPr>
          <p:cNvSpPr/>
          <p:nvPr/>
        </p:nvSpPr>
        <p:spPr>
          <a:xfrm>
            <a:off x="6826469" y="2698275"/>
            <a:ext cx="551793" cy="1273210"/>
          </a:xfrm>
          <a:prstGeom prst="rightBrace">
            <a:avLst>
              <a:gd name="adj1" fmla="val 31190"/>
              <a:gd name="adj2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F4885-A6ED-C24A-9382-4992787CA068}"/>
              </a:ext>
            </a:extLst>
          </p:cNvPr>
          <p:cNvSpPr txBox="1"/>
          <p:nvPr/>
        </p:nvSpPr>
        <p:spPr>
          <a:xfrm>
            <a:off x="7535917" y="3017378"/>
            <a:ext cx="4366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These use a different service (email) to communicate the response.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722E7D2-DE11-154E-A616-0332F222936C}"/>
              </a:ext>
            </a:extLst>
          </p:cNvPr>
          <p:cNvSpPr/>
          <p:nvPr/>
        </p:nvSpPr>
        <p:spPr>
          <a:xfrm>
            <a:off x="8402128" y="5558990"/>
            <a:ext cx="353485" cy="954107"/>
          </a:xfrm>
          <a:prstGeom prst="rightBrace">
            <a:avLst>
              <a:gd name="adj1" fmla="val 31190"/>
              <a:gd name="adj2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11C93-E720-A245-AA1C-C145678D32C6}"/>
              </a:ext>
            </a:extLst>
          </p:cNvPr>
          <p:cNvSpPr txBox="1"/>
          <p:nvPr/>
        </p:nvSpPr>
        <p:spPr>
          <a:xfrm>
            <a:off x="8887885" y="5318022"/>
            <a:ext cx="3304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These will be used to refine the recommendation system. It’s not urgent.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90C908-E3EB-6643-BA27-BCB09DBF5FDB}"/>
              </a:ext>
            </a:extLst>
          </p:cNvPr>
          <p:cNvGrpSpPr/>
          <p:nvPr/>
        </p:nvGrpSpPr>
        <p:grpSpPr>
          <a:xfrm>
            <a:off x="10972800" y="947874"/>
            <a:ext cx="929898" cy="884264"/>
            <a:chOff x="10763181" y="2345404"/>
            <a:chExt cx="1139517" cy="1083596"/>
          </a:xfrm>
        </p:grpSpPr>
        <p:sp>
          <p:nvSpPr>
            <p:cNvPr id="9" name="Octagon 8">
              <a:extLst>
                <a:ext uri="{FF2B5EF4-FFF2-40B4-BE49-F238E27FC236}">
                  <a16:creationId xmlns:a16="http://schemas.microsoft.com/office/drawing/2014/main" id="{53719513-9FE8-264D-8A26-9A91E764F364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Octagon 9">
              <a:extLst>
                <a:ext uri="{FF2B5EF4-FFF2-40B4-BE49-F238E27FC236}">
                  <a16:creationId xmlns:a16="http://schemas.microsoft.com/office/drawing/2014/main" id="{43BB877D-1A4C-574B-88BC-A7E0F83472B2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F00F50-99CD-8C49-BB91-1358DC1E722B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630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0822895-376A-BB43-BC21-279401F83F0A}"/>
              </a:ext>
            </a:extLst>
          </p:cNvPr>
          <p:cNvGrpSpPr/>
          <p:nvPr/>
        </p:nvGrpSpPr>
        <p:grpSpPr>
          <a:xfrm>
            <a:off x="1176266" y="1564173"/>
            <a:ext cx="14054635" cy="4509077"/>
            <a:chOff x="1176266" y="1755245"/>
            <a:chExt cx="12440593" cy="36404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07FB2-9E69-5B41-9DD8-1A965D431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6266" y="2186389"/>
              <a:ext cx="12206704" cy="28905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1C50CC-2DE5-4844-AD00-83B63314B7C5}"/>
                </a:ext>
              </a:extLst>
            </p:cNvPr>
            <p:cNvSpPr/>
            <p:nvPr/>
          </p:nvSpPr>
          <p:spPr>
            <a:xfrm rot="21048781">
              <a:off x="8894734" y="1755245"/>
              <a:ext cx="4722125" cy="3640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13CBE5-7523-9948-8F37-B6B756F6DAF5}"/>
                </a:ext>
              </a:extLst>
            </p:cNvPr>
            <p:cNvSpPr/>
            <p:nvPr/>
          </p:nvSpPr>
          <p:spPr>
            <a:xfrm>
              <a:off x="3669916" y="3586322"/>
              <a:ext cx="5515027" cy="1599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720E8E-6473-1444-B4ED-E76564D9C53E}"/>
                </a:ext>
              </a:extLst>
            </p:cNvPr>
            <p:cNvSpPr/>
            <p:nvPr/>
          </p:nvSpPr>
          <p:spPr>
            <a:xfrm rot="21339089">
              <a:off x="7196076" y="3409159"/>
              <a:ext cx="2315355" cy="1254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9DC38-5620-B74B-9598-AB405271D67B}"/>
                </a:ext>
              </a:extLst>
            </p:cNvPr>
            <p:cNvSpPr/>
            <p:nvPr/>
          </p:nvSpPr>
          <p:spPr>
            <a:xfrm rot="21339089">
              <a:off x="6803344" y="3296209"/>
              <a:ext cx="639284" cy="1254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6D10BF-529C-CF4B-834E-74019C59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Message Queues</a:t>
            </a:r>
            <a:r>
              <a:rPr lang="en-US" dirty="0"/>
              <a:t> provide </a:t>
            </a:r>
            <a:r>
              <a:rPr lang="en-US" dirty="0" err="1"/>
              <a:t>asynchronicity</a:t>
            </a:r>
            <a:r>
              <a:rPr lang="en-US" dirty="0"/>
              <a:t> &amp; decoupling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C83F6-5FF4-0D42-8152-4ADB2DE5E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client doesn’t care about the response status, it can just put the request on a queue.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Adding a message to a queue is very fast because it’s just a data copy, without any parsing of the message or business logic.</a:t>
            </a:r>
          </a:p>
          <a:p>
            <a:r>
              <a:rPr lang="en-US" dirty="0"/>
              <a:t>Prevents slowdown of upstream service due to downstream congestion.  Can handle short bursts of traffic beyond system capacity. </a:t>
            </a:r>
          </a:p>
        </p:txBody>
      </p:sp>
    </p:spTree>
    <p:extLst>
      <p:ext uri="{BB962C8B-B14F-4D97-AF65-F5344CB8AC3E}">
        <p14:creationId xmlns:p14="http://schemas.microsoft.com/office/powerpoint/2010/main" val="162874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0822895-376A-BB43-BC21-279401F83F0A}"/>
              </a:ext>
            </a:extLst>
          </p:cNvPr>
          <p:cNvGrpSpPr/>
          <p:nvPr/>
        </p:nvGrpSpPr>
        <p:grpSpPr>
          <a:xfrm>
            <a:off x="990736" y="3944319"/>
            <a:ext cx="14054635" cy="4509077"/>
            <a:chOff x="1176266" y="1755245"/>
            <a:chExt cx="12440593" cy="36404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07FB2-9E69-5B41-9DD8-1A965D431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6266" y="2186389"/>
              <a:ext cx="12206704" cy="28905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1C50CC-2DE5-4844-AD00-83B63314B7C5}"/>
                </a:ext>
              </a:extLst>
            </p:cNvPr>
            <p:cNvSpPr/>
            <p:nvPr/>
          </p:nvSpPr>
          <p:spPr>
            <a:xfrm rot="21048781">
              <a:off x="8894734" y="1755245"/>
              <a:ext cx="4722125" cy="3640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13CBE5-7523-9948-8F37-B6B756F6DAF5}"/>
                </a:ext>
              </a:extLst>
            </p:cNvPr>
            <p:cNvSpPr/>
            <p:nvPr/>
          </p:nvSpPr>
          <p:spPr>
            <a:xfrm>
              <a:off x="3669916" y="3586322"/>
              <a:ext cx="5515027" cy="1599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720E8E-6473-1444-B4ED-E76564D9C53E}"/>
                </a:ext>
              </a:extLst>
            </p:cNvPr>
            <p:cNvSpPr/>
            <p:nvPr/>
          </p:nvSpPr>
          <p:spPr>
            <a:xfrm rot="21339089">
              <a:off x="7196076" y="3409159"/>
              <a:ext cx="2315355" cy="1254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9DC38-5620-B74B-9598-AB405271D67B}"/>
                </a:ext>
              </a:extLst>
            </p:cNvPr>
            <p:cNvSpPr/>
            <p:nvPr/>
          </p:nvSpPr>
          <p:spPr>
            <a:xfrm rot="21339089">
              <a:off x="6803344" y="3296209"/>
              <a:ext cx="639284" cy="1254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6D10BF-529C-CF4B-834E-74019C59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Message Queues store requests ready to be handled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C83F6-5FF4-0D42-8152-4ADB2DE5E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3331463"/>
          </a:xfrm>
        </p:spPr>
        <p:txBody>
          <a:bodyPr>
            <a:normAutofit/>
          </a:bodyPr>
          <a:lstStyle/>
          <a:p>
            <a:r>
              <a:rPr lang="en-US" dirty="0"/>
              <a:t>Putting a </a:t>
            </a:r>
            <a:r>
              <a:rPr lang="en-US" b="1" dirty="0"/>
              <a:t>message</a:t>
            </a:r>
            <a:r>
              <a:rPr lang="en-US" dirty="0"/>
              <a:t> on a queue is like making an API request.</a:t>
            </a:r>
          </a:p>
          <a:p>
            <a:r>
              <a:rPr lang="en-US" dirty="0"/>
              <a:t>The content of the message defines the request.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6"/>
                </a:solidFill>
              </a:rPr>
              <a:t>Message format == API</a:t>
            </a:r>
          </a:p>
          <a:p>
            <a:r>
              <a:rPr lang="en-US" dirty="0"/>
              <a:t>The rules for formatting messages are a </a:t>
            </a:r>
            <a:r>
              <a:rPr lang="en-US" b="1" dirty="0"/>
              <a:t>contract</a:t>
            </a:r>
            <a:r>
              <a:rPr lang="en-US" dirty="0"/>
              <a:t> like an app's API.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35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0822895-376A-BB43-BC21-279401F83F0A}"/>
              </a:ext>
            </a:extLst>
          </p:cNvPr>
          <p:cNvGrpSpPr/>
          <p:nvPr/>
        </p:nvGrpSpPr>
        <p:grpSpPr>
          <a:xfrm>
            <a:off x="990736" y="3944319"/>
            <a:ext cx="14054635" cy="4509077"/>
            <a:chOff x="1176266" y="1755245"/>
            <a:chExt cx="12440593" cy="36404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07FB2-9E69-5B41-9DD8-1A965D431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6266" y="2186389"/>
              <a:ext cx="12206704" cy="28905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1C50CC-2DE5-4844-AD00-83B63314B7C5}"/>
                </a:ext>
              </a:extLst>
            </p:cNvPr>
            <p:cNvSpPr/>
            <p:nvPr/>
          </p:nvSpPr>
          <p:spPr>
            <a:xfrm rot="21048781">
              <a:off x="8894734" y="1755245"/>
              <a:ext cx="4722125" cy="3640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13CBE5-7523-9948-8F37-B6B756F6DAF5}"/>
                </a:ext>
              </a:extLst>
            </p:cNvPr>
            <p:cNvSpPr/>
            <p:nvPr/>
          </p:nvSpPr>
          <p:spPr>
            <a:xfrm>
              <a:off x="3669916" y="3586322"/>
              <a:ext cx="5515027" cy="1599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720E8E-6473-1444-B4ED-E76564D9C53E}"/>
                </a:ext>
              </a:extLst>
            </p:cNvPr>
            <p:cNvSpPr/>
            <p:nvPr/>
          </p:nvSpPr>
          <p:spPr>
            <a:xfrm rot="21339089">
              <a:off x="7196076" y="3409159"/>
              <a:ext cx="2315355" cy="1254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9DC38-5620-B74B-9598-AB405271D67B}"/>
                </a:ext>
              </a:extLst>
            </p:cNvPr>
            <p:cNvSpPr/>
            <p:nvPr/>
          </p:nvSpPr>
          <p:spPr>
            <a:xfrm rot="21339089">
              <a:off x="6803344" y="3296209"/>
              <a:ext cx="639284" cy="1254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6D10BF-529C-CF4B-834E-74019C59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Queue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C83F6-5FF4-0D42-8152-4ADB2DE5E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3331463"/>
          </a:xfrm>
        </p:spPr>
        <p:txBody>
          <a:bodyPr>
            <a:normAutofit/>
          </a:bodyPr>
          <a:lstStyle/>
          <a:p>
            <a:r>
              <a:rPr lang="en-US" b="1" dirty="0"/>
              <a:t>Producer</a:t>
            </a:r>
            <a:r>
              <a:rPr lang="en-US" dirty="0"/>
              <a:t>: pushes/publishes/produces messages.</a:t>
            </a:r>
          </a:p>
          <a:p>
            <a:r>
              <a:rPr lang="en-US" b="1" dirty="0"/>
              <a:t>Consumer</a:t>
            </a:r>
            <a:r>
              <a:rPr lang="en-US" dirty="0"/>
              <a:t>: pulls/pops/consumes/subscribes-to messages.</a:t>
            </a:r>
          </a:p>
          <a:p>
            <a:endParaRPr lang="en-US" dirty="0"/>
          </a:p>
          <a:p>
            <a:r>
              <a:rPr lang="en-US" dirty="0"/>
              <a:t>Optionally, a message queue can be partitioned into several virtual queues by assigning a </a:t>
            </a:r>
            <a:r>
              <a:rPr lang="en-US" b="1" dirty="0"/>
              <a:t>topic</a:t>
            </a:r>
            <a:r>
              <a:rPr lang="en-US" dirty="0"/>
              <a:t> to each message.</a:t>
            </a:r>
          </a:p>
          <a:p>
            <a:pPr lvl="1"/>
            <a:r>
              <a:rPr lang="en-US" dirty="0"/>
              <a:t>Consumers may subscribe to just one or a subset of the topics.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F543F-644A-7F4A-952B-EA08DF8E374F}"/>
              </a:ext>
            </a:extLst>
          </p:cNvPr>
          <p:cNvSpPr txBox="1"/>
          <p:nvPr/>
        </p:nvSpPr>
        <p:spPr>
          <a:xfrm>
            <a:off x="3807912" y="4355994"/>
            <a:ext cx="149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Producer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5BA51E-F726-5642-8CDF-2AE4461D8EBB}"/>
              </a:ext>
            </a:extLst>
          </p:cNvPr>
          <p:cNvSpPr txBox="1"/>
          <p:nvPr/>
        </p:nvSpPr>
        <p:spPr>
          <a:xfrm>
            <a:off x="7796442" y="4265317"/>
            <a:ext cx="177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Consumer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2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04CE2-711B-9D4E-A59E-684FFB6D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35663"/>
            <a:ext cx="11639227" cy="793518"/>
          </a:xfrm>
        </p:spPr>
        <p:txBody>
          <a:bodyPr>
            <a:normAutofit/>
          </a:bodyPr>
          <a:lstStyle/>
          <a:p>
            <a:r>
              <a:rPr lang="en-US" dirty="0"/>
              <a:t>Client posts request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C466D5-7EC7-1E45-9970-7DE229022AD5}"/>
              </a:ext>
            </a:extLst>
          </p:cNvPr>
          <p:cNvGrpSpPr/>
          <p:nvPr/>
        </p:nvGrpSpPr>
        <p:grpSpPr>
          <a:xfrm>
            <a:off x="480231" y="355143"/>
            <a:ext cx="11604995" cy="4002611"/>
            <a:chOff x="1176266" y="1755245"/>
            <a:chExt cx="12440593" cy="36404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C49341-402A-5D4E-B961-CD016DA33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6266" y="2374073"/>
              <a:ext cx="12206704" cy="245244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215540-7A50-B948-A5CD-F42AE1234D8D}"/>
                </a:ext>
              </a:extLst>
            </p:cNvPr>
            <p:cNvSpPr/>
            <p:nvPr/>
          </p:nvSpPr>
          <p:spPr>
            <a:xfrm rot="21048781">
              <a:off x="8894734" y="1755245"/>
              <a:ext cx="4722125" cy="3640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59CECF-B51A-194A-9DF4-FB5A7C36D5D8}"/>
                </a:ext>
              </a:extLst>
            </p:cNvPr>
            <p:cNvSpPr/>
            <p:nvPr/>
          </p:nvSpPr>
          <p:spPr>
            <a:xfrm>
              <a:off x="6597228" y="3586322"/>
              <a:ext cx="2587715" cy="1599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332210-C32D-804B-A8E6-F2BD190CD12D}"/>
                </a:ext>
              </a:extLst>
            </p:cNvPr>
            <p:cNvSpPr/>
            <p:nvPr/>
          </p:nvSpPr>
          <p:spPr>
            <a:xfrm rot="21339089">
              <a:off x="7196076" y="3409159"/>
              <a:ext cx="2315355" cy="1254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992256-74B2-0F4C-85FF-896E96A807F0}"/>
                </a:ext>
              </a:extLst>
            </p:cNvPr>
            <p:cNvSpPr/>
            <p:nvPr/>
          </p:nvSpPr>
          <p:spPr>
            <a:xfrm rot="21339089">
              <a:off x="6803344" y="3296209"/>
              <a:ext cx="639284" cy="1254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rapezoid 10">
            <a:extLst>
              <a:ext uri="{FF2B5EF4-FFF2-40B4-BE49-F238E27FC236}">
                <a16:creationId xmlns:a16="http://schemas.microsoft.com/office/drawing/2014/main" id="{6758EF56-89C7-104F-82AA-D5EBCD99BFB3}"/>
              </a:ext>
            </a:extLst>
          </p:cNvPr>
          <p:cNvSpPr/>
          <p:nvPr/>
        </p:nvSpPr>
        <p:spPr>
          <a:xfrm rot="21316672">
            <a:off x="5594113" y="1484923"/>
            <a:ext cx="724360" cy="914832"/>
          </a:xfrm>
          <a:prstGeom prst="trapezoid">
            <a:avLst>
              <a:gd name="adj" fmla="val 129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B35373-9B36-734C-8872-0015F435DC1B}"/>
              </a:ext>
            </a:extLst>
          </p:cNvPr>
          <p:cNvSpPr/>
          <p:nvPr/>
        </p:nvSpPr>
        <p:spPr>
          <a:xfrm rot="21381804">
            <a:off x="3883078" y="1468222"/>
            <a:ext cx="637846" cy="82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63E129-5177-BB44-A3E4-6249DFEE88C5}"/>
              </a:ext>
            </a:extLst>
          </p:cNvPr>
          <p:cNvSpPr/>
          <p:nvPr/>
        </p:nvSpPr>
        <p:spPr>
          <a:xfrm rot="21381804">
            <a:off x="1449420" y="1901992"/>
            <a:ext cx="1551196" cy="922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C329A0-55F1-734D-B671-384BE1871DE0}"/>
              </a:ext>
            </a:extLst>
          </p:cNvPr>
          <p:cNvSpPr/>
          <p:nvPr/>
        </p:nvSpPr>
        <p:spPr>
          <a:xfrm>
            <a:off x="2833236" y="2340216"/>
            <a:ext cx="2711024" cy="1667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14384-210C-1A41-901D-6E81D85EB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3965338"/>
            <a:ext cx="11639227" cy="2776425"/>
          </a:xfrm>
        </p:spPr>
        <p:txBody>
          <a:bodyPr>
            <a:normAutofit/>
          </a:bodyPr>
          <a:lstStyle/>
          <a:p>
            <a:r>
              <a:rPr lang="en-US" dirty="0"/>
              <a:t>API service receives request.</a:t>
            </a:r>
          </a:p>
          <a:p>
            <a:r>
              <a:rPr lang="en-US" dirty="0"/>
              <a:t>Sends a request to auth. service to check that user token is valid.</a:t>
            </a:r>
          </a:p>
          <a:p>
            <a:r>
              <a:rPr lang="en-US" dirty="0"/>
              <a:t>Puts a tweet-creation job on a queue, to be processed later.</a:t>
            </a:r>
          </a:p>
          <a:p>
            <a:r>
              <a:rPr lang="en-US" dirty="0"/>
              <a:t>Sends “success” response back to user.</a:t>
            </a:r>
          </a:p>
          <a:p>
            <a:pPr lvl="1"/>
            <a:r>
              <a:rPr lang="en-US" dirty="0"/>
              <a:t>Is this premature?</a:t>
            </a:r>
          </a:p>
        </p:txBody>
      </p:sp>
    </p:spTree>
    <p:extLst>
      <p:ext uri="{BB962C8B-B14F-4D97-AF65-F5344CB8AC3E}">
        <p14:creationId xmlns:p14="http://schemas.microsoft.com/office/powerpoint/2010/main" val="150181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C49341-402A-5D4E-B961-CD016DA33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31" y="1035536"/>
            <a:ext cx="11386816" cy="26964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215540-7A50-B948-A5CD-F42AE1234D8D}"/>
              </a:ext>
            </a:extLst>
          </p:cNvPr>
          <p:cNvSpPr/>
          <p:nvPr/>
        </p:nvSpPr>
        <p:spPr>
          <a:xfrm rot="21048781">
            <a:off x="7553392" y="552927"/>
            <a:ext cx="2012132" cy="1503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9CECF-B51A-194A-9DF4-FB5A7C36D5D8}"/>
              </a:ext>
            </a:extLst>
          </p:cNvPr>
          <p:cNvSpPr/>
          <p:nvPr/>
        </p:nvSpPr>
        <p:spPr>
          <a:xfrm>
            <a:off x="5537083" y="2225615"/>
            <a:ext cx="2413906" cy="1900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332210-C32D-804B-A8E6-F2BD190CD12D}"/>
              </a:ext>
            </a:extLst>
          </p:cNvPr>
          <p:cNvSpPr/>
          <p:nvPr/>
        </p:nvSpPr>
        <p:spPr>
          <a:xfrm rot="21339089">
            <a:off x="6588387" y="2129413"/>
            <a:ext cx="2356063" cy="1890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992256-74B2-0F4C-85FF-896E96A807F0}"/>
              </a:ext>
            </a:extLst>
          </p:cNvPr>
          <p:cNvSpPr/>
          <p:nvPr/>
        </p:nvSpPr>
        <p:spPr>
          <a:xfrm rot="21339089">
            <a:off x="5729355" y="2049412"/>
            <a:ext cx="596345" cy="1379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14384-210C-1A41-901D-6E81D85EB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3965338"/>
            <a:ext cx="11639227" cy="2776425"/>
          </a:xfrm>
        </p:spPr>
        <p:txBody>
          <a:bodyPr>
            <a:normAutofit/>
          </a:bodyPr>
          <a:lstStyle/>
          <a:p>
            <a:r>
              <a:rPr lang="en-US" dirty="0"/>
              <a:t>Publication service fetches a job.  It’s a “publish tweet” job.</a:t>
            </a:r>
          </a:p>
          <a:p>
            <a:r>
              <a:rPr lang="en-US" dirty="0"/>
              <a:t>Gets a list of followers to receive the tweet.</a:t>
            </a:r>
          </a:p>
          <a:p>
            <a:r>
              <a:rPr lang="en-US" dirty="0"/>
              <a:t>Add the new tweet to all of the followers’ feeds. </a:t>
            </a:r>
            <a:r>
              <a:rPr lang="en-US" i="1" dirty="0"/>
              <a:t>(Maybe millions!)</a:t>
            </a:r>
          </a:p>
          <a:p>
            <a:r>
              <a:rPr lang="en-US" dirty="0"/>
              <a:t>Queue another task to notify each of the @mentions and followers with alerts enabled.  Notifications are not critical and may be slow.</a:t>
            </a:r>
          </a:p>
          <a:p>
            <a:endParaRPr lang="en-US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B9FF07-869E-6B46-9690-1D1961B2D36D}"/>
              </a:ext>
            </a:extLst>
          </p:cNvPr>
          <p:cNvSpPr/>
          <p:nvPr/>
        </p:nvSpPr>
        <p:spPr>
          <a:xfrm>
            <a:off x="554741" y="737643"/>
            <a:ext cx="3775719" cy="326968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62E44-308D-CC47-A8EA-9AA16624E3C7}"/>
              </a:ext>
            </a:extLst>
          </p:cNvPr>
          <p:cNvSpPr/>
          <p:nvPr/>
        </p:nvSpPr>
        <p:spPr>
          <a:xfrm>
            <a:off x="4330460" y="2368387"/>
            <a:ext cx="1170972" cy="16637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E4FCB2-14CA-7249-9653-7950D5FBC6A4}"/>
              </a:ext>
            </a:extLst>
          </p:cNvPr>
          <p:cNvSpPr/>
          <p:nvPr/>
        </p:nvSpPr>
        <p:spPr>
          <a:xfrm>
            <a:off x="4330461" y="1531161"/>
            <a:ext cx="176498" cy="93286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33F962-DD61-C342-A7FB-A3669CD6262C}"/>
              </a:ext>
            </a:extLst>
          </p:cNvPr>
          <p:cNvSpPr/>
          <p:nvPr/>
        </p:nvSpPr>
        <p:spPr>
          <a:xfrm rot="21339318">
            <a:off x="8866557" y="1734684"/>
            <a:ext cx="4512510" cy="212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F83AC3-BC03-5C43-882E-689E7A1C9384}"/>
              </a:ext>
            </a:extLst>
          </p:cNvPr>
          <p:cNvSpPr/>
          <p:nvPr/>
        </p:nvSpPr>
        <p:spPr>
          <a:xfrm rot="21048781">
            <a:off x="9680311" y="1164210"/>
            <a:ext cx="2508350" cy="1310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BA8B51-F46A-1B48-95BF-98E66F593753}"/>
              </a:ext>
            </a:extLst>
          </p:cNvPr>
          <p:cNvSpPr/>
          <p:nvPr/>
        </p:nvSpPr>
        <p:spPr>
          <a:xfrm rot="21048781">
            <a:off x="9305154" y="566447"/>
            <a:ext cx="2012132" cy="67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04CE2-711B-9D4E-A59E-684FFB6D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35663"/>
            <a:ext cx="11639227" cy="793518"/>
          </a:xfrm>
        </p:spPr>
        <p:txBody>
          <a:bodyPr>
            <a:normAutofit/>
          </a:bodyPr>
          <a:lstStyle/>
          <a:p>
            <a:r>
              <a:rPr lang="en-US" dirty="0"/>
              <a:t>Later, the Publication service handles the request</a:t>
            </a:r>
          </a:p>
        </p:txBody>
      </p:sp>
    </p:spTree>
    <p:extLst>
      <p:ext uri="{BB962C8B-B14F-4D97-AF65-F5344CB8AC3E}">
        <p14:creationId xmlns:p14="http://schemas.microsoft.com/office/powerpoint/2010/main" val="19155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C49341-402A-5D4E-B961-CD016DA33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31" y="1035536"/>
            <a:ext cx="11386816" cy="26964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14384-210C-1A41-901D-6E81D85EB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3965338"/>
            <a:ext cx="11639227" cy="2776425"/>
          </a:xfrm>
        </p:spPr>
        <p:txBody>
          <a:bodyPr>
            <a:normAutofit/>
          </a:bodyPr>
          <a:lstStyle/>
          <a:p>
            <a:r>
              <a:rPr lang="en-US" dirty="0"/>
              <a:t>There may be between zero and millions of notification tasks in the queue associated with the original tweet.</a:t>
            </a:r>
          </a:p>
          <a:p>
            <a:r>
              <a:rPr lang="en-US" dirty="0"/>
              <a:t>Notification service dequeues each one and handles it.</a:t>
            </a:r>
          </a:p>
          <a:p>
            <a:r>
              <a:rPr lang="en-US" dirty="0"/>
              <a:t>What happens if there is a failure?</a:t>
            </a:r>
          </a:p>
          <a:p>
            <a:pPr lvl="1"/>
            <a:r>
              <a:rPr lang="en-US" dirty="0"/>
              <a:t>Retry a few times, and then give up.  The original tweeter does not care.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B9FF07-869E-6B46-9690-1D1961B2D36D}"/>
              </a:ext>
            </a:extLst>
          </p:cNvPr>
          <p:cNvSpPr/>
          <p:nvPr/>
        </p:nvSpPr>
        <p:spPr>
          <a:xfrm>
            <a:off x="554741" y="737643"/>
            <a:ext cx="7159379" cy="326968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62E44-308D-CC47-A8EA-9AA16624E3C7}"/>
              </a:ext>
            </a:extLst>
          </p:cNvPr>
          <p:cNvSpPr/>
          <p:nvPr/>
        </p:nvSpPr>
        <p:spPr>
          <a:xfrm>
            <a:off x="7714119" y="1395009"/>
            <a:ext cx="631117" cy="235979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04CE2-711B-9D4E-A59E-684FFB6D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35663"/>
            <a:ext cx="11639227" cy="793518"/>
          </a:xfrm>
        </p:spPr>
        <p:txBody>
          <a:bodyPr>
            <a:normAutofit/>
          </a:bodyPr>
          <a:lstStyle/>
          <a:p>
            <a:r>
              <a:rPr lang="en-US" dirty="0"/>
              <a:t>Finally, the Notification service alerts users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812E90-5D8B-F24C-8736-033CC42564A4}"/>
              </a:ext>
            </a:extLst>
          </p:cNvPr>
          <p:cNvSpPr/>
          <p:nvPr/>
        </p:nvSpPr>
        <p:spPr>
          <a:xfrm>
            <a:off x="8345235" y="1966823"/>
            <a:ext cx="1885693" cy="146217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51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9472-5C2C-EA42-9390-54A56703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7A707-5AE2-984A-BF2D-935622145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Tightly coupled (synchronous) services are simpler to design &amp; build.</a:t>
            </a:r>
          </a:p>
          <a:p>
            <a:r>
              <a:rPr lang="en-US" dirty="0"/>
              <a:t>Loosely coupled (asynchronous) services can be faster, but either</a:t>
            </a:r>
          </a:p>
          <a:p>
            <a:pPr lvl="1"/>
            <a:r>
              <a:rPr lang="en-US" dirty="0"/>
              <a:t>Failures must be unimportant and ignored, or</a:t>
            </a:r>
          </a:p>
          <a:p>
            <a:pPr lvl="1"/>
            <a:r>
              <a:rPr lang="en-US" dirty="0"/>
              <a:t>Errors might be stored in a DB and somehow checked later.</a:t>
            </a:r>
            <a:br>
              <a:rPr lang="en-US" dirty="0"/>
            </a:br>
            <a:r>
              <a:rPr lang="en-US" dirty="0"/>
              <a:t>It can be very difficult to sensibly react to an error at a later time.</a:t>
            </a:r>
          </a:p>
          <a:p>
            <a:pPr lvl="1"/>
            <a:r>
              <a:rPr lang="en-US" dirty="0"/>
              <a:t>Errors might lead to some kind of an alert to user later (email?).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54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B1C7-6DF1-DC47-9614-21C43542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Decoupling helps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D99CF-3F2A-324C-9177-6FDF934E8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86" y="1104646"/>
            <a:ext cx="11639227" cy="360828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Msg Queues are a simple kind of database – store work requests.</a:t>
            </a:r>
          </a:p>
          <a:p>
            <a:r>
              <a:rPr lang="en-US" dirty="0"/>
              <a:t>Many producers and many consumers can connect to the queue.</a:t>
            </a:r>
          </a:p>
          <a:p>
            <a:r>
              <a:rPr lang="en-US" dirty="0"/>
              <a:t>Basic queues run on one machine &amp; distributed queues run on clusters.</a:t>
            </a:r>
          </a:p>
          <a:p>
            <a:r>
              <a:rPr lang="en-US" dirty="0"/>
              <a:t>Like a load balancer, a queue allows work to be distributed.</a:t>
            </a:r>
          </a:p>
          <a:p>
            <a:r>
              <a:rPr lang="en-US" dirty="0"/>
              <a:t>Producer and consumers can be scaled separately, as needed.</a:t>
            </a:r>
          </a:p>
          <a:p>
            <a:r>
              <a:rPr lang="en-US" dirty="0"/>
              <a:t>Queue </a:t>
            </a:r>
            <a:r>
              <a:rPr lang="en-US" i="1" dirty="0"/>
              <a:t>smooths</a:t>
            </a:r>
            <a:r>
              <a:rPr lang="en-US" dirty="0"/>
              <a:t> demand peaks by deferring work.</a:t>
            </a: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A1196F-0D38-D94A-A370-C5C690E91B18}"/>
              </a:ext>
            </a:extLst>
          </p:cNvPr>
          <p:cNvSpPr/>
          <p:nvPr/>
        </p:nvSpPr>
        <p:spPr>
          <a:xfrm>
            <a:off x="2126974" y="4919420"/>
            <a:ext cx="1351722" cy="12172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7E98F7-AC17-8646-802C-43392C111C64}"/>
              </a:ext>
            </a:extLst>
          </p:cNvPr>
          <p:cNvSpPr/>
          <p:nvPr/>
        </p:nvSpPr>
        <p:spPr>
          <a:xfrm>
            <a:off x="2279374" y="5071820"/>
            <a:ext cx="1351722" cy="12172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869B5A-5E5E-964A-9AA0-653D6058017C}"/>
              </a:ext>
            </a:extLst>
          </p:cNvPr>
          <p:cNvSpPr/>
          <p:nvPr/>
        </p:nvSpPr>
        <p:spPr>
          <a:xfrm>
            <a:off x="2431774" y="5224220"/>
            <a:ext cx="1351722" cy="12172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8CFFB3-A03B-B34D-80AA-B6ED1743EE43}"/>
              </a:ext>
            </a:extLst>
          </p:cNvPr>
          <p:cNvSpPr/>
          <p:nvPr/>
        </p:nvSpPr>
        <p:spPr>
          <a:xfrm>
            <a:off x="2584174" y="5376620"/>
            <a:ext cx="1351722" cy="12172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B3370F-D9E0-404E-8CC9-8A56BDCEF9E5}"/>
              </a:ext>
            </a:extLst>
          </p:cNvPr>
          <p:cNvSpPr/>
          <p:nvPr/>
        </p:nvSpPr>
        <p:spPr>
          <a:xfrm>
            <a:off x="2736574" y="5529020"/>
            <a:ext cx="1351722" cy="12172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Producer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B41D13-B5DC-6444-BA31-9B0C3381F1CE}"/>
              </a:ext>
            </a:extLst>
          </p:cNvPr>
          <p:cNvSpPr/>
          <p:nvPr/>
        </p:nvSpPr>
        <p:spPr>
          <a:xfrm>
            <a:off x="7798906" y="5164710"/>
            <a:ext cx="1351722" cy="121728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1F2415-5BBF-FB4F-B49D-6838D476B80B}"/>
              </a:ext>
            </a:extLst>
          </p:cNvPr>
          <p:cNvSpPr/>
          <p:nvPr/>
        </p:nvSpPr>
        <p:spPr>
          <a:xfrm>
            <a:off x="7951306" y="5317110"/>
            <a:ext cx="1351722" cy="121728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00BC0A-D864-0A42-B9B0-67987BC777E4}"/>
              </a:ext>
            </a:extLst>
          </p:cNvPr>
          <p:cNvSpPr/>
          <p:nvPr/>
        </p:nvSpPr>
        <p:spPr>
          <a:xfrm>
            <a:off x="8103706" y="5469510"/>
            <a:ext cx="1351722" cy="121728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Consumer</a:t>
            </a:r>
            <a:endParaRPr lang="en-US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F92D9EE5-9361-C841-8070-57F313510B21}"/>
              </a:ext>
            </a:extLst>
          </p:cNvPr>
          <p:cNvSpPr/>
          <p:nvPr/>
        </p:nvSpPr>
        <p:spPr>
          <a:xfrm>
            <a:off x="4267200" y="5813110"/>
            <a:ext cx="344557" cy="2119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C28BE691-2B3F-CD45-89FF-D3FD81A4588F}"/>
              </a:ext>
            </a:extLst>
          </p:cNvPr>
          <p:cNvSpPr/>
          <p:nvPr/>
        </p:nvSpPr>
        <p:spPr>
          <a:xfrm>
            <a:off x="7358271" y="5795267"/>
            <a:ext cx="344557" cy="2119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0453BD0-149C-2440-91AE-9DA3C24B55CE}"/>
              </a:ext>
            </a:extLst>
          </p:cNvPr>
          <p:cNvGrpSpPr/>
          <p:nvPr/>
        </p:nvGrpSpPr>
        <p:grpSpPr>
          <a:xfrm>
            <a:off x="4750906" y="5468554"/>
            <a:ext cx="2438400" cy="875599"/>
            <a:chOff x="4750906" y="5468554"/>
            <a:chExt cx="2438400" cy="8755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B56DC5-8A41-A142-8C14-889FD481C7AD}"/>
                </a:ext>
              </a:extLst>
            </p:cNvPr>
            <p:cNvSpPr/>
            <p:nvPr/>
          </p:nvSpPr>
          <p:spPr>
            <a:xfrm>
              <a:off x="4750906" y="5469510"/>
              <a:ext cx="304800" cy="87464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4E8199-AAFC-5542-806A-0FF02F5ED94D}"/>
                </a:ext>
              </a:extLst>
            </p:cNvPr>
            <p:cNvSpPr/>
            <p:nvPr/>
          </p:nvSpPr>
          <p:spPr>
            <a:xfrm>
              <a:off x="5055706" y="5469510"/>
              <a:ext cx="304800" cy="87464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011BCB-A4FD-A24D-AAE1-BD88DE805519}"/>
                </a:ext>
              </a:extLst>
            </p:cNvPr>
            <p:cNvSpPr/>
            <p:nvPr/>
          </p:nvSpPr>
          <p:spPr>
            <a:xfrm>
              <a:off x="5360506" y="5469510"/>
              <a:ext cx="304800" cy="87464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06F45BD-3C55-0F41-A7CE-8F5C63446D93}"/>
                </a:ext>
              </a:extLst>
            </p:cNvPr>
            <p:cNvSpPr/>
            <p:nvPr/>
          </p:nvSpPr>
          <p:spPr>
            <a:xfrm>
              <a:off x="5665306" y="5469510"/>
              <a:ext cx="304800" cy="87464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16E3EA-8DC9-1942-A99F-B4E14420EDBB}"/>
                </a:ext>
              </a:extLst>
            </p:cNvPr>
            <p:cNvSpPr/>
            <p:nvPr/>
          </p:nvSpPr>
          <p:spPr>
            <a:xfrm>
              <a:off x="5970106" y="5469510"/>
              <a:ext cx="304800" cy="87464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7C1B5F-A90F-BE4E-94FA-F74D926E2FE7}"/>
                </a:ext>
              </a:extLst>
            </p:cNvPr>
            <p:cNvSpPr/>
            <p:nvPr/>
          </p:nvSpPr>
          <p:spPr>
            <a:xfrm>
              <a:off x="6274906" y="5469510"/>
              <a:ext cx="304800" cy="87464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D77A63-56E1-F143-9CEA-2121BBA6CD71}"/>
                </a:ext>
              </a:extLst>
            </p:cNvPr>
            <p:cNvSpPr/>
            <p:nvPr/>
          </p:nvSpPr>
          <p:spPr>
            <a:xfrm>
              <a:off x="6579706" y="5469510"/>
              <a:ext cx="304800" cy="87464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266ED4-0E70-AF48-9E07-1D8E912EDA8C}"/>
                </a:ext>
              </a:extLst>
            </p:cNvPr>
            <p:cNvSpPr/>
            <p:nvPr/>
          </p:nvSpPr>
          <p:spPr>
            <a:xfrm>
              <a:off x="6884506" y="5469510"/>
              <a:ext cx="304800" cy="87464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961978-664D-B04E-A088-367D5F034E8F}"/>
                </a:ext>
              </a:extLst>
            </p:cNvPr>
            <p:cNvSpPr txBox="1"/>
            <p:nvPr/>
          </p:nvSpPr>
          <p:spPr>
            <a:xfrm>
              <a:off x="4903306" y="5675998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Message Queue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56B988A-8594-B24C-9CF3-8601BAD3BF4C}"/>
                </a:ext>
              </a:extLst>
            </p:cNvPr>
            <p:cNvSpPr/>
            <p:nvPr/>
          </p:nvSpPr>
          <p:spPr>
            <a:xfrm>
              <a:off x="4750906" y="5468554"/>
              <a:ext cx="2438400" cy="87464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723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768C9-0517-5743-8AF6-7FB9CF6C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Choosing a data store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02BF03-3568-0D4F-B889-21DFA2394C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279583"/>
              </p:ext>
            </p:extLst>
          </p:nvPr>
        </p:nvGraphicFramePr>
        <p:xfrm>
          <a:off x="263525" y="1062095"/>
          <a:ext cx="9048641" cy="4572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84475">
                  <a:extLst>
                    <a:ext uri="{9D8B030D-6E8A-4147-A177-3AD203B41FA5}">
                      <a16:colId xmlns:a16="http://schemas.microsoft.com/office/drawing/2014/main" val="2737695993"/>
                    </a:ext>
                  </a:extLst>
                </a:gridCol>
                <a:gridCol w="2701159">
                  <a:extLst>
                    <a:ext uri="{9D8B030D-6E8A-4147-A177-3AD203B41FA5}">
                      <a16:colId xmlns:a16="http://schemas.microsoft.com/office/drawing/2014/main" val="1802828362"/>
                    </a:ext>
                  </a:extLst>
                </a:gridCol>
                <a:gridCol w="3563007">
                  <a:extLst>
                    <a:ext uri="{9D8B030D-6E8A-4147-A177-3AD203B41FA5}">
                      <a16:colId xmlns:a16="http://schemas.microsoft.com/office/drawing/2014/main" val="372664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/>
                        <a:t>Data store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/>
                        <a:t>Examples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Data abstraction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85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SQL Relational DB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MySQL, Oracle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Tables, rows, columns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98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Column-oriented DB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Snowflake, </a:t>
                      </a:r>
                      <a:r>
                        <a:rPr lang="en-US" sz="2400" dirty="0" err="1"/>
                        <a:t>BigQuery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Tables, rows, columns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555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Search engine</a:t>
                      </a:r>
                      <a:endParaRPr lang="en-US" sz="24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Elastic search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JSON, text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4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Document store</a:t>
                      </a:r>
                      <a:endParaRPr lang="en-US" sz="2400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MongoDB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Key → JSON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57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Distributed cache</a:t>
                      </a:r>
                      <a:endParaRPr lang="en-US" sz="2400" b="0" dirty="0"/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Redis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Key → value (lists, sets, etc.)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24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NoSQL DB</a:t>
                      </a:r>
                      <a:endParaRPr lang="en-US" sz="24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Cassandra, Dynamo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2D Key-value (pseudo-cols)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830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Cloud object store</a:t>
                      </a:r>
                      <a:endParaRPr lang="en-US" sz="24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S3, Azure Blobs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K-V / Filename-contents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44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Cluster filesystem</a:t>
                      </a:r>
                      <a:endParaRPr lang="en-US" sz="2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Hadoop dist. fs.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K-V / Filename-contents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42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Networked filesystem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NFS, EFS, EBS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Filename-contents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2129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F6347EC-2067-EF4C-B09F-9CC2B0BC1401}"/>
              </a:ext>
            </a:extLst>
          </p:cNvPr>
          <p:cNvSpPr txBox="1"/>
          <p:nvPr/>
        </p:nvSpPr>
        <p:spPr>
          <a:xfrm>
            <a:off x="9743089" y="4746454"/>
            <a:ext cx="244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Files with data "blobs"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D13B1B-80EB-0B49-A087-EF53D5696E78}"/>
              </a:ext>
            </a:extLst>
          </p:cNvPr>
          <p:cNvSpPr txBox="1"/>
          <p:nvPr/>
        </p:nvSpPr>
        <p:spPr>
          <a:xfrm>
            <a:off x="9743089" y="1764580"/>
            <a:ext cx="1980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Highly structured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A4DAB-2492-E841-A7BB-1F4FF5E830C6}"/>
              </a:ext>
            </a:extLst>
          </p:cNvPr>
          <p:cNvSpPr txBox="1"/>
          <p:nvPr/>
        </p:nvSpPr>
        <p:spPr>
          <a:xfrm>
            <a:off x="9743090" y="3168188"/>
            <a:ext cx="1775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Semi-structured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51B0D5A-5945-AF4A-8CF4-75874047390C}"/>
              </a:ext>
            </a:extLst>
          </p:cNvPr>
          <p:cNvSpPr/>
          <p:nvPr/>
        </p:nvSpPr>
        <p:spPr>
          <a:xfrm>
            <a:off x="9543393" y="1535472"/>
            <a:ext cx="199698" cy="878241"/>
          </a:xfrm>
          <a:prstGeom prst="rightBrace">
            <a:avLst>
              <a:gd name="adj1" fmla="val 31616"/>
              <a:gd name="adj2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D1AEEA7-3114-3B4C-A962-8BBC7A20B1B5}"/>
              </a:ext>
            </a:extLst>
          </p:cNvPr>
          <p:cNvSpPr/>
          <p:nvPr/>
        </p:nvSpPr>
        <p:spPr>
          <a:xfrm>
            <a:off x="9543393" y="2460291"/>
            <a:ext cx="199697" cy="1815905"/>
          </a:xfrm>
          <a:prstGeom prst="rightBrace">
            <a:avLst>
              <a:gd name="adj1" fmla="val 31616"/>
              <a:gd name="adj2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40812E1-8733-184F-BD95-EF912B9C618C}"/>
              </a:ext>
            </a:extLst>
          </p:cNvPr>
          <p:cNvSpPr/>
          <p:nvPr/>
        </p:nvSpPr>
        <p:spPr>
          <a:xfrm>
            <a:off x="9543392" y="4322773"/>
            <a:ext cx="199697" cy="1294048"/>
          </a:xfrm>
          <a:prstGeom prst="rightBrace">
            <a:avLst>
              <a:gd name="adj1" fmla="val 31616"/>
              <a:gd name="adj2" fmla="val 4783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1DEDD6-4CC8-B346-B376-2791E8DD383C}"/>
              </a:ext>
            </a:extLst>
          </p:cNvPr>
          <p:cNvSpPr txBox="1"/>
          <p:nvPr/>
        </p:nvSpPr>
        <p:spPr>
          <a:xfrm>
            <a:off x="189898" y="5731374"/>
            <a:ext cx="1171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Your choice depends mainly on the </a:t>
            </a:r>
            <a:r>
              <a:rPr lang="en-US" sz="2800" b="1" dirty="0"/>
              <a:t>structure</a:t>
            </a:r>
            <a:r>
              <a:rPr lang="en-US" sz="2800" dirty="0"/>
              <a:t> of data and pattern of </a:t>
            </a:r>
            <a:r>
              <a:rPr lang="en-US" sz="2800" b="1" dirty="0"/>
              <a:t>access</a:t>
            </a:r>
            <a:r>
              <a:rPr lang="en-U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Transactions</a:t>
            </a:r>
            <a:r>
              <a:rPr lang="en-US" sz="2800" dirty="0"/>
              <a:t> are easy on SQL DBs, available but slow on some NoSQL DBs</a:t>
            </a:r>
          </a:p>
        </p:txBody>
      </p:sp>
    </p:spTree>
    <p:extLst>
      <p:ext uri="{BB962C8B-B14F-4D97-AF65-F5344CB8AC3E}">
        <p14:creationId xmlns:p14="http://schemas.microsoft.com/office/powerpoint/2010/main" val="4190885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CED3-22AF-CC4B-8639-57F510AE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and passive queues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3DFF5-A851-984E-BAE8-87A894F3E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Passive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A8015-8E4B-2647-8C92-D463AB02F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036233"/>
          </a:xfrm>
        </p:spPr>
        <p:txBody>
          <a:bodyPr>
            <a:normAutofit/>
          </a:bodyPr>
          <a:lstStyle/>
          <a:p>
            <a:r>
              <a:rPr lang="en-US" dirty="0"/>
              <a:t>The queue accepts and stores messages until they are requested.</a:t>
            </a:r>
          </a:p>
          <a:p>
            <a:pPr lvl="1"/>
            <a:r>
              <a:rPr lang="en-US" dirty="0"/>
              <a:t>Queue is a specialized DB.</a:t>
            </a:r>
          </a:p>
          <a:p>
            <a:pPr lvl="1"/>
            <a:r>
              <a:rPr lang="en-US" dirty="0"/>
              <a:t>Maybe implemented as a DB table.</a:t>
            </a:r>
          </a:p>
          <a:p>
            <a:r>
              <a:rPr lang="en-US" dirty="0"/>
              <a:t>Consumers must periodically request messages (poll).</a:t>
            </a:r>
          </a:p>
          <a:p>
            <a:r>
              <a:rPr lang="en-US" dirty="0"/>
              <a:t>Producer pushes and consumer </a:t>
            </a:r>
            <a:r>
              <a:rPr lang="en-US" b="1" dirty="0"/>
              <a:t>pulls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ED81F-B090-3E47-81F6-C01353FA7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Active Queue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0B90-F8C5-F744-A8A6-0BC5FB115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036233"/>
          </a:xfrm>
        </p:spPr>
        <p:txBody>
          <a:bodyPr>
            <a:normAutofit/>
          </a:bodyPr>
          <a:lstStyle/>
          <a:p>
            <a:r>
              <a:rPr lang="en-US" dirty="0"/>
              <a:t>Queue knows where to send messages.</a:t>
            </a:r>
          </a:p>
          <a:p>
            <a:r>
              <a:rPr lang="en-US" dirty="0"/>
              <a:t>Queue actively pushes messages out to subscribers.</a:t>
            </a:r>
          </a:p>
          <a:p>
            <a:r>
              <a:rPr lang="en-US" dirty="0"/>
              <a:t>Subscribers must listen for messages.</a:t>
            </a:r>
          </a:p>
          <a:p>
            <a:r>
              <a:rPr lang="en-US" dirty="0"/>
              <a:t>Producer pushes and queue </a:t>
            </a:r>
            <a:r>
              <a:rPr lang="en-US" b="1" dirty="0"/>
              <a:t>pushes</a:t>
            </a:r>
            <a:r>
              <a:rPr lang="en-US" dirty="0"/>
              <a:t> to consumer.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41ADBD-5C5E-3643-8A1A-263B0DA6A8C8}"/>
              </a:ext>
            </a:extLst>
          </p:cNvPr>
          <p:cNvSpPr txBox="1"/>
          <p:nvPr/>
        </p:nvSpPr>
        <p:spPr>
          <a:xfrm>
            <a:off x="232474" y="5951863"/>
            <a:ext cx="11455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Some queue software supports both modes of operation.</a:t>
            </a:r>
          </a:p>
        </p:txBody>
      </p:sp>
    </p:spTree>
    <p:extLst>
      <p:ext uri="{BB962C8B-B14F-4D97-AF65-F5344CB8AC3E}">
        <p14:creationId xmlns:p14="http://schemas.microsoft.com/office/powerpoint/2010/main" val="1002077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1BC5-FA6E-854C-8D9F-3517CC612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at different architectural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88EB6-F77F-1643-80B9-D1DDA439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038386"/>
            <a:ext cx="11639227" cy="5703377"/>
          </a:xfrm>
        </p:spPr>
        <p:txBody>
          <a:bodyPr/>
          <a:lstStyle/>
          <a:p>
            <a:r>
              <a:rPr lang="en-US" b="1" dirty="0"/>
              <a:t>In-app queue</a:t>
            </a:r>
            <a:r>
              <a:rPr lang="en-US" dirty="0"/>
              <a:t>: an app can define its own queue to store work that it will do later, perhaps in a different thread.</a:t>
            </a:r>
          </a:p>
          <a:p>
            <a:pPr lvl="1"/>
            <a:r>
              <a:rPr lang="en-US" dirty="0"/>
              <a:t>For example, Java </a:t>
            </a:r>
            <a:r>
              <a:rPr lang="en-US" dirty="0" err="1">
                <a:hlinkClick r:id="rId2"/>
              </a:rPr>
              <a:t>ExecutorService</a:t>
            </a:r>
            <a:r>
              <a:rPr lang="en-US" dirty="0"/>
              <a:t> includes a work queue.</a:t>
            </a:r>
          </a:p>
          <a:p>
            <a:r>
              <a:rPr lang="en-US" b="1" dirty="0"/>
              <a:t>Separate queueing app</a:t>
            </a:r>
            <a:r>
              <a:rPr lang="en-US" dirty="0"/>
              <a:t>: a process that listens for pushes/fetches on a network connection.</a:t>
            </a:r>
          </a:p>
          <a:p>
            <a:pPr lvl="1"/>
            <a:r>
              <a:rPr lang="en-US" dirty="0"/>
              <a:t>Often it can run as a process on the same VM as the application pushing to it.  In this case, the push’s network communication is local.</a:t>
            </a:r>
          </a:p>
          <a:p>
            <a:pPr lvl="1"/>
            <a:r>
              <a:rPr lang="en-US" dirty="0"/>
              <a:t>For example, Netflix’s </a:t>
            </a:r>
            <a:r>
              <a:rPr lang="en-US" dirty="0">
                <a:hlinkClick r:id="rId3"/>
              </a:rPr>
              <a:t>Suro</a:t>
            </a:r>
            <a:r>
              <a:rPr lang="en-US" dirty="0"/>
              <a:t>.</a:t>
            </a:r>
          </a:p>
          <a:p>
            <a:r>
              <a:rPr lang="en-US" b="1" dirty="0"/>
              <a:t>Distributed message queue</a:t>
            </a:r>
            <a:r>
              <a:rPr lang="en-US" dirty="0"/>
              <a:t>: a cluster of nodes that together implement a robust, scalable queue.</a:t>
            </a:r>
          </a:p>
          <a:p>
            <a:pPr lvl="1"/>
            <a:r>
              <a:rPr lang="en-US" dirty="0"/>
              <a:t>Allows all work to go to “one big queue.”</a:t>
            </a:r>
          </a:p>
          <a:p>
            <a:pPr lvl="1"/>
            <a:r>
              <a:rPr lang="en-US" dirty="0"/>
              <a:t>For example, ActiveMQ, </a:t>
            </a:r>
            <a:r>
              <a:rPr lang="en-US" dirty="0">
                <a:hlinkClick r:id="rId4"/>
              </a:rPr>
              <a:t>Kafka, RabbitMQ</a:t>
            </a:r>
            <a:r>
              <a:rPr lang="en-US" dirty="0"/>
              <a:t>, AWS SQS</a:t>
            </a:r>
          </a:p>
        </p:txBody>
      </p:sp>
    </p:spTree>
    <p:extLst>
      <p:ext uri="{BB962C8B-B14F-4D97-AF65-F5344CB8AC3E}">
        <p14:creationId xmlns:p14="http://schemas.microsoft.com/office/powerpoint/2010/main" val="1786712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1BC5-FA6E-854C-8D9F-3517CC612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88EB6-F77F-1643-80B9-D1DDA439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038386"/>
            <a:ext cx="11639227" cy="5703377"/>
          </a:xfrm>
        </p:spPr>
        <p:txBody>
          <a:bodyPr>
            <a:normAutofit/>
          </a:bodyPr>
          <a:lstStyle/>
          <a:p>
            <a:r>
              <a:rPr lang="en-US" b="1" dirty="0"/>
              <a:t>In-app queue</a:t>
            </a:r>
            <a:r>
              <a:rPr lang="en-US" dirty="0"/>
              <a:t>: 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Pros: </a:t>
            </a:r>
            <a:r>
              <a:rPr lang="en-US" dirty="0"/>
              <a:t>Simple. No separate app to deploy.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Cons: </a:t>
            </a:r>
            <a:r>
              <a:rPr lang="en-US" dirty="0"/>
              <a:t>Usually not stored on disk.  App crash/reboot may drop queued </a:t>
            </a:r>
            <a:r>
              <a:rPr lang="en-US" dirty="0" err="1"/>
              <a:t>msgs</a:t>
            </a:r>
            <a:r>
              <a:rPr lang="en-US" dirty="0"/>
              <a:t>.</a:t>
            </a:r>
          </a:p>
          <a:p>
            <a:r>
              <a:rPr lang="en-US" b="1" dirty="0"/>
              <a:t>Separate queueing app</a:t>
            </a:r>
            <a:r>
              <a:rPr lang="en-US" dirty="0"/>
              <a:t>: 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Pros:</a:t>
            </a:r>
            <a:r>
              <a:rPr lang="en-US" dirty="0"/>
              <a:t> Can reside on existing app VM.  Can write queued </a:t>
            </a:r>
            <a:r>
              <a:rPr lang="en-US" dirty="0" err="1"/>
              <a:t>msgs</a:t>
            </a:r>
            <a:r>
              <a:rPr lang="en-US" dirty="0"/>
              <a:t> to a file.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Cons: </a:t>
            </a:r>
            <a:r>
              <a:rPr lang="en-US" dirty="0"/>
              <a:t>Scalability is limited to one machine.  Machine/disk failure drops </a:t>
            </a:r>
            <a:r>
              <a:rPr lang="en-US" dirty="0" err="1"/>
              <a:t>msgs</a:t>
            </a:r>
            <a:r>
              <a:rPr lang="en-US" dirty="0"/>
              <a:t>.</a:t>
            </a:r>
          </a:p>
          <a:p>
            <a:r>
              <a:rPr lang="en-US" b="1" dirty="0"/>
              <a:t>Distributed message queue</a:t>
            </a:r>
            <a:r>
              <a:rPr lang="en-US" dirty="0"/>
              <a:t>: 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Pros:</a:t>
            </a:r>
            <a:r>
              <a:rPr lang="en-US" dirty="0"/>
              <a:t> Massively scalable.  Messages are replicated on many nodes.</a:t>
            </a:r>
            <a:br>
              <a:rPr lang="en-US" dirty="0"/>
            </a:br>
            <a:r>
              <a:rPr lang="en-US" dirty="0"/>
              <a:t>Provides a single point of coordination for many producers and consumers.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Cons: </a:t>
            </a:r>
            <a:r>
              <a:rPr lang="en-US" dirty="0"/>
              <a:t>Complexity.</a:t>
            </a:r>
            <a:br>
              <a:rPr lang="en-US" dirty="0"/>
            </a:br>
            <a:r>
              <a:rPr lang="en-US" i="1" dirty="0"/>
              <a:t>Consistency</a:t>
            </a:r>
            <a:r>
              <a:rPr lang="en-US" dirty="0"/>
              <a:t> side effects: </a:t>
            </a:r>
            <a:r>
              <a:rPr lang="en-US" dirty="0" err="1"/>
              <a:t>eg.</a:t>
            </a:r>
            <a:r>
              <a:rPr lang="en-US" dirty="0"/>
              <a:t>, on RabbitMQ must chose delivery guarantee to be either “at least once” or “at most once” but cannot get “exactly once.”</a:t>
            </a:r>
          </a:p>
        </p:txBody>
      </p:sp>
    </p:spTree>
    <p:extLst>
      <p:ext uri="{BB962C8B-B14F-4D97-AF65-F5344CB8AC3E}">
        <p14:creationId xmlns:p14="http://schemas.microsoft.com/office/powerpoint/2010/main" val="368396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D36B-EB8A-D648-9630-754EB373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Eg.</a:t>
            </a:r>
            <a:r>
              <a:rPr lang="en-US" dirty="0"/>
              <a:t>, Kafka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52EEC-2A1F-D243-84F2-4BEA212A4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5468973" cy="5556142"/>
          </a:xfrm>
        </p:spPr>
        <p:txBody>
          <a:bodyPr>
            <a:normAutofit/>
          </a:bodyPr>
          <a:lstStyle/>
          <a:p>
            <a:r>
              <a:rPr lang="en-US" dirty="0"/>
              <a:t>It’s actually a distributed commit log, not a queue.</a:t>
            </a:r>
          </a:p>
          <a:p>
            <a:pPr lvl="1"/>
            <a:r>
              <a:rPr lang="en-US" dirty="0"/>
              <a:t>Messages are kept after reading.</a:t>
            </a:r>
          </a:p>
          <a:p>
            <a:r>
              <a:rPr lang="en-US" dirty="0"/>
              <a:t>Like a DHT, data is partitioned onto multiple nodes.</a:t>
            </a:r>
          </a:p>
          <a:p>
            <a:r>
              <a:rPr lang="en-US" dirty="0"/>
              <a:t>Multiple “Topics” are like separate queues.</a:t>
            </a:r>
          </a:p>
          <a:p>
            <a:r>
              <a:rPr lang="en-US" dirty="0"/>
              <a:t>Uses Zookeeper for consumers to agree on point in the log to start reading.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160FD3-C834-9544-A417-6E7390236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424" y="0"/>
            <a:ext cx="6241576" cy="4391273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3B9143-9EC0-E942-8AC3-98B5E5824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556" y="4404921"/>
            <a:ext cx="5732444" cy="245149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893989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4D62-9CC1-9048-96D4-1ED0FD43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E9DEE-F29F-3545-938C-C3A31BBC6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if a queue "fills up?"</a:t>
            </a:r>
          </a:p>
          <a:p>
            <a:r>
              <a:rPr lang="en-US" dirty="0"/>
              <a:t>It should be possible for the queue to give an error response to the producer trying to add to it.</a:t>
            </a:r>
          </a:p>
          <a:p>
            <a:r>
              <a:rPr lang="en-US" dirty="0"/>
              <a:t>This is a bad thing because it will stall the service.</a:t>
            </a:r>
          </a:p>
          <a:p>
            <a:r>
              <a:rPr lang="en-US" dirty="0"/>
              <a:t>DevOps/Operations staff should monitor size of queues to anticipate these problems.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sz="4400" dirty="0">
                <a:solidFill>
                  <a:schemeClr val="accent6"/>
                </a:solidFill>
                <a:latin typeface="+mj-lt"/>
              </a:rPr>
              <a:t>Ordering</a:t>
            </a:r>
          </a:p>
          <a:p>
            <a:r>
              <a:rPr lang="en-US" dirty="0"/>
              <a:t>Distributed queue cannot guarantee strict FIFO ordering of messages.</a:t>
            </a:r>
          </a:p>
          <a:p>
            <a:r>
              <a:rPr lang="en-US" i="1" dirty="0"/>
              <a:t>Tip</a:t>
            </a:r>
            <a:r>
              <a:rPr lang="en-US" dirty="0"/>
              <a:t>:  If multiple messages must be ordered, send one big message.</a:t>
            </a:r>
          </a:p>
        </p:txBody>
      </p:sp>
    </p:spTree>
    <p:extLst>
      <p:ext uri="{BB962C8B-B14F-4D97-AF65-F5344CB8AC3E}">
        <p14:creationId xmlns:p14="http://schemas.microsoft.com/office/powerpoint/2010/main" val="830311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E68BF-4DA5-794F-AF32-6B215E3F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Queues are backend creatures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37B7D-C104-3946-93AB-4D8C83F4C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1146875"/>
            <a:ext cx="11639226" cy="5594888"/>
          </a:xfrm>
        </p:spPr>
        <p:txBody>
          <a:bodyPr anchor="t"/>
          <a:lstStyle/>
          <a:p>
            <a:r>
              <a:rPr lang="en-US" dirty="0"/>
              <a:t>Like databases, messages queues are not designed to accept public requests or connections from thousands of clients.</a:t>
            </a:r>
          </a:p>
          <a:p>
            <a:r>
              <a:rPr lang="en-US" dirty="0"/>
              <a:t>Your frontend should not connect directly to a Message Queue.</a:t>
            </a:r>
          </a:p>
        </p:txBody>
      </p:sp>
    </p:spTree>
    <p:extLst>
      <p:ext uri="{BB962C8B-B14F-4D97-AF65-F5344CB8AC3E}">
        <p14:creationId xmlns:p14="http://schemas.microsoft.com/office/powerpoint/2010/main" val="4216706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0F24-43D7-364A-94B7-DC12BCA6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Message Queues.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AFDEC-0DCB-C945-ACEC-8F6A48AAD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Services can be tightly or loosely coupled (synchronous or async.)</a:t>
            </a:r>
          </a:p>
          <a:p>
            <a:r>
              <a:rPr lang="en-US" dirty="0"/>
              <a:t>Results from asynchronous calls are less apparent.</a:t>
            </a:r>
          </a:p>
          <a:p>
            <a:pPr lvl="1"/>
            <a:r>
              <a:rPr lang="en-US" dirty="0"/>
              <a:t>(fire-and-forget, request record, or callback)</a:t>
            </a:r>
          </a:p>
          <a:p>
            <a:r>
              <a:rPr lang="en-US" dirty="0"/>
              <a:t>APIs can be asynchronous.</a:t>
            </a:r>
          </a:p>
          <a:p>
            <a:r>
              <a:rPr lang="en-US" dirty="0"/>
              <a:t>Queues can be used to decouple systems.</a:t>
            </a:r>
          </a:p>
          <a:p>
            <a:pPr lvl="1"/>
            <a:r>
              <a:rPr lang="en-US" dirty="0"/>
              <a:t>Acts as a kind of deferred-work load balancer.</a:t>
            </a:r>
          </a:p>
          <a:p>
            <a:pPr lvl="1"/>
            <a:r>
              <a:rPr lang="en-US" dirty="0"/>
              <a:t>Allows producers and consumers to be scaled separately.</a:t>
            </a:r>
          </a:p>
          <a:p>
            <a:r>
              <a:rPr lang="en-US" dirty="0"/>
              <a:t>Queues are useful at many levels:</a:t>
            </a:r>
          </a:p>
          <a:p>
            <a:pPr lvl="1"/>
            <a:r>
              <a:rPr lang="en-US" dirty="0"/>
              <a:t>In-app queues</a:t>
            </a:r>
          </a:p>
          <a:p>
            <a:pPr lvl="1"/>
            <a:r>
              <a:rPr lang="en-US" dirty="0"/>
              <a:t>Separate queueing apps</a:t>
            </a:r>
          </a:p>
          <a:p>
            <a:pPr lvl="1"/>
            <a:r>
              <a:rPr lang="en-US" dirty="0"/>
              <a:t>Distributed message queues.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3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DB64-410A-6C4F-A7FC-02C321D4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couple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6A548-8508-6E41-9B97-2CDCCAFE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33" y="1091030"/>
            <a:ext cx="7749561" cy="5594888"/>
          </a:xfrm>
        </p:spPr>
        <p:txBody>
          <a:bodyPr>
            <a:normAutofit/>
          </a:bodyPr>
          <a:lstStyle/>
          <a:p>
            <a:r>
              <a:rPr lang="en-US" b="1" dirty="0"/>
              <a:t>Responses</a:t>
            </a:r>
            <a:r>
              <a:rPr lang="en-US" dirty="0"/>
              <a:t> are important because:</a:t>
            </a:r>
          </a:p>
          <a:p>
            <a:pPr lvl="1"/>
            <a:r>
              <a:rPr lang="en-US" dirty="0"/>
              <a:t>Responses </a:t>
            </a:r>
            <a:r>
              <a:rPr lang="en-US" b="1" dirty="0"/>
              <a:t>acknowledge</a:t>
            </a:r>
            <a:r>
              <a:rPr lang="en-US" dirty="0"/>
              <a:t> that the request was received.</a:t>
            </a:r>
          </a:p>
          <a:p>
            <a:pPr lvl="1"/>
            <a:r>
              <a:rPr lang="en-US" dirty="0"/>
              <a:t>Responses may contain </a:t>
            </a:r>
            <a:r>
              <a:rPr lang="en-US" b="1" dirty="0"/>
              <a:t>data</a:t>
            </a:r>
            <a:r>
              <a:rPr lang="en-US" dirty="0"/>
              <a:t> that the client needs.</a:t>
            </a:r>
          </a:p>
          <a:p>
            <a:pPr lvl="1"/>
            <a:r>
              <a:rPr lang="en-US" dirty="0"/>
              <a:t>Responses may indicate a </a:t>
            </a:r>
            <a:r>
              <a:rPr lang="en-US" b="1" dirty="0"/>
              <a:t>failure</a:t>
            </a:r>
            <a:r>
              <a:rPr lang="en-US" dirty="0"/>
              <a:t> which the client must somehow react to (perhaps by retrying).</a:t>
            </a:r>
          </a:p>
          <a:p>
            <a:r>
              <a:rPr lang="en-US" dirty="0"/>
              <a:t>So far, we have examined </a:t>
            </a:r>
            <a:r>
              <a:rPr lang="en-US" b="1" dirty="0"/>
              <a:t>synchronous</a:t>
            </a:r>
            <a:r>
              <a:rPr lang="en-US" dirty="0"/>
              <a:t> APIs.</a:t>
            </a:r>
          </a:p>
          <a:p>
            <a:pPr lvl="1"/>
            <a:r>
              <a:rPr lang="en-US" dirty="0"/>
              <a:t>The client waits for the server to finish processing, hence the two are </a:t>
            </a:r>
            <a:r>
              <a:rPr lang="en-US" i="1" dirty="0"/>
              <a:t>synchronized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Also called a </a:t>
            </a:r>
            <a:r>
              <a:rPr lang="en-US" b="1" dirty="0"/>
              <a:t>blocking </a:t>
            </a:r>
            <a:r>
              <a:rPr lang="en-US" dirty="0"/>
              <a:t>request.</a:t>
            </a:r>
          </a:p>
          <a:p>
            <a:pPr lvl="1"/>
            <a:r>
              <a:rPr lang="en-US" dirty="0"/>
              <a:t>This follows the pattern of HTTP and REST, which fetch documents/data.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0BC3FB-F98B-C74D-9844-1D3281D0A1CB}"/>
              </a:ext>
            </a:extLst>
          </p:cNvPr>
          <p:cNvCxnSpPr/>
          <p:nvPr/>
        </p:nvCxnSpPr>
        <p:spPr>
          <a:xfrm>
            <a:off x="8871045" y="1555845"/>
            <a:ext cx="0" cy="48995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306240-6BC8-4B48-9DEE-C24BC439A6B2}"/>
              </a:ext>
            </a:extLst>
          </p:cNvPr>
          <p:cNvCxnSpPr/>
          <p:nvPr/>
        </p:nvCxnSpPr>
        <p:spPr>
          <a:xfrm>
            <a:off x="10838601" y="1555845"/>
            <a:ext cx="0" cy="48995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7FAE31-BB40-C741-AE46-285D9A4BFAA1}"/>
              </a:ext>
            </a:extLst>
          </p:cNvPr>
          <p:cNvSpPr txBox="1"/>
          <p:nvPr/>
        </p:nvSpPr>
        <p:spPr>
          <a:xfrm>
            <a:off x="8318313" y="962209"/>
            <a:ext cx="110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DE227-34F1-764A-AADF-C88759175DA6}"/>
              </a:ext>
            </a:extLst>
          </p:cNvPr>
          <p:cNvSpPr txBox="1"/>
          <p:nvPr/>
        </p:nvSpPr>
        <p:spPr>
          <a:xfrm>
            <a:off x="10253813" y="962209"/>
            <a:ext cx="110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02E4A-85DD-3843-8450-FBD91294969B}"/>
              </a:ext>
            </a:extLst>
          </p:cNvPr>
          <p:cNvSpPr txBox="1"/>
          <p:nvPr/>
        </p:nvSpPr>
        <p:spPr>
          <a:xfrm rot="5400000">
            <a:off x="7190123" y="3686834"/>
            <a:ext cx="270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passes downward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A759B6-9AA2-3949-B89D-2673BB2A94E3}"/>
              </a:ext>
            </a:extLst>
          </p:cNvPr>
          <p:cNvCxnSpPr>
            <a:cxnSpLocks/>
          </p:cNvCxnSpPr>
          <p:nvPr/>
        </p:nvCxnSpPr>
        <p:spPr>
          <a:xfrm>
            <a:off x="8871044" y="2088107"/>
            <a:ext cx="1967557" cy="545911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3BA722-E43E-D640-9FE7-38C4D4732AB5}"/>
              </a:ext>
            </a:extLst>
          </p:cNvPr>
          <p:cNvSpPr txBox="1"/>
          <p:nvPr/>
        </p:nvSpPr>
        <p:spPr>
          <a:xfrm rot="883772">
            <a:off x="9082482" y="1944806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Send a request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F0AAB3-1557-3244-80B6-530251181FE6}"/>
              </a:ext>
            </a:extLst>
          </p:cNvPr>
          <p:cNvSpPr txBox="1"/>
          <p:nvPr/>
        </p:nvSpPr>
        <p:spPr>
          <a:xfrm>
            <a:off x="10838600" y="2734775"/>
            <a:ext cx="135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Calculate the response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364172-2B29-9A45-9AE6-906FD6F1E4B5}"/>
              </a:ext>
            </a:extLst>
          </p:cNvPr>
          <p:cNvCxnSpPr>
            <a:cxnSpLocks/>
          </p:cNvCxnSpPr>
          <p:nvPr/>
        </p:nvCxnSpPr>
        <p:spPr>
          <a:xfrm flipH="1">
            <a:off x="8871044" y="3552966"/>
            <a:ext cx="1967556" cy="671017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F509138-AB59-1D4C-AC35-7E841A3D1EFE}"/>
              </a:ext>
            </a:extLst>
          </p:cNvPr>
          <p:cNvSpPr txBox="1"/>
          <p:nvPr/>
        </p:nvSpPr>
        <p:spPr>
          <a:xfrm rot="20545174">
            <a:off x="9064189" y="3449239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Send response</a:t>
            </a:r>
          </a:p>
        </p:txBody>
      </p:sp>
    </p:spTree>
    <p:extLst>
      <p:ext uri="{BB962C8B-B14F-4D97-AF65-F5344CB8AC3E}">
        <p14:creationId xmlns:p14="http://schemas.microsoft.com/office/powerpoint/2010/main" val="420527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DB64-410A-6C4F-A7FC-02C321D4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if the request is really long?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6A548-8508-6E41-9B97-2CDCCAFE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4690666" cy="5594888"/>
          </a:xfrm>
        </p:spPr>
        <p:txBody>
          <a:bodyPr>
            <a:normAutofit/>
          </a:bodyPr>
          <a:lstStyle/>
          <a:p>
            <a:r>
              <a:rPr lang="en-US" dirty="0"/>
              <a:t>For example, a request may involve lots of other services.</a:t>
            </a:r>
          </a:p>
          <a:p>
            <a:r>
              <a:rPr lang="en-US" dirty="0"/>
              <a:t>The client may not care to wait until delivery of the message is verified.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0BC3FB-F98B-C74D-9844-1D3281D0A1CB}"/>
              </a:ext>
            </a:extLst>
          </p:cNvPr>
          <p:cNvCxnSpPr>
            <a:cxnSpLocks/>
          </p:cNvCxnSpPr>
          <p:nvPr/>
        </p:nvCxnSpPr>
        <p:spPr>
          <a:xfrm>
            <a:off x="5813939" y="1632022"/>
            <a:ext cx="0" cy="52259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306240-6BC8-4B48-9DEE-C24BC439A6B2}"/>
              </a:ext>
            </a:extLst>
          </p:cNvPr>
          <p:cNvCxnSpPr/>
          <p:nvPr/>
        </p:nvCxnSpPr>
        <p:spPr>
          <a:xfrm>
            <a:off x="7781495" y="1632022"/>
            <a:ext cx="0" cy="48995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7FAE31-BB40-C741-AE46-285D9A4BFAA1}"/>
              </a:ext>
            </a:extLst>
          </p:cNvPr>
          <p:cNvSpPr txBox="1"/>
          <p:nvPr/>
        </p:nvSpPr>
        <p:spPr>
          <a:xfrm>
            <a:off x="5261207" y="1038386"/>
            <a:ext cx="110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DE227-34F1-764A-AADF-C88759175DA6}"/>
              </a:ext>
            </a:extLst>
          </p:cNvPr>
          <p:cNvSpPr txBox="1"/>
          <p:nvPr/>
        </p:nvSpPr>
        <p:spPr>
          <a:xfrm>
            <a:off x="6911820" y="821513"/>
            <a:ext cx="1701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Sender’s Mail Server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02E4A-85DD-3843-8450-FBD91294969B}"/>
              </a:ext>
            </a:extLst>
          </p:cNvPr>
          <p:cNvSpPr txBox="1"/>
          <p:nvPr/>
        </p:nvSpPr>
        <p:spPr>
          <a:xfrm rot="5400000">
            <a:off x="4146405" y="4281650"/>
            <a:ext cx="270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passes downward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A759B6-9AA2-3949-B89D-2673BB2A94E3}"/>
              </a:ext>
            </a:extLst>
          </p:cNvPr>
          <p:cNvCxnSpPr>
            <a:cxnSpLocks/>
          </p:cNvCxnSpPr>
          <p:nvPr/>
        </p:nvCxnSpPr>
        <p:spPr>
          <a:xfrm>
            <a:off x="5813938" y="2164284"/>
            <a:ext cx="1967557" cy="545911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3BA722-E43E-D640-9FE7-38C4D4732AB5}"/>
              </a:ext>
            </a:extLst>
          </p:cNvPr>
          <p:cNvSpPr txBox="1"/>
          <p:nvPr/>
        </p:nvSpPr>
        <p:spPr>
          <a:xfrm rot="883772">
            <a:off x="6025376" y="2020983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Send an email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364172-2B29-9A45-9AE6-906FD6F1E4B5}"/>
              </a:ext>
            </a:extLst>
          </p:cNvPr>
          <p:cNvCxnSpPr>
            <a:cxnSpLocks/>
          </p:cNvCxnSpPr>
          <p:nvPr/>
        </p:nvCxnSpPr>
        <p:spPr>
          <a:xfrm flipH="1">
            <a:off x="5815967" y="6180790"/>
            <a:ext cx="1967556" cy="671017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F509138-AB59-1D4C-AC35-7E841A3D1EFE}"/>
              </a:ext>
            </a:extLst>
          </p:cNvPr>
          <p:cNvSpPr txBox="1"/>
          <p:nvPr/>
        </p:nvSpPr>
        <p:spPr>
          <a:xfrm rot="20545174">
            <a:off x="6009112" y="6077063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Email received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978D349-EB1A-BE48-91CA-38012E690CAF}"/>
              </a:ext>
            </a:extLst>
          </p:cNvPr>
          <p:cNvCxnSpPr/>
          <p:nvPr/>
        </p:nvCxnSpPr>
        <p:spPr>
          <a:xfrm>
            <a:off x="9759744" y="1632022"/>
            <a:ext cx="0" cy="48995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2B194E8-D03C-0B40-B57B-C66EFB1C2D91}"/>
              </a:ext>
            </a:extLst>
          </p:cNvPr>
          <p:cNvSpPr txBox="1"/>
          <p:nvPr/>
        </p:nvSpPr>
        <p:spPr>
          <a:xfrm>
            <a:off x="9174957" y="820904"/>
            <a:ext cx="112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Mail Relay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1442EEA-FAB4-434A-8486-65CFE861638A}"/>
              </a:ext>
            </a:extLst>
          </p:cNvPr>
          <p:cNvCxnSpPr>
            <a:cxnSpLocks/>
          </p:cNvCxnSpPr>
          <p:nvPr/>
        </p:nvCxnSpPr>
        <p:spPr>
          <a:xfrm>
            <a:off x="7792187" y="2928560"/>
            <a:ext cx="1967557" cy="545911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B55AAD1-76BD-0548-93D2-E9985593C656}"/>
              </a:ext>
            </a:extLst>
          </p:cNvPr>
          <p:cNvSpPr txBox="1"/>
          <p:nvPr/>
        </p:nvSpPr>
        <p:spPr>
          <a:xfrm rot="883772">
            <a:off x="8003625" y="2785259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Send an email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058B571-5587-8649-8284-C31589904118}"/>
              </a:ext>
            </a:extLst>
          </p:cNvPr>
          <p:cNvCxnSpPr>
            <a:cxnSpLocks/>
          </p:cNvCxnSpPr>
          <p:nvPr/>
        </p:nvCxnSpPr>
        <p:spPr>
          <a:xfrm flipH="1">
            <a:off x="7794216" y="5375568"/>
            <a:ext cx="1967556" cy="671017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6FF7AFE-22A8-FA46-95FD-38C3108DB951}"/>
              </a:ext>
            </a:extLst>
          </p:cNvPr>
          <p:cNvSpPr txBox="1"/>
          <p:nvPr/>
        </p:nvSpPr>
        <p:spPr>
          <a:xfrm rot="20545174">
            <a:off x="7987361" y="5271841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Email received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BE2947E-7B3C-1C45-90E8-7F1895179EBB}"/>
              </a:ext>
            </a:extLst>
          </p:cNvPr>
          <p:cNvCxnSpPr/>
          <p:nvPr/>
        </p:nvCxnSpPr>
        <p:spPr>
          <a:xfrm>
            <a:off x="11727301" y="1644975"/>
            <a:ext cx="0" cy="48995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88B9E4B-BEC6-A841-A4AB-672FF0C93FA7}"/>
              </a:ext>
            </a:extLst>
          </p:cNvPr>
          <p:cNvSpPr txBox="1"/>
          <p:nvPr/>
        </p:nvSpPr>
        <p:spPr>
          <a:xfrm>
            <a:off x="10781373" y="822669"/>
            <a:ext cx="1607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Receiver’s Mail Server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ED9D415-A956-534C-9A71-F0F9EF343750}"/>
              </a:ext>
            </a:extLst>
          </p:cNvPr>
          <p:cNvCxnSpPr>
            <a:cxnSpLocks/>
          </p:cNvCxnSpPr>
          <p:nvPr/>
        </p:nvCxnSpPr>
        <p:spPr>
          <a:xfrm>
            <a:off x="9759744" y="3623903"/>
            <a:ext cx="1967557" cy="545911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53CFB73-E948-404D-B29E-9EBB79249D2B}"/>
              </a:ext>
            </a:extLst>
          </p:cNvPr>
          <p:cNvSpPr txBox="1"/>
          <p:nvPr/>
        </p:nvSpPr>
        <p:spPr>
          <a:xfrm rot="883772">
            <a:off x="9971182" y="3480602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Send an email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A82F9C7-AE5E-EA48-8CE3-BCA7B44C12AF}"/>
              </a:ext>
            </a:extLst>
          </p:cNvPr>
          <p:cNvCxnSpPr>
            <a:cxnSpLocks/>
          </p:cNvCxnSpPr>
          <p:nvPr/>
        </p:nvCxnSpPr>
        <p:spPr>
          <a:xfrm flipH="1">
            <a:off x="9761773" y="4528711"/>
            <a:ext cx="1967556" cy="671017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6C591CB-D2AB-7143-A7E0-F23D4EEB65A0}"/>
              </a:ext>
            </a:extLst>
          </p:cNvPr>
          <p:cNvSpPr txBox="1"/>
          <p:nvPr/>
        </p:nvSpPr>
        <p:spPr>
          <a:xfrm rot="20545174">
            <a:off x="9954918" y="4424984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Email received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84E2BA0-004D-CD41-972C-99906F35B61E}"/>
              </a:ext>
            </a:extLst>
          </p:cNvPr>
          <p:cNvSpPr/>
          <p:nvPr/>
        </p:nvSpPr>
        <p:spPr>
          <a:xfrm>
            <a:off x="7283669" y="2821851"/>
            <a:ext cx="414410" cy="3243122"/>
          </a:xfrm>
          <a:prstGeom prst="leftBrace">
            <a:avLst>
              <a:gd name="adj1" fmla="val 38768"/>
              <a:gd name="adj2" fmla="val 50000"/>
            </a:avLst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5A56A1-5928-3F41-9F83-937614A1CC8E}"/>
              </a:ext>
            </a:extLst>
          </p:cNvPr>
          <p:cNvSpPr txBox="1"/>
          <p:nvPr/>
        </p:nvSpPr>
        <p:spPr>
          <a:xfrm>
            <a:off x="5897356" y="4047316"/>
            <a:ext cx="1652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request takes a long time to handle</a:t>
            </a:r>
          </a:p>
        </p:txBody>
      </p:sp>
    </p:spTree>
    <p:extLst>
      <p:ext uri="{BB962C8B-B14F-4D97-AF65-F5344CB8AC3E}">
        <p14:creationId xmlns:p14="http://schemas.microsoft.com/office/powerpoint/2010/main" val="413197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DB64-410A-6C4F-A7FC-02C321D4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Alternative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6A548-8508-6E41-9B97-2CDCCAFE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4690666" cy="5594888"/>
          </a:xfrm>
        </p:spPr>
        <p:txBody>
          <a:bodyPr>
            <a:normAutofit/>
          </a:bodyPr>
          <a:lstStyle/>
          <a:p>
            <a:r>
              <a:rPr lang="en-US" dirty="0"/>
              <a:t>Maybe it’s OK to just acknowledge that the request was received, and finish the work later.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Pro:</a:t>
            </a:r>
            <a:r>
              <a:rPr lang="en-US" dirty="0"/>
              <a:t> Allows client to quickly move one.</a:t>
            </a:r>
          </a:p>
          <a:p>
            <a:r>
              <a:rPr lang="en-US" b="1" dirty="0">
                <a:solidFill>
                  <a:srgbClr val="C00000"/>
                </a:solidFill>
              </a:rPr>
              <a:t>Con: </a:t>
            </a:r>
            <a:r>
              <a:rPr lang="en-US" dirty="0"/>
              <a:t>Client does not learn whether the request succeeded.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0BC3FB-F98B-C74D-9844-1D3281D0A1CB}"/>
              </a:ext>
            </a:extLst>
          </p:cNvPr>
          <p:cNvCxnSpPr>
            <a:cxnSpLocks/>
          </p:cNvCxnSpPr>
          <p:nvPr/>
        </p:nvCxnSpPr>
        <p:spPr>
          <a:xfrm>
            <a:off x="5813939" y="1632022"/>
            <a:ext cx="0" cy="52259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306240-6BC8-4B48-9DEE-C24BC439A6B2}"/>
              </a:ext>
            </a:extLst>
          </p:cNvPr>
          <p:cNvCxnSpPr/>
          <p:nvPr/>
        </p:nvCxnSpPr>
        <p:spPr>
          <a:xfrm>
            <a:off x="7781495" y="1632022"/>
            <a:ext cx="0" cy="48995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7FAE31-BB40-C741-AE46-285D9A4BFAA1}"/>
              </a:ext>
            </a:extLst>
          </p:cNvPr>
          <p:cNvSpPr txBox="1"/>
          <p:nvPr/>
        </p:nvSpPr>
        <p:spPr>
          <a:xfrm>
            <a:off x="5261207" y="1038386"/>
            <a:ext cx="110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DE227-34F1-764A-AADF-C88759175DA6}"/>
              </a:ext>
            </a:extLst>
          </p:cNvPr>
          <p:cNvSpPr txBox="1"/>
          <p:nvPr/>
        </p:nvSpPr>
        <p:spPr>
          <a:xfrm>
            <a:off x="6911820" y="821513"/>
            <a:ext cx="1701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Sender’s Mail Server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02E4A-85DD-3843-8450-FBD91294969B}"/>
              </a:ext>
            </a:extLst>
          </p:cNvPr>
          <p:cNvSpPr txBox="1"/>
          <p:nvPr/>
        </p:nvSpPr>
        <p:spPr>
          <a:xfrm rot="5400000">
            <a:off x="4146405" y="4281650"/>
            <a:ext cx="270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passes downward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A759B6-9AA2-3949-B89D-2673BB2A94E3}"/>
              </a:ext>
            </a:extLst>
          </p:cNvPr>
          <p:cNvCxnSpPr>
            <a:cxnSpLocks/>
          </p:cNvCxnSpPr>
          <p:nvPr/>
        </p:nvCxnSpPr>
        <p:spPr>
          <a:xfrm>
            <a:off x="5813938" y="2164284"/>
            <a:ext cx="1967557" cy="545911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3BA722-E43E-D640-9FE7-38C4D4732AB5}"/>
              </a:ext>
            </a:extLst>
          </p:cNvPr>
          <p:cNvSpPr txBox="1"/>
          <p:nvPr/>
        </p:nvSpPr>
        <p:spPr>
          <a:xfrm rot="883772">
            <a:off x="6025376" y="2020983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Send an email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364172-2B29-9A45-9AE6-906FD6F1E4B5}"/>
              </a:ext>
            </a:extLst>
          </p:cNvPr>
          <p:cNvCxnSpPr>
            <a:cxnSpLocks/>
          </p:cNvCxnSpPr>
          <p:nvPr/>
        </p:nvCxnSpPr>
        <p:spPr>
          <a:xfrm flipH="1">
            <a:off x="5815967" y="3040542"/>
            <a:ext cx="1967556" cy="671017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F509138-AB59-1D4C-AC35-7E841A3D1EFE}"/>
              </a:ext>
            </a:extLst>
          </p:cNvPr>
          <p:cNvSpPr txBox="1"/>
          <p:nvPr/>
        </p:nvSpPr>
        <p:spPr>
          <a:xfrm rot="20545174">
            <a:off x="6009112" y="2936815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OK, I’ll try!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978D349-EB1A-BE48-91CA-38012E690CAF}"/>
              </a:ext>
            </a:extLst>
          </p:cNvPr>
          <p:cNvCxnSpPr/>
          <p:nvPr/>
        </p:nvCxnSpPr>
        <p:spPr>
          <a:xfrm>
            <a:off x="9759744" y="1632022"/>
            <a:ext cx="0" cy="48995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2B194E8-D03C-0B40-B57B-C66EFB1C2D91}"/>
              </a:ext>
            </a:extLst>
          </p:cNvPr>
          <p:cNvSpPr txBox="1"/>
          <p:nvPr/>
        </p:nvSpPr>
        <p:spPr>
          <a:xfrm>
            <a:off x="9174957" y="820904"/>
            <a:ext cx="112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Mail Relay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1442EEA-FAB4-434A-8486-65CFE861638A}"/>
              </a:ext>
            </a:extLst>
          </p:cNvPr>
          <p:cNvCxnSpPr>
            <a:cxnSpLocks/>
          </p:cNvCxnSpPr>
          <p:nvPr/>
        </p:nvCxnSpPr>
        <p:spPr>
          <a:xfrm>
            <a:off x="7792187" y="2928560"/>
            <a:ext cx="1967557" cy="545911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B55AAD1-76BD-0548-93D2-E9985593C656}"/>
              </a:ext>
            </a:extLst>
          </p:cNvPr>
          <p:cNvSpPr txBox="1"/>
          <p:nvPr/>
        </p:nvSpPr>
        <p:spPr>
          <a:xfrm rot="883772">
            <a:off x="8003625" y="2785259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Send an email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058B571-5587-8649-8284-C31589904118}"/>
              </a:ext>
            </a:extLst>
          </p:cNvPr>
          <p:cNvCxnSpPr>
            <a:cxnSpLocks/>
          </p:cNvCxnSpPr>
          <p:nvPr/>
        </p:nvCxnSpPr>
        <p:spPr>
          <a:xfrm flipH="1">
            <a:off x="7794216" y="5375568"/>
            <a:ext cx="1967556" cy="671017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6FF7AFE-22A8-FA46-95FD-38C3108DB951}"/>
              </a:ext>
            </a:extLst>
          </p:cNvPr>
          <p:cNvSpPr txBox="1"/>
          <p:nvPr/>
        </p:nvSpPr>
        <p:spPr>
          <a:xfrm rot="20545174">
            <a:off x="7987361" y="5271841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Email received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BE2947E-7B3C-1C45-90E8-7F1895179EBB}"/>
              </a:ext>
            </a:extLst>
          </p:cNvPr>
          <p:cNvCxnSpPr/>
          <p:nvPr/>
        </p:nvCxnSpPr>
        <p:spPr>
          <a:xfrm>
            <a:off x="11727301" y="1644975"/>
            <a:ext cx="0" cy="48995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88B9E4B-BEC6-A841-A4AB-672FF0C93FA7}"/>
              </a:ext>
            </a:extLst>
          </p:cNvPr>
          <p:cNvSpPr txBox="1"/>
          <p:nvPr/>
        </p:nvSpPr>
        <p:spPr>
          <a:xfrm>
            <a:off x="10781373" y="822669"/>
            <a:ext cx="1607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Receiver’s Mail Server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ED9D415-A956-534C-9A71-F0F9EF343750}"/>
              </a:ext>
            </a:extLst>
          </p:cNvPr>
          <p:cNvCxnSpPr>
            <a:cxnSpLocks/>
          </p:cNvCxnSpPr>
          <p:nvPr/>
        </p:nvCxnSpPr>
        <p:spPr>
          <a:xfrm>
            <a:off x="9759744" y="3623903"/>
            <a:ext cx="1967557" cy="545911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53CFB73-E948-404D-B29E-9EBB79249D2B}"/>
              </a:ext>
            </a:extLst>
          </p:cNvPr>
          <p:cNvSpPr txBox="1"/>
          <p:nvPr/>
        </p:nvSpPr>
        <p:spPr>
          <a:xfrm rot="883772">
            <a:off x="9971182" y="3480602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Send an email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A82F9C7-AE5E-EA48-8CE3-BCA7B44C12AF}"/>
              </a:ext>
            </a:extLst>
          </p:cNvPr>
          <p:cNvCxnSpPr>
            <a:cxnSpLocks/>
          </p:cNvCxnSpPr>
          <p:nvPr/>
        </p:nvCxnSpPr>
        <p:spPr>
          <a:xfrm flipH="1">
            <a:off x="9761773" y="4528711"/>
            <a:ext cx="1967556" cy="671017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6C591CB-D2AB-7143-A7E0-F23D4EEB65A0}"/>
              </a:ext>
            </a:extLst>
          </p:cNvPr>
          <p:cNvSpPr txBox="1"/>
          <p:nvPr/>
        </p:nvSpPr>
        <p:spPr>
          <a:xfrm rot="20545174">
            <a:off x="9954918" y="4424984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Email received</a:t>
            </a:r>
          </a:p>
        </p:txBody>
      </p:sp>
    </p:spTree>
    <p:extLst>
      <p:ext uri="{BB962C8B-B14F-4D97-AF65-F5344CB8AC3E}">
        <p14:creationId xmlns:p14="http://schemas.microsoft.com/office/powerpoint/2010/main" val="75382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F8A52-4163-0D4F-958F-DA65D23C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to Asynchronous – </a:t>
            </a:r>
            <a:r>
              <a:rPr lang="en-US" i="1" dirty="0"/>
              <a:t>what changed?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5FF03-E331-694D-919E-3229B3440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both cases, a response was sent to the client.</a:t>
            </a:r>
          </a:p>
          <a:p>
            <a:r>
              <a:rPr lang="en-US" dirty="0"/>
              <a:t>Both styles can be implemented with HTTP/REST.</a:t>
            </a:r>
          </a:p>
          <a:p>
            <a:r>
              <a:rPr lang="en-US" dirty="0"/>
              <a:t>The difference is just the meaning of the requests and responses: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Synchronous style:</a:t>
            </a:r>
          </a:p>
          <a:p>
            <a:r>
              <a:rPr lang="en-US" i="1" dirty="0"/>
              <a:t>Request: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Deliver</a:t>
            </a:r>
            <a:r>
              <a:rPr lang="en-US" dirty="0"/>
              <a:t> an email.	• </a:t>
            </a:r>
            <a:r>
              <a:rPr lang="en-US" i="1" dirty="0"/>
              <a:t>Response: </a:t>
            </a:r>
            <a:r>
              <a:rPr lang="en-US" dirty="0"/>
              <a:t>Delivery acknowledged.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Asynchronous style:</a:t>
            </a:r>
          </a:p>
          <a:p>
            <a:r>
              <a:rPr lang="en-US" i="1" dirty="0"/>
              <a:t>Request: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Send</a:t>
            </a:r>
            <a:r>
              <a:rPr lang="en-US" dirty="0"/>
              <a:t> an email.	• </a:t>
            </a:r>
            <a:r>
              <a:rPr lang="en-US" i="1" dirty="0"/>
              <a:t>Response: </a:t>
            </a:r>
            <a:r>
              <a:rPr lang="en-US" dirty="0"/>
              <a:t>Attempt acknowledged.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88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D66B-EBED-B14F-B2D1-6E3AC2D5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client needs to know the results?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0BAB-1D63-244B-A00E-EF92D456E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previous example was a </a:t>
            </a:r>
            <a:r>
              <a:rPr lang="en-US" i="1" dirty="0"/>
              <a:t>fire and forget </a:t>
            </a:r>
            <a:r>
              <a:rPr lang="en-US" dirty="0"/>
              <a:t>request, but sometimes the client wants asynchronous access to the results.</a:t>
            </a:r>
          </a:p>
          <a:p>
            <a:r>
              <a:rPr lang="en-US" dirty="0"/>
              <a:t>Client wants to proceed immediately, but later will want to know whether request </a:t>
            </a:r>
            <a:r>
              <a:rPr lang="en-US" b="1" dirty="0"/>
              <a:t>succeeded </a:t>
            </a:r>
            <a:r>
              <a:rPr lang="en-US" dirty="0"/>
              <a:t>or to get response </a:t>
            </a:r>
            <a:r>
              <a:rPr lang="en-US" b="1" dirty="0"/>
              <a:t>data</a:t>
            </a:r>
            <a:r>
              <a:rPr lang="en-US" dirty="0"/>
              <a:t>.</a:t>
            </a:r>
          </a:p>
          <a:p>
            <a:r>
              <a:rPr lang="en-US" dirty="0"/>
              <a:t>How can we support this?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8A7C66-E19F-B740-BC33-320ACA7FC71E}"/>
              </a:ext>
            </a:extLst>
          </p:cNvPr>
          <p:cNvGrpSpPr/>
          <p:nvPr/>
        </p:nvGrpSpPr>
        <p:grpSpPr>
          <a:xfrm>
            <a:off x="10972800" y="3429000"/>
            <a:ext cx="929898" cy="884264"/>
            <a:chOff x="10763181" y="2345404"/>
            <a:chExt cx="1139517" cy="1083596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96FE3F4B-0AFD-8B48-AA00-078C0BB0242F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56AD9248-358C-E74A-8946-C1FE9242D7B4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D23D3D-A7DE-C84F-B911-D1E1C7A07FA6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1064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B1F0-610F-AD47-A567-0E78CDF2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Request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17B83-900B-3646-B038-B3EB834F2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can store a </a:t>
            </a:r>
            <a:r>
              <a:rPr lang="en-US" b="1" dirty="0"/>
              <a:t>request record </a:t>
            </a:r>
            <a:r>
              <a:rPr lang="en-US" dirty="0"/>
              <a:t>in a DB and return the unique id.</a:t>
            </a:r>
          </a:p>
          <a:p>
            <a:r>
              <a:rPr lang="en-US" dirty="0"/>
              <a:t>When done, the server updates the request record in the DB.</a:t>
            </a:r>
          </a:p>
          <a:p>
            <a:r>
              <a:rPr lang="en-US" dirty="0"/>
              <a:t>Client can later check on the results using the request id.</a:t>
            </a:r>
          </a:p>
          <a:p>
            <a:r>
              <a:rPr lang="en-US" dirty="0"/>
              <a:t>Request </a:t>
            </a:r>
            <a:r>
              <a:rPr lang="en-US" dirty="0">
                <a:sym typeface="Wingdings" pitchFamily="2" charset="2"/>
              </a:rPr>
              <a:t> Response</a:t>
            </a:r>
            <a:r>
              <a:rPr lang="en-US" dirty="0"/>
              <a:t> examples:</a:t>
            </a:r>
          </a:p>
          <a:p>
            <a:pPr lvl="1"/>
            <a:r>
              <a:rPr lang="en-US" dirty="0"/>
              <a:t>POST /</a:t>
            </a:r>
            <a:r>
              <a:rPr lang="en-US" dirty="0" err="1"/>
              <a:t>messageAttempt</a:t>
            </a:r>
            <a:r>
              <a:rPr lang="en-US" dirty="0"/>
              <a:t>  </a:t>
            </a:r>
            <a:r>
              <a:rPr lang="en-US" dirty="0">
                <a:sym typeface="Wingdings" pitchFamily="2" charset="2"/>
              </a:rPr>
              <a:t> {“</a:t>
            </a:r>
            <a:r>
              <a:rPr lang="en-US" dirty="0" err="1">
                <a:sym typeface="Wingdings" pitchFamily="2" charset="2"/>
              </a:rPr>
              <a:t>email_id</a:t>
            </a:r>
            <a:r>
              <a:rPr lang="en-US" dirty="0">
                <a:sym typeface="Wingdings" pitchFamily="2" charset="2"/>
              </a:rPr>
              <a:t>”: 4390293}</a:t>
            </a:r>
          </a:p>
          <a:p>
            <a:pPr lvl="1"/>
            <a:r>
              <a:rPr lang="en-US" dirty="0">
                <a:sym typeface="Wingdings" pitchFamily="2" charset="2"/>
              </a:rPr>
              <a:t>GET /message/status/4390293  {“status”: pending}</a:t>
            </a:r>
          </a:p>
          <a:p>
            <a:pPr lvl="1"/>
            <a:r>
              <a:rPr lang="en-US" dirty="0">
                <a:sym typeface="Wingdings" pitchFamily="2" charset="2"/>
              </a:rPr>
              <a:t>GET /message/status/4390293  {“status”: failed,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						    “error”: “invalid address”}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DB64-410A-6C4F-A7FC-02C321D4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Callback to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6A548-8508-6E41-9B97-2CDCCAFE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0" y="1146875"/>
            <a:ext cx="8085395" cy="5594888"/>
          </a:xfrm>
        </p:spPr>
        <p:txBody>
          <a:bodyPr>
            <a:normAutofit/>
          </a:bodyPr>
          <a:lstStyle/>
          <a:p>
            <a:r>
              <a:rPr lang="en-US" dirty="0"/>
              <a:t>Client provides a callback function (</a:t>
            </a:r>
            <a:r>
              <a:rPr lang="en-US" b="1" dirty="0"/>
              <a:t>webhook</a:t>
            </a:r>
            <a:r>
              <a:rPr lang="en-US" dirty="0"/>
              <a:t>) where it expects to receive a response.</a:t>
            </a:r>
          </a:p>
          <a:p>
            <a:r>
              <a:rPr lang="en-US" dirty="0"/>
              <a:t>This only works if the client can listen for responses (always running, not </a:t>
            </a:r>
            <a:r>
              <a:rPr lang="en-US" dirty="0" err="1"/>
              <a:t>NATed</a:t>
            </a:r>
            <a:r>
              <a:rPr lang="en-US" dirty="0"/>
              <a:t>, etc.)</a:t>
            </a:r>
          </a:p>
          <a:p>
            <a:endParaRPr lang="en-US" dirty="0"/>
          </a:p>
          <a:p>
            <a:r>
              <a:rPr lang="en-US" dirty="0"/>
              <a:t>Request </a:t>
            </a:r>
            <a:r>
              <a:rPr lang="en-US" dirty="0">
                <a:sym typeface="Wingdings" pitchFamily="2" charset="2"/>
              </a:rPr>
              <a:t> Response</a:t>
            </a:r>
            <a:r>
              <a:rPr lang="en-US" dirty="0"/>
              <a:t> examples:</a:t>
            </a:r>
          </a:p>
          <a:p>
            <a:pPr lvl="1"/>
            <a:r>
              <a:rPr lang="en-US" i="1" dirty="0"/>
              <a:t>Client sends: </a:t>
            </a:r>
            <a:r>
              <a:rPr lang="en-US" dirty="0"/>
              <a:t>POST /</a:t>
            </a:r>
            <a:r>
              <a:rPr lang="en-US" dirty="0" err="1"/>
              <a:t>messageAttempt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{"callback": "http://3.3.3.3:80/</a:t>
            </a:r>
            <a:r>
              <a:rPr lang="en-US" dirty="0" err="1"/>
              <a:t>messageComplete</a:t>
            </a:r>
            <a:r>
              <a:rPr lang="en-US" dirty="0"/>
              <a:t>"} 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… </a:t>
            </a:r>
            <a:r>
              <a:rPr lang="en-US" i="1" dirty="0">
                <a:sym typeface="Wingdings" pitchFamily="2" charset="2"/>
              </a:rPr>
              <a:t>time passes </a:t>
            </a:r>
            <a:r>
              <a:rPr lang="en-US" dirty="0">
                <a:sym typeface="Wingdings" pitchFamily="2" charset="2"/>
              </a:rPr>
              <a:t>…</a:t>
            </a:r>
          </a:p>
          <a:p>
            <a:pPr lvl="1"/>
            <a:r>
              <a:rPr lang="en-US" dirty="0"/>
              <a:t>Backend sends: POST /</a:t>
            </a:r>
            <a:r>
              <a:rPr lang="en-US" dirty="0" err="1"/>
              <a:t>messageComplete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0BC3FB-F98B-C74D-9844-1D3281D0A1CB}"/>
              </a:ext>
            </a:extLst>
          </p:cNvPr>
          <p:cNvCxnSpPr>
            <a:cxnSpLocks/>
          </p:cNvCxnSpPr>
          <p:nvPr/>
        </p:nvCxnSpPr>
        <p:spPr>
          <a:xfrm>
            <a:off x="9286008" y="1539257"/>
            <a:ext cx="0" cy="52259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306240-6BC8-4B48-9DEE-C24BC439A6B2}"/>
              </a:ext>
            </a:extLst>
          </p:cNvPr>
          <p:cNvCxnSpPr/>
          <p:nvPr/>
        </p:nvCxnSpPr>
        <p:spPr>
          <a:xfrm>
            <a:off x="11253564" y="1539257"/>
            <a:ext cx="0" cy="48995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7FAE31-BB40-C741-AE46-285D9A4BFAA1}"/>
              </a:ext>
            </a:extLst>
          </p:cNvPr>
          <p:cNvSpPr txBox="1"/>
          <p:nvPr/>
        </p:nvSpPr>
        <p:spPr>
          <a:xfrm>
            <a:off x="8733276" y="945621"/>
            <a:ext cx="110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DE227-34F1-764A-AADF-C88759175DA6}"/>
              </a:ext>
            </a:extLst>
          </p:cNvPr>
          <p:cNvSpPr txBox="1"/>
          <p:nvPr/>
        </p:nvSpPr>
        <p:spPr>
          <a:xfrm>
            <a:off x="10383889" y="728748"/>
            <a:ext cx="1701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Sender’s Mail Server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02E4A-85DD-3843-8450-FBD91294969B}"/>
              </a:ext>
            </a:extLst>
          </p:cNvPr>
          <p:cNvSpPr txBox="1"/>
          <p:nvPr/>
        </p:nvSpPr>
        <p:spPr>
          <a:xfrm rot="5400000">
            <a:off x="7618474" y="4188885"/>
            <a:ext cx="270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passes downward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A759B6-9AA2-3949-B89D-2673BB2A94E3}"/>
              </a:ext>
            </a:extLst>
          </p:cNvPr>
          <p:cNvCxnSpPr>
            <a:cxnSpLocks/>
          </p:cNvCxnSpPr>
          <p:nvPr/>
        </p:nvCxnSpPr>
        <p:spPr>
          <a:xfrm>
            <a:off x="9286007" y="2071519"/>
            <a:ext cx="1967557" cy="545911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3BA722-E43E-D640-9FE7-38C4D4732AB5}"/>
              </a:ext>
            </a:extLst>
          </p:cNvPr>
          <p:cNvSpPr txBox="1"/>
          <p:nvPr/>
        </p:nvSpPr>
        <p:spPr>
          <a:xfrm rot="883772">
            <a:off x="9497445" y="1928218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Send an email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364172-2B29-9A45-9AE6-906FD6F1E4B5}"/>
              </a:ext>
            </a:extLst>
          </p:cNvPr>
          <p:cNvCxnSpPr>
            <a:cxnSpLocks/>
          </p:cNvCxnSpPr>
          <p:nvPr/>
        </p:nvCxnSpPr>
        <p:spPr>
          <a:xfrm flipH="1">
            <a:off x="9288036" y="2947777"/>
            <a:ext cx="1967556" cy="671017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F509138-AB59-1D4C-AC35-7E841A3D1EFE}"/>
              </a:ext>
            </a:extLst>
          </p:cNvPr>
          <p:cNvSpPr txBox="1"/>
          <p:nvPr/>
        </p:nvSpPr>
        <p:spPr>
          <a:xfrm rot="20545174">
            <a:off x="9481181" y="2844050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OK, I’ll try!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65F9D8-570E-0F41-A09B-925A6E7DDC63}"/>
              </a:ext>
            </a:extLst>
          </p:cNvPr>
          <p:cNvCxnSpPr>
            <a:cxnSpLocks/>
          </p:cNvCxnSpPr>
          <p:nvPr/>
        </p:nvCxnSpPr>
        <p:spPr>
          <a:xfrm flipH="1">
            <a:off x="9283557" y="5589498"/>
            <a:ext cx="1967556" cy="671017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D60376D-6FAF-0041-9684-7DE16A5B6E5C}"/>
              </a:ext>
            </a:extLst>
          </p:cNvPr>
          <p:cNvSpPr txBox="1"/>
          <p:nvPr/>
        </p:nvSpPr>
        <p:spPr>
          <a:xfrm rot="20545174">
            <a:off x="9476702" y="5485771"/>
            <a:ext cx="16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Email received</a:t>
            </a:r>
          </a:p>
        </p:txBody>
      </p:sp>
    </p:spTree>
    <p:extLst>
      <p:ext uri="{BB962C8B-B14F-4D97-AF65-F5344CB8AC3E}">
        <p14:creationId xmlns:p14="http://schemas.microsoft.com/office/powerpoint/2010/main" val="127731092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EECS-340 Lecture 17 - QUIC</Template>
  <TotalTime>24621</TotalTime>
  <Words>2058</Words>
  <Application>Microsoft Macintosh PowerPoint</Application>
  <PresentationFormat>Widescreen</PresentationFormat>
  <Paragraphs>270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Garamond</vt:lpstr>
      <vt:lpstr>Theme1</vt:lpstr>
      <vt:lpstr>CS-310 Scalable Software Architectures Lecture 16: Asynchronous Processing</vt:lpstr>
      <vt:lpstr>Recap – Choosing a data store</vt:lpstr>
      <vt:lpstr>Ways to couple services</vt:lpstr>
      <vt:lpstr>But what if the request is really long?</vt:lpstr>
      <vt:lpstr>Asynchronous Alternative</vt:lpstr>
      <vt:lpstr>Synchronous to Asynchronous – what changed?</vt:lpstr>
      <vt:lpstr>What if client needs to know the results?</vt:lpstr>
      <vt:lpstr>Option 1: Request Record</vt:lpstr>
      <vt:lpstr>Option 2: Callback to Client</vt:lpstr>
      <vt:lpstr>Option 3: Side channel for feedback</vt:lpstr>
      <vt:lpstr>Requests that would benefit from asynchronicity?</vt:lpstr>
      <vt:lpstr>Message Queues provide asynchronicity &amp; decoupling</vt:lpstr>
      <vt:lpstr>Message Queues store requests ready to be handled</vt:lpstr>
      <vt:lpstr>Queue terminology</vt:lpstr>
      <vt:lpstr>Client posts request</vt:lpstr>
      <vt:lpstr>Later, the Publication service handles the request</vt:lpstr>
      <vt:lpstr>Finally, the Notification service alerts users</vt:lpstr>
      <vt:lpstr>Tradeoffs</vt:lpstr>
      <vt:lpstr>Decoupling helps scaling</vt:lpstr>
      <vt:lpstr>Active and passive queues</vt:lpstr>
      <vt:lpstr>Queues at different architectural levels</vt:lpstr>
      <vt:lpstr>Pros and Cons</vt:lpstr>
      <vt:lpstr>Eg., Kafka</vt:lpstr>
      <vt:lpstr>Back pressure</vt:lpstr>
      <vt:lpstr>Message Queues are backend creatures</vt:lpstr>
      <vt:lpstr>Recap – Message Queues.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449</cp:revision>
  <cp:lastPrinted>2019-10-02T20:13:19Z</cp:lastPrinted>
  <dcterms:created xsi:type="dcterms:W3CDTF">2017-09-19T21:33:23Z</dcterms:created>
  <dcterms:modified xsi:type="dcterms:W3CDTF">2021-02-25T00:40:51Z</dcterms:modified>
</cp:coreProperties>
</file>