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8"/>
  </p:notesMasterIdLst>
  <p:handoutMasterIdLst>
    <p:handoutMasterId r:id="rId39"/>
  </p:handoutMasterIdLst>
  <p:sldIdLst>
    <p:sldId id="256" r:id="rId2"/>
    <p:sldId id="452" r:id="rId3"/>
    <p:sldId id="399" r:id="rId4"/>
    <p:sldId id="563" r:id="rId5"/>
    <p:sldId id="564" r:id="rId6"/>
    <p:sldId id="585" r:id="rId7"/>
    <p:sldId id="587" r:id="rId8"/>
    <p:sldId id="588" r:id="rId9"/>
    <p:sldId id="567" r:id="rId10"/>
    <p:sldId id="568" r:id="rId11"/>
    <p:sldId id="597" r:id="rId12"/>
    <p:sldId id="574" r:id="rId13"/>
    <p:sldId id="462" r:id="rId14"/>
    <p:sldId id="589" r:id="rId15"/>
    <p:sldId id="464" r:id="rId16"/>
    <p:sldId id="581" r:id="rId17"/>
    <p:sldId id="590" r:id="rId18"/>
    <p:sldId id="466" r:id="rId19"/>
    <p:sldId id="583" r:id="rId20"/>
    <p:sldId id="572" r:id="rId21"/>
    <p:sldId id="573" r:id="rId22"/>
    <p:sldId id="465" r:id="rId23"/>
    <p:sldId id="582" r:id="rId24"/>
    <p:sldId id="594" r:id="rId25"/>
    <p:sldId id="571" r:id="rId26"/>
    <p:sldId id="461" r:id="rId27"/>
    <p:sldId id="593" r:id="rId28"/>
    <p:sldId id="592" r:id="rId29"/>
    <p:sldId id="463" r:id="rId30"/>
    <p:sldId id="580" r:id="rId31"/>
    <p:sldId id="576" r:id="rId32"/>
    <p:sldId id="579" r:id="rId33"/>
    <p:sldId id="577" r:id="rId34"/>
    <p:sldId id="591" r:id="rId35"/>
    <p:sldId id="578" r:id="rId36"/>
    <p:sldId id="59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7219861-5E0D-C644-9540-737B718C485A}">
          <p14:sldIdLst>
            <p14:sldId id="256"/>
            <p14:sldId id="452"/>
            <p14:sldId id="399"/>
            <p14:sldId id="563"/>
            <p14:sldId id="564"/>
            <p14:sldId id="585"/>
            <p14:sldId id="587"/>
            <p14:sldId id="588"/>
            <p14:sldId id="567"/>
            <p14:sldId id="568"/>
            <p14:sldId id="597"/>
            <p14:sldId id="574"/>
            <p14:sldId id="462"/>
            <p14:sldId id="589"/>
            <p14:sldId id="464"/>
            <p14:sldId id="581"/>
            <p14:sldId id="590"/>
            <p14:sldId id="466"/>
            <p14:sldId id="583"/>
            <p14:sldId id="572"/>
            <p14:sldId id="573"/>
            <p14:sldId id="465"/>
            <p14:sldId id="582"/>
            <p14:sldId id="594"/>
            <p14:sldId id="571"/>
            <p14:sldId id="461"/>
            <p14:sldId id="593"/>
            <p14:sldId id="592"/>
            <p14:sldId id="463"/>
            <p14:sldId id="580"/>
            <p14:sldId id="576"/>
            <p14:sldId id="579"/>
            <p14:sldId id="577"/>
            <p14:sldId id="591"/>
            <p14:sldId id="578"/>
            <p14:sldId id="59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06"/>
    <p:restoredTop sz="94694"/>
  </p:normalViewPr>
  <p:slideViewPr>
    <p:cSldViewPr snapToGrid="0" snapToObjects="1">
      <p:cViewPr varScale="1">
        <p:scale>
          <a:sx n="121" d="100"/>
          <a:sy n="121" d="100"/>
        </p:scale>
        <p:origin x="968" y="176"/>
      </p:cViewPr>
      <p:guideLst/>
    </p:cSldViewPr>
  </p:slideViewPr>
  <p:notesTextViewPr>
    <p:cViewPr>
      <p:scale>
        <a:sx n="1" d="1"/>
        <a:sy n="1" d="1"/>
      </p:scale>
      <p:origin x="0" y="0"/>
    </p:cViewPr>
  </p:notesTextViewPr>
  <p:notesViewPr>
    <p:cSldViewPr snapToGrid="0" snapToObject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A91097-98C8-FE45-B63E-A689361303E4}" type="datetimeFigureOut">
              <a:rPr lang="en-US" smtClean="0"/>
              <a:t>2/22/21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2BE98C-46CD-DF40-A244-A5625579BE95}" type="slidenum">
              <a:rPr lang="en-US" smtClean="0"/>
              <a:t>‹#›</a:t>
            </a:fld>
            <a:endParaRPr lang="en-US"/>
          </a:p>
        </p:txBody>
      </p:sp>
    </p:spTree>
    <p:extLst>
      <p:ext uri="{BB962C8B-B14F-4D97-AF65-F5344CB8AC3E}">
        <p14:creationId xmlns:p14="http://schemas.microsoft.com/office/powerpoint/2010/main" val="4324579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834C72-D733-5448-A03C-2F9CE3C7CCB3}" type="datetimeFigureOut">
              <a:rPr lang="en-US" smtClean="0"/>
              <a:t>2/22/21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8B1E31-8139-D340-BE89-3F6CE06B3536}" type="slidenum">
              <a:rPr lang="en-US" smtClean="0"/>
              <a:t>‹#›</a:t>
            </a:fld>
            <a:endParaRPr lang="en-US"/>
          </a:p>
        </p:txBody>
      </p:sp>
    </p:spTree>
    <p:extLst>
      <p:ext uri="{BB962C8B-B14F-4D97-AF65-F5344CB8AC3E}">
        <p14:creationId xmlns:p14="http://schemas.microsoft.com/office/powerpoint/2010/main" val="1236776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B1E31-8139-D340-BE89-3F6CE06B3536}" type="slidenum">
              <a:rPr lang="en-US" smtClean="0"/>
              <a:t>1</a:t>
            </a:fld>
            <a:endParaRPr lang="en-US"/>
          </a:p>
        </p:txBody>
      </p:sp>
    </p:spTree>
    <p:extLst>
      <p:ext uri="{BB962C8B-B14F-4D97-AF65-F5344CB8AC3E}">
        <p14:creationId xmlns:p14="http://schemas.microsoft.com/office/powerpoint/2010/main" val="429209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8B1E31-8139-D340-BE89-3F6CE06B3536}" type="slidenum">
              <a:rPr lang="en-US" smtClean="0"/>
              <a:t>3</a:t>
            </a:fld>
            <a:endParaRPr lang="en-US"/>
          </a:p>
        </p:txBody>
      </p:sp>
    </p:spTree>
    <p:extLst>
      <p:ext uri="{BB962C8B-B14F-4D97-AF65-F5344CB8AC3E}">
        <p14:creationId xmlns:p14="http://schemas.microsoft.com/office/powerpoint/2010/main" val="348455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B1E31-8139-D340-BE89-3F6CE06B3536}" type="slidenum">
              <a:rPr lang="en-US" smtClean="0"/>
              <a:t>6</a:t>
            </a:fld>
            <a:endParaRPr lang="en-US"/>
          </a:p>
        </p:txBody>
      </p:sp>
    </p:spTree>
    <p:extLst>
      <p:ext uri="{BB962C8B-B14F-4D97-AF65-F5344CB8AC3E}">
        <p14:creationId xmlns:p14="http://schemas.microsoft.com/office/powerpoint/2010/main" val="35100192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B1E31-8139-D340-BE89-3F6CE06B3536}" type="slidenum">
              <a:rPr lang="en-US" smtClean="0"/>
              <a:t>17</a:t>
            </a:fld>
            <a:endParaRPr lang="en-US"/>
          </a:p>
        </p:txBody>
      </p:sp>
    </p:spTree>
    <p:extLst>
      <p:ext uri="{BB962C8B-B14F-4D97-AF65-F5344CB8AC3E}">
        <p14:creationId xmlns:p14="http://schemas.microsoft.com/office/powerpoint/2010/main" val="1760642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B1E31-8139-D340-BE89-3F6CE06B3536}" type="slidenum">
              <a:rPr lang="en-US" smtClean="0"/>
              <a:t>25</a:t>
            </a:fld>
            <a:endParaRPr lang="en-US"/>
          </a:p>
        </p:txBody>
      </p:sp>
    </p:spTree>
    <p:extLst>
      <p:ext uri="{BB962C8B-B14F-4D97-AF65-F5344CB8AC3E}">
        <p14:creationId xmlns:p14="http://schemas.microsoft.com/office/powerpoint/2010/main" val="3429321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8B1E31-8139-D340-BE89-3F6CE06B3536}" type="slidenum">
              <a:rPr lang="en-US" smtClean="0"/>
              <a:t>34</a:t>
            </a:fld>
            <a:endParaRPr lang="en-US"/>
          </a:p>
        </p:txBody>
      </p:sp>
    </p:spTree>
    <p:extLst>
      <p:ext uri="{BB962C8B-B14F-4D97-AF65-F5344CB8AC3E}">
        <p14:creationId xmlns:p14="http://schemas.microsoft.com/office/powerpoint/2010/main" val="3788825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65325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28CB909-01C5-0048-81B0-8604E356718E}" type="datetimeFigureOut">
              <a:rPr lang="en-US" smtClean="0"/>
              <a:t>2/22/21</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7FE8D68A-910C-AD49-B346-DB2506993EA7}" type="slidenum">
              <a:rPr lang="en-US" smtClean="0"/>
              <a:t>‹#›</a:t>
            </a:fld>
            <a:endParaRPr lang="en-US"/>
          </a:p>
        </p:txBody>
      </p:sp>
    </p:spTree>
    <p:extLst>
      <p:ext uri="{BB962C8B-B14F-4D97-AF65-F5344CB8AC3E}">
        <p14:creationId xmlns:p14="http://schemas.microsoft.com/office/powerpoint/2010/main" val="257699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C28CB909-01C5-0048-81B0-8604E356718E}" type="datetimeFigureOut">
              <a:rPr lang="en-US" smtClean="0"/>
              <a:t>2/22/21</a:t>
            </a:fld>
            <a:endParaRPr lang="en-US"/>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7FE8D68A-910C-AD49-B346-DB2506993EA7}" type="slidenum">
              <a:rPr lang="en-US" smtClean="0"/>
              <a:t>‹#›</a:t>
            </a:fld>
            <a:endParaRPr lang="en-US"/>
          </a:p>
        </p:txBody>
      </p:sp>
    </p:spTree>
    <p:extLst>
      <p:ext uri="{BB962C8B-B14F-4D97-AF65-F5344CB8AC3E}">
        <p14:creationId xmlns:p14="http://schemas.microsoft.com/office/powerpoint/2010/main" val="2879588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5330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97513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3471" y="154984"/>
            <a:ext cx="11639227" cy="805912"/>
          </a:xfrm>
        </p:spPr>
        <p:txBody>
          <a:bodyPr/>
          <a:lstStyle/>
          <a:p>
            <a:r>
              <a:rPr lang="en-US"/>
              <a:t>Click to edit Master title style</a:t>
            </a:r>
          </a:p>
        </p:txBody>
      </p:sp>
      <p:sp>
        <p:nvSpPr>
          <p:cNvPr id="3" name="Content Placeholder 2"/>
          <p:cNvSpPr>
            <a:spLocks noGrp="1"/>
          </p:cNvSpPr>
          <p:nvPr>
            <p:ph sz="half" idx="1"/>
          </p:nvPr>
        </p:nvSpPr>
        <p:spPr>
          <a:xfrm>
            <a:off x="263471" y="1084881"/>
            <a:ext cx="5756329" cy="56258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084882"/>
            <a:ext cx="5730498" cy="5625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66280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2475" y="139485"/>
            <a:ext cx="11747715" cy="883403"/>
          </a:xfrm>
        </p:spPr>
        <p:txBody>
          <a:bodyPr/>
          <a:lstStyle/>
          <a:p>
            <a:r>
              <a:rPr lang="en-US"/>
              <a:t>Click to edit Master title style</a:t>
            </a:r>
          </a:p>
        </p:txBody>
      </p:sp>
      <p:sp>
        <p:nvSpPr>
          <p:cNvPr id="3" name="Text Placeholder 2"/>
          <p:cNvSpPr>
            <a:spLocks noGrp="1"/>
          </p:cNvSpPr>
          <p:nvPr>
            <p:ph type="body" idx="1"/>
          </p:nvPr>
        </p:nvSpPr>
        <p:spPr>
          <a:xfrm>
            <a:off x="232474" y="1143794"/>
            <a:ext cx="5765101" cy="530023"/>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32475" y="1794724"/>
            <a:ext cx="5765101" cy="49315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143794"/>
            <a:ext cx="5807989" cy="530023"/>
          </a:xfrm>
        </p:spPr>
        <p:txBody>
          <a:bodyPr anchor="b">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1794723"/>
            <a:ext cx="5807988" cy="49315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35843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7762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44704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C28CB909-01C5-0048-81B0-8604E356718E}" type="datetimeFigureOut">
              <a:rPr lang="en-US" smtClean="0"/>
              <a:t>2/22/21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7FE8D68A-910C-AD49-B346-DB2506993EA7}" type="slidenum">
              <a:rPr lang="en-US" smtClean="0"/>
              <a:t>‹#›</a:t>
            </a:fld>
            <a:endParaRPr lang="en-US"/>
          </a:p>
        </p:txBody>
      </p:sp>
    </p:spTree>
    <p:extLst>
      <p:ext uri="{BB962C8B-B14F-4D97-AF65-F5344CB8AC3E}">
        <p14:creationId xmlns:p14="http://schemas.microsoft.com/office/powerpoint/2010/main" val="4176569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fld id="{C28CB909-01C5-0048-81B0-8604E356718E}" type="datetimeFigureOut">
              <a:rPr lang="en-US" smtClean="0"/>
              <a:t>2/22/21</a:t>
            </a:fld>
            <a:endParaRPr lang="en-US"/>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7FE8D68A-910C-AD49-B346-DB2506993EA7}" type="slidenum">
              <a:rPr lang="en-US" smtClean="0"/>
              <a:t>‹#›</a:t>
            </a:fld>
            <a:endParaRPr lang="en-US"/>
          </a:p>
        </p:txBody>
      </p:sp>
    </p:spTree>
    <p:extLst>
      <p:ext uri="{BB962C8B-B14F-4D97-AF65-F5344CB8AC3E}">
        <p14:creationId xmlns:p14="http://schemas.microsoft.com/office/powerpoint/2010/main" val="60590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3471" y="154983"/>
            <a:ext cx="11639227" cy="8834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63471" y="1146875"/>
            <a:ext cx="11639227" cy="55948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a:extLst>
              <a:ext uri="{FF2B5EF4-FFF2-40B4-BE49-F238E27FC236}">
                <a16:creationId xmlns:a16="http://schemas.microsoft.com/office/drawing/2014/main" id="{053C0E10-1515-C94F-963C-79D3695741B5}"/>
              </a:ext>
            </a:extLst>
          </p:cNvPr>
          <p:cNvSpPr txBox="1">
            <a:spLocks/>
          </p:cNvSpPr>
          <p:nvPr userDrawn="1"/>
        </p:nvSpPr>
        <p:spPr>
          <a:xfrm>
            <a:off x="11594123" y="0"/>
            <a:ext cx="5978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FE8D68A-910C-AD49-B346-DB2506993EA7}" type="slidenum">
              <a:rPr lang="en-US" smtClean="0"/>
              <a:pPr algn="r"/>
              <a:t>‹#›</a:t>
            </a:fld>
            <a:endParaRPr lang="en-US" dirty="0"/>
          </a:p>
        </p:txBody>
      </p:sp>
    </p:spTree>
    <p:extLst>
      <p:ext uri="{BB962C8B-B14F-4D97-AF65-F5344CB8AC3E}">
        <p14:creationId xmlns:p14="http://schemas.microsoft.com/office/powerpoint/2010/main" val="50753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kkovacs.eu/cassandra-vs-mongodb-vs-couchdb-vs-redis"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hyperlink" Target="https://tech.ebayinc.com/engineering/cassandra-data-modeling-best-practices-part-1/" TargetMode="Externa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hyperlink" Target="https://www.researchgate.net/publication/301630614_A_NoSQL_data_management_infrastructure_for_bridge_monitoring"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hyperlink" Target="https://aws.amazon.com/blogs/database/choosing-the-right-dynamodb-partition-key/"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stevetarzia.com/localiza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hyperlink" Target="https://static.googleusercontent.com/media/research.google.com/en/archive/spanner-osdi2012.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767712"/>
          </a:xfrm>
        </p:spPr>
        <p:txBody>
          <a:bodyPr>
            <a:normAutofit fontScale="90000"/>
          </a:bodyPr>
          <a:lstStyle/>
          <a:p>
            <a:r>
              <a:rPr lang="en-US" sz="4900" dirty="0">
                <a:solidFill>
                  <a:schemeClr val="tx1"/>
                </a:solidFill>
              </a:rPr>
              <a:t>CS-310 Scalable Software Architectures</a:t>
            </a:r>
            <a:br>
              <a:rPr lang="en-US" dirty="0"/>
            </a:br>
            <a:r>
              <a:rPr lang="en-US" dirty="0"/>
              <a:t>Lecture 15:</a:t>
            </a:r>
            <a:br>
              <a:rPr lang="en-US" dirty="0"/>
            </a:br>
            <a:r>
              <a:rPr lang="en-US" dirty="0"/>
              <a:t>Choosing a Database</a:t>
            </a:r>
          </a:p>
        </p:txBody>
      </p:sp>
      <p:sp>
        <p:nvSpPr>
          <p:cNvPr id="3" name="Subtitle 2"/>
          <p:cNvSpPr>
            <a:spLocks noGrp="1"/>
          </p:cNvSpPr>
          <p:nvPr>
            <p:ph type="subTitle" idx="1"/>
          </p:nvPr>
        </p:nvSpPr>
        <p:spPr>
          <a:xfrm>
            <a:off x="1524000" y="4122548"/>
            <a:ext cx="9144000" cy="1135251"/>
          </a:xfrm>
        </p:spPr>
        <p:txBody>
          <a:bodyPr/>
          <a:lstStyle/>
          <a:p>
            <a:r>
              <a:rPr lang="en-US"/>
              <a:t>Steve Tarzia</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329" y="6024402"/>
            <a:ext cx="2895817" cy="364703"/>
          </a:xfrm>
          <a:prstGeom prst="rect">
            <a:avLst/>
          </a:prstGeom>
        </p:spPr>
      </p:pic>
    </p:spTree>
    <p:extLst>
      <p:ext uri="{BB962C8B-B14F-4D97-AF65-F5344CB8AC3E}">
        <p14:creationId xmlns:p14="http://schemas.microsoft.com/office/powerpoint/2010/main" val="301514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768C9-0517-5743-8AF6-7FB9CF6CC1CC}"/>
              </a:ext>
            </a:extLst>
          </p:cNvPr>
          <p:cNvSpPr>
            <a:spLocks noGrp="1"/>
          </p:cNvSpPr>
          <p:nvPr>
            <p:ph type="title"/>
          </p:nvPr>
        </p:nvSpPr>
        <p:spPr/>
        <p:txBody>
          <a:bodyPr/>
          <a:lstStyle/>
          <a:p>
            <a:r>
              <a:rPr lang="en-US" dirty="0"/>
              <a:t>Data abstractions</a:t>
            </a:r>
          </a:p>
        </p:txBody>
      </p:sp>
      <p:graphicFrame>
        <p:nvGraphicFramePr>
          <p:cNvPr id="4" name="Content Placeholder 3">
            <a:extLst>
              <a:ext uri="{FF2B5EF4-FFF2-40B4-BE49-F238E27FC236}">
                <a16:creationId xmlns:a16="http://schemas.microsoft.com/office/drawing/2014/main" id="{8902BF03-3568-0D4F-B889-21DFA2394C08}"/>
              </a:ext>
            </a:extLst>
          </p:cNvPr>
          <p:cNvGraphicFramePr>
            <a:graphicFrameLocks noGrp="1"/>
          </p:cNvGraphicFramePr>
          <p:nvPr>
            <p:ph idx="1"/>
            <p:extLst>
              <p:ext uri="{D42A27DB-BD31-4B8C-83A1-F6EECF244321}">
                <p14:modId xmlns:p14="http://schemas.microsoft.com/office/powerpoint/2010/main" val="2098868109"/>
              </p:ext>
            </p:extLst>
          </p:nvPr>
        </p:nvGraphicFramePr>
        <p:xfrm>
          <a:off x="263525" y="1146175"/>
          <a:ext cx="9048641" cy="4572000"/>
        </p:xfrm>
        <a:graphic>
          <a:graphicData uri="http://schemas.openxmlformats.org/drawingml/2006/table">
            <a:tbl>
              <a:tblPr firstRow="1" bandRow="1">
                <a:tableStyleId>{C083E6E3-FA7D-4D7B-A595-EF9225AFEA82}</a:tableStyleId>
              </a:tblPr>
              <a:tblGrid>
                <a:gridCol w="2784475">
                  <a:extLst>
                    <a:ext uri="{9D8B030D-6E8A-4147-A177-3AD203B41FA5}">
                      <a16:colId xmlns:a16="http://schemas.microsoft.com/office/drawing/2014/main" val="2737695993"/>
                    </a:ext>
                  </a:extLst>
                </a:gridCol>
                <a:gridCol w="2701159">
                  <a:extLst>
                    <a:ext uri="{9D8B030D-6E8A-4147-A177-3AD203B41FA5}">
                      <a16:colId xmlns:a16="http://schemas.microsoft.com/office/drawing/2014/main" val="1802828362"/>
                    </a:ext>
                  </a:extLst>
                </a:gridCol>
                <a:gridCol w="3563007">
                  <a:extLst>
                    <a:ext uri="{9D8B030D-6E8A-4147-A177-3AD203B41FA5}">
                      <a16:colId xmlns:a16="http://schemas.microsoft.com/office/drawing/2014/main" val="3726642424"/>
                    </a:ext>
                  </a:extLst>
                </a:gridCol>
              </a:tblGrid>
              <a:tr h="370840">
                <a:tc>
                  <a:txBody>
                    <a:bodyPr/>
                    <a:lstStyle/>
                    <a:p>
                      <a:pPr algn="r"/>
                      <a:r>
                        <a:rPr lang="en-US" sz="2400" b="1" i="0" dirty="0"/>
                        <a:t>Data store</a:t>
                      </a:r>
                    </a:p>
                  </a:txBody>
                  <a:tcPr>
                    <a:lnB w="12700" cap="flat" cmpd="sng" algn="ctr">
                      <a:solidFill>
                        <a:schemeClr val="tx1"/>
                      </a:solidFill>
                      <a:prstDash val="solid"/>
                      <a:round/>
                      <a:headEnd type="none" w="med" len="med"/>
                      <a:tailEnd type="none" w="med" len="med"/>
                    </a:lnB>
                  </a:tcPr>
                </a:tc>
                <a:tc>
                  <a:txBody>
                    <a:bodyPr/>
                    <a:lstStyle/>
                    <a:p>
                      <a:r>
                        <a:rPr lang="en-US" sz="2400" b="1" i="0" dirty="0"/>
                        <a:t>Examples</a:t>
                      </a:r>
                    </a:p>
                  </a:txBody>
                  <a:tcPr>
                    <a:lnB w="12700" cap="flat" cmpd="sng" algn="ctr">
                      <a:solidFill>
                        <a:schemeClr val="tx1"/>
                      </a:solidFill>
                      <a:prstDash val="solid"/>
                      <a:round/>
                      <a:headEnd type="none" w="med" len="med"/>
                      <a:tailEnd type="none" w="med" len="med"/>
                    </a:lnB>
                  </a:tcPr>
                </a:tc>
                <a:tc>
                  <a:txBody>
                    <a:bodyPr/>
                    <a:lstStyle/>
                    <a:p>
                      <a:r>
                        <a:rPr lang="en-US" sz="2400" b="1" dirty="0"/>
                        <a:t>Data abstraction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1855737"/>
                  </a:ext>
                </a:extLst>
              </a:tr>
              <a:tr h="370840">
                <a:tc>
                  <a:txBody>
                    <a:bodyPr/>
                    <a:lstStyle/>
                    <a:p>
                      <a:pPr algn="r"/>
                      <a:r>
                        <a:rPr lang="en-US" sz="2400" dirty="0">
                          <a:solidFill>
                            <a:schemeClr val="tx1"/>
                          </a:solidFill>
                        </a:rPr>
                        <a:t>SQL Relational DB</a:t>
                      </a:r>
                      <a:endParaRPr lang="en-US" sz="24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alpha val="20000"/>
                      </a:schemeClr>
                    </a:solidFill>
                  </a:tcPr>
                </a:tc>
                <a:tc>
                  <a:txBody>
                    <a:bodyPr/>
                    <a:lstStyle/>
                    <a:p>
                      <a:r>
                        <a:rPr lang="en-US" sz="2400" dirty="0">
                          <a:solidFill>
                            <a:schemeClr val="tx1"/>
                          </a:solidFill>
                        </a:rPr>
                        <a:t>MySQL, Oracle</a:t>
                      </a: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alpha val="20000"/>
                      </a:schemeClr>
                    </a:solidFill>
                  </a:tcPr>
                </a:tc>
                <a:tc>
                  <a:txBody>
                    <a:bodyPr/>
                    <a:lstStyle/>
                    <a:p>
                      <a:r>
                        <a:rPr lang="en-US" sz="2400" b="0" dirty="0">
                          <a:solidFill>
                            <a:schemeClr val="tx1"/>
                          </a:solidFill>
                        </a:rPr>
                        <a:t>Tables, rows, columns</a:t>
                      </a: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alpha val="20000"/>
                      </a:schemeClr>
                    </a:solidFill>
                  </a:tcPr>
                </a:tc>
                <a:extLst>
                  <a:ext uri="{0D108BD9-81ED-4DB2-BD59-A6C34878D82A}">
                    <a16:rowId xmlns:a16="http://schemas.microsoft.com/office/drawing/2014/main" val="3768986510"/>
                  </a:ext>
                </a:extLst>
              </a:tr>
              <a:tr h="370840">
                <a:tc>
                  <a:txBody>
                    <a:bodyPr/>
                    <a:lstStyle/>
                    <a:p>
                      <a:pPr algn="r"/>
                      <a:r>
                        <a:rPr lang="en-US" sz="2400" b="0" dirty="0"/>
                        <a:t>Column-oriented DB</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r>
                        <a:rPr lang="en-US" sz="2400" dirty="0"/>
                        <a:t>Snowflake, </a:t>
                      </a:r>
                      <a:r>
                        <a:rPr lang="en-US" sz="2400" dirty="0" err="1"/>
                        <a:t>BigQuery</a:t>
                      </a:r>
                      <a:endParaRPr lang="en-US" sz="2400"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rPr>
                        <a:t>Tables, rows, columns</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extLst>
                  <a:ext uri="{0D108BD9-81ED-4DB2-BD59-A6C34878D82A}">
                    <a16:rowId xmlns:a16="http://schemas.microsoft.com/office/drawing/2014/main" val="3402555200"/>
                  </a:ext>
                </a:extLst>
              </a:tr>
              <a:tr h="370840">
                <a:tc>
                  <a:txBody>
                    <a:bodyPr/>
                    <a:lstStyle/>
                    <a:p>
                      <a:pPr algn="r"/>
                      <a:r>
                        <a:rPr lang="en-US" sz="2400" dirty="0"/>
                        <a:t>Search engine</a:t>
                      </a:r>
                      <a:endParaRPr lang="en-US" sz="2400" b="0" dirty="0"/>
                    </a:p>
                  </a:txBody>
                  <a:tcPr>
                    <a:lnT w="12700" cap="flat" cmpd="sng" algn="ctr">
                      <a:solidFill>
                        <a:schemeClr val="tx1"/>
                      </a:solidFill>
                      <a:prstDash val="solid"/>
                      <a:round/>
                      <a:headEnd type="none" w="med" len="med"/>
                      <a:tailEnd type="none" w="med" len="med"/>
                    </a:lnT>
                    <a:solidFill>
                      <a:schemeClr val="accent5">
                        <a:lumMod val="75000"/>
                        <a:alpha val="20000"/>
                      </a:schemeClr>
                    </a:solidFill>
                  </a:tcPr>
                </a:tc>
                <a:tc>
                  <a:txBody>
                    <a:bodyPr/>
                    <a:lstStyle/>
                    <a:p>
                      <a:r>
                        <a:rPr lang="en-US" sz="2400" dirty="0"/>
                        <a:t>Elastic search</a:t>
                      </a:r>
                    </a:p>
                  </a:txBody>
                  <a:tcPr>
                    <a:lnT w="12700" cap="flat" cmpd="sng" algn="ctr">
                      <a:solidFill>
                        <a:schemeClr val="tx1"/>
                      </a:solidFill>
                      <a:prstDash val="solid"/>
                      <a:round/>
                      <a:headEnd type="none" w="med" len="med"/>
                      <a:tailEnd type="none" w="med" len="med"/>
                    </a:lnT>
                    <a:solidFill>
                      <a:schemeClr val="accent5">
                        <a:lumMod val="75000"/>
                        <a:alpha val="20000"/>
                      </a:schemeClr>
                    </a:solidFill>
                  </a:tcPr>
                </a:tc>
                <a:tc>
                  <a:txBody>
                    <a:bodyPr/>
                    <a:lstStyle/>
                    <a:p>
                      <a:r>
                        <a:rPr lang="en-US" sz="2400" b="0" dirty="0"/>
                        <a:t>JSON, text</a:t>
                      </a:r>
                    </a:p>
                  </a:txBody>
                  <a:tcPr>
                    <a:lnT w="12700" cap="flat" cmpd="sng" algn="ctr">
                      <a:solidFill>
                        <a:schemeClr val="tx1"/>
                      </a:solidFill>
                      <a:prstDash val="solid"/>
                      <a:round/>
                      <a:headEnd type="none" w="med" len="med"/>
                      <a:tailEnd type="none" w="med" len="med"/>
                    </a:lnT>
                    <a:solidFill>
                      <a:schemeClr val="accent5">
                        <a:lumMod val="75000"/>
                        <a:alpha val="20000"/>
                      </a:schemeClr>
                    </a:solidFill>
                  </a:tcPr>
                </a:tc>
                <a:extLst>
                  <a:ext uri="{0D108BD9-81ED-4DB2-BD59-A6C34878D82A}">
                    <a16:rowId xmlns:a16="http://schemas.microsoft.com/office/drawing/2014/main" val="2758545325"/>
                  </a:ext>
                </a:extLst>
              </a:tr>
              <a:tr h="370840">
                <a:tc>
                  <a:txBody>
                    <a:bodyPr/>
                    <a:lstStyle/>
                    <a:p>
                      <a:pPr algn="r"/>
                      <a:r>
                        <a:rPr lang="en-US" sz="2400" dirty="0"/>
                        <a:t>Document store</a:t>
                      </a:r>
                      <a:endParaRPr lang="en-US" sz="2400" b="0" dirty="0"/>
                    </a:p>
                  </a:txBody>
                  <a:tcPr>
                    <a:solidFill>
                      <a:schemeClr val="accent5">
                        <a:lumMod val="40000"/>
                        <a:lumOff val="60000"/>
                        <a:alpha val="20000"/>
                      </a:schemeClr>
                    </a:solidFill>
                  </a:tcPr>
                </a:tc>
                <a:tc>
                  <a:txBody>
                    <a:bodyPr/>
                    <a:lstStyle/>
                    <a:p>
                      <a:r>
                        <a:rPr lang="en-US" sz="2400" dirty="0"/>
                        <a:t>MongoDB</a:t>
                      </a:r>
                    </a:p>
                  </a:txBody>
                  <a:tcPr>
                    <a:solidFill>
                      <a:schemeClr val="accent5">
                        <a:lumMod val="40000"/>
                        <a:lumOff val="60000"/>
                        <a:alpha val="20000"/>
                      </a:schemeClr>
                    </a:solidFill>
                  </a:tcPr>
                </a:tc>
                <a:tc>
                  <a:txBody>
                    <a:bodyPr/>
                    <a:lstStyle/>
                    <a:p>
                      <a:r>
                        <a:rPr lang="en-US" sz="2400" b="0" dirty="0"/>
                        <a:t>Key → JSON</a:t>
                      </a:r>
                    </a:p>
                  </a:txBody>
                  <a:tcPr>
                    <a:solidFill>
                      <a:schemeClr val="accent5">
                        <a:lumMod val="40000"/>
                        <a:lumOff val="60000"/>
                        <a:alpha val="20000"/>
                      </a:schemeClr>
                    </a:solidFill>
                  </a:tcPr>
                </a:tc>
                <a:extLst>
                  <a:ext uri="{0D108BD9-81ED-4DB2-BD59-A6C34878D82A}">
                    <a16:rowId xmlns:a16="http://schemas.microsoft.com/office/drawing/2014/main" val="4038157190"/>
                  </a:ext>
                </a:extLst>
              </a:tr>
              <a:tr h="370840">
                <a:tc>
                  <a:txBody>
                    <a:bodyPr/>
                    <a:lstStyle/>
                    <a:p>
                      <a:pPr algn="r"/>
                      <a:r>
                        <a:rPr lang="en-US" sz="2400" dirty="0"/>
                        <a:t>Distributed cache</a:t>
                      </a:r>
                      <a:endParaRPr lang="en-US" sz="2400" b="0" dirty="0"/>
                    </a:p>
                  </a:txBody>
                  <a:tcPr>
                    <a:solidFill>
                      <a:schemeClr val="accent5">
                        <a:lumMod val="75000"/>
                        <a:alpha val="20000"/>
                      </a:schemeClr>
                    </a:solidFill>
                  </a:tcPr>
                </a:tc>
                <a:tc>
                  <a:txBody>
                    <a:bodyPr/>
                    <a:lstStyle/>
                    <a:p>
                      <a:r>
                        <a:rPr lang="en-US" sz="2400" dirty="0" err="1"/>
                        <a:t>Redis</a:t>
                      </a:r>
                      <a:endParaRPr lang="en-US" sz="2400" dirty="0"/>
                    </a:p>
                  </a:txBody>
                  <a:tcPr>
                    <a:solidFill>
                      <a:schemeClr val="accent5">
                        <a:lumMod val="75000"/>
                        <a:alpha val="20000"/>
                      </a:schemeClr>
                    </a:solidFill>
                  </a:tcPr>
                </a:tc>
                <a:tc>
                  <a:txBody>
                    <a:bodyPr/>
                    <a:lstStyle/>
                    <a:p>
                      <a:r>
                        <a:rPr lang="en-US" sz="2400" b="0" dirty="0"/>
                        <a:t>Key → value (lists, sets, etc.)</a:t>
                      </a:r>
                    </a:p>
                  </a:txBody>
                  <a:tcPr>
                    <a:solidFill>
                      <a:schemeClr val="accent5">
                        <a:lumMod val="75000"/>
                        <a:alpha val="20000"/>
                      </a:schemeClr>
                    </a:solidFill>
                  </a:tcPr>
                </a:tc>
                <a:extLst>
                  <a:ext uri="{0D108BD9-81ED-4DB2-BD59-A6C34878D82A}">
                    <a16:rowId xmlns:a16="http://schemas.microsoft.com/office/drawing/2014/main" val="667244711"/>
                  </a:ext>
                </a:extLst>
              </a:tr>
              <a:tr h="370840">
                <a:tc>
                  <a:txBody>
                    <a:bodyPr/>
                    <a:lstStyle/>
                    <a:p>
                      <a:pPr algn="r"/>
                      <a:r>
                        <a:rPr lang="en-US" sz="2400" dirty="0"/>
                        <a:t>NoSQL DB</a:t>
                      </a:r>
                      <a:endParaRPr lang="en-US" sz="2400" b="0" dirty="0"/>
                    </a:p>
                  </a:txBody>
                  <a:tcPr>
                    <a:lnB w="12700" cap="flat" cmpd="sng" algn="ctr">
                      <a:solidFill>
                        <a:schemeClr val="tx1"/>
                      </a:solidFill>
                      <a:prstDash val="solid"/>
                      <a:round/>
                      <a:headEnd type="none" w="med" len="med"/>
                      <a:tailEnd type="none" w="med" len="med"/>
                    </a:lnB>
                    <a:solidFill>
                      <a:schemeClr val="accent5">
                        <a:lumMod val="40000"/>
                        <a:lumOff val="60000"/>
                        <a:alpha val="20000"/>
                      </a:schemeClr>
                    </a:solidFill>
                  </a:tcPr>
                </a:tc>
                <a:tc>
                  <a:txBody>
                    <a:bodyPr/>
                    <a:lstStyle/>
                    <a:p>
                      <a:r>
                        <a:rPr lang="en-US" sz="2400" dirty="0"/>
                        <a:t>Cassandra, Dynamo</a:t>
                      </a:r>
                    </a:p>
                  </a:txBody>
                  <a:tcPr>
                    <a:lnB w="12700" cap="flat" cmpd="sng" algn="ctr">
                      <a:solidFill>
                        <a:schemeClr val="tx1"/>
                      </a:solidFill>
                      <a:prstDash val="solid"/>
                      <a:round/>
                      <a:headEnd type="none" w="med" len="med"/>
                      <a:tailEnd type="none" w="med" len="med"/>
                    </a:lnB>
                    <a:solidFill>
                      <a:schemeClr val="accent5">
                        <a:lumMod val="40000"/>
                        <a:lumOff val="60000"/>
                        <a:alpha val="20000"/>
                      </a:schemeClr>
                    </a:solidFill>
                  </a:tcPr>
                </a:tc>
                <a:tc>
                  <a:txBody>
                    <a:bodyPr/>
                    <a:lstStyle/>
                    <a:p>
                      <a:r>
                        <a:rPr lang="en-US" sz="2400" b="0" dirty="0"/>
                        <a:t>2D Key-value (pseudo-cols)</a:t>
                      </a:r>
                    </a:p>
                  </a:txBody>
                  <a:tcPr>
                    <a:lnB w="12700" cap="flat" cmpd="sng" algn="ctr">
                      <a:solidFill>
                        <a:schemeClr val="tx1"/>
                      </a:solidFill>
                      <a:prstDash val="solid"/>
                      <a:round/>
                      <a:headEnd type="none" w="med" len="med"/>
                      <a:tailEnd type="none" w="med" len="med"/>
                    </a:lnB>
                    <a:solidFill>
                      <a:schemeClr val="accent5">
                        <a:lumMod val="40000"/>
                        <a:lumOff val="60000"/>
                        <a:alpha val="20000"/>
                      </a:schemeClr>
                    </a:solidFill>
                  </a:tcPr>
                </a:tc>
                <a:extLst>
                  <a:ext uri="{0D108BD9-81ED-4DB2-BD59-A6C34878D82A}">
                    <a16:rowId xmlns:a16="http://schemas.microsoft.com/office/drawing/2014/main" val="2136830453"/>
                  </a:ext>
                </a:extLst>
              </a:tr>
              <a:tr h="370840">
                <a:tc>
                  <a:txBody>
                    <a:bodyPr/>
                    <a:lstStyle/>
                    <a:p>
                      <a:pPr algn="r"/>
                      <a:r>
                        <a:rPr lang="en-US" sz="2400" dirty="0"/>
                        <a:t>Cloud object store</a:t>
                      </a:r>
                      <a:endParaRPr lang="en-US" sz="2400" b="0" dirty="0"/>
                    </a:p>
                  </a:txBody>
                  <a:tcPr>
                    <a:lnT w="12700" cap="flat" cmpd="sng" algn="ctr">
                      <a:solidFill>
                        <a:schemeClr val="tx1"/>
                      </a:solidFill>
                      <a:prstDash val="solid"/>
                      <a:round/>
                      <a:headEnd type="none" w="med" len="med"/>
                      <a:tailEnd type="none" w="med" len="med"/>
                    </a:lnT>
                    <a:solidFill>
                      <a:schemeClr val="accent6">
                        <a:lumMod val="60000"/>
                        <a:lumOff val="40000"/>
                        <a:alpha val="20000"/>
                      </a:schemeClr>
                    </a:solidFill>
                  </a:tcPr>
                </a:tc>
                <a:tc>
                  <a:txBody>
                    <a:bodyPr/>
                    <a:lstStyle/>
                    <a:p>
                      <a:r>
                        <a:rPr lang="en-US" sz="2400" dirty="0"/>
                        <a:t>S3, Azure Blobs</a:t>
                      </a:r>
                    </a:p>
                  </a:txBody>
                  <a:tcPr>
                    <a:lnT w="12700" cap="flat" cmpd="sng" algn="ctr">
                      <a:solidFill>
                        <a:schemeClr val="tx1"/>
                      </a:solidFill>
                      <a:prstDash val="solid"/>
                      <a:round/>
                      <a:headEnd type="none" w="med" len="med"/>
                      <a:tailEnd type="none" w="med" len="med"/>
                    </a:lnT>
                    <a:solidFill>
                      <a:schemeClr val="accent6">
                        <a:lumMod val="60000"/>
                        <a:lumOff val="40000"/>
                        <a:alpha val="20000"/>
                      </a:schemeClr>
                    </a:solidFill>
                  </a:tcPr>
                </a:tc>
                <a:tc>
                  <a:txBody>
                    <a:bodyPr/>
                    <a:lstStyle/>
                    <a:p>
                      <a:r>
                        <a:rPr lang="en-US" sz="2400" b="0" dirty="0"/>
                        <a:t>K-V / Filename-contents</a:t>
                      </a:r>
                    </a:p>
                  </a:txBody>
                  <a:tcPr>
                    <a:lnT w="12700" cap="flat" cmpd="sng" algn="ctr">
                      <a:solidFill>
                        <a:schemeClr val="tx1"/>
                      </a:solidFill>
                      <a:prstDash val="solid"/>
                      <a:round/>
                      <a:headEnd type="none" w="med" len="med"/>
                      <a:tailEnd type="none" w="med" len="med"/>
                    </a:lnT>
                    <a:solidFill>
                      <a:schemeClr val="accent6">
                        <a:lumMod val="60000"/>
                        <a:lumOff val="40000"/>
                        <a:alpha val="20000"/>
                      </a:schemeClr>
                    </a:solidFill>
                  </a:tcPr>
                </a:tc>
                <a:extLst>
                  <a:ext uri="{0D108BD9-81ED-4DB2-BD59-A6C34878D82A}">
                    <a16:rowId xmlns:a16="http://schemas.microsoft.com/office/drawing/2014/main" val="3415448994"/>
                  </a:ext>
                </a:extLst>
              </a:tr>
              <a:tr h="370840">
                <a:tc>
                  <a:txBody>
                    <a:bodyPr/>
                    <a:lstStyle/>
                    <a:p>
                      <a:pPr algn="r"/>
                      <a:r>
                        <a:rPr lang="en-US" sz="2400" dirty="0"/>
                        <a:t>Cluster filesystem</a:t>
                      </a:r>
                      <a:endParaRPr lang="en-US" sz="2400" b="0" dirty="0"/>
                    </a:p>
                  </a:txBody>
                  <a:tcPr>
                    <a:solidFill>
                      <a:schemeClr val="accent6">
                        <a:lumMod val="20000"/>
                        <a:lumOff val="80000"/>
                        <a:alpha val="20000"/>
                      </a:schemeClr>
                    </a:solidFill>
                  </a:tcPr>
                </a:tc>
                <a:tc>
                  <a:txBody>
                    <a:bodyPr/>
                    <a:lstStyle/>
                    <a:p>
                      <a:r>
                        <a:rPr lang="en-US" sz="2400" dirty="0"/>
                        <a:t>Hadoop dist. fs.</a:t>
                      </a:r>
                    </a:p>
                  </a:txBody>
                  <a:tcPr>
                    <a:solidFill>
                      <a:schemeClr val="accent6">
                        <a:lumMod val="20000"/>
                        <a:lumOff val="80000"/>
                        <a:alpha val="20000"/>
                      </a:schemeClr>
                    </a:solidFill>
                  </a:tcPr>
                </a:tc>
                <a:tc>
                  <a:txBody>
                    <a:bodyPr/>
                    <a:lstStyle/>
                    <a:p>
                      <a:r>
                        <a:rPr lang="en-US" sz="2400" b="0" dirty="0"/>
                        <a:t>K-V / Filename-contents</a:t>
                      </a:r>
                    </a:p>
                  </a:txBody>
                  <a:tcPr>
                    <a:solidFill>
                      <a:schemeClr val="accent6">
                        <a:lumMod val="20000"/>
                        <a:lumOff val="80000"/>
                        <a:alpha val="20000"/>
                      </a:schemeClr>
                    </a:solidFill>
                  </a:tcPr>
                </a:tc>
                <a:extLst>
                  <a:ext uri="{0D108BD9-81ED-4DB2-BD59-A6C34878D82A}">
                    <a16:rowId xmlns:a16="http://schemas.microsoft.com/office/drawing/2014/main" val="2058425629"/>
                  </a:ext>
                </a:extLst>
              </a:tr>
              <a:tr h="370840">
                <a:tc>
                  <a:txBody>
                    <a:bodyPr/>
                    <a:lstStyle/>
                    <a:p>
                      <a:pPr algn="r"/>
                      <a:r>
                        <a:rPr lang="en-US" sz="2400" dirty="0">
                          <a:solidFill>
                            <a:schemeClr val="tx1"/>
                          </a:solidFill>
                        </a:rPr>
                        <a:t>Networked filesystem</a:t>
                      </a:r>
                      <a:endParaRPr lang="en-US" sz="2400" b="0" dirty="0">
                        <a:solidFill>
                          <a:schemeClr val="tx1"/>
                        </a:solidFill>
                      </a:endParaRPr>
                    </a:p>
                  </a:txBody>
                  <a:tcPr>
                    <a:solidFill>
                      <a:schemeClr val="accent6">
                        <a:lumMod val="60000"/>
                        <a:lumOff val="40000"/>
                        <a:alpha val="20000"/>
                      </a:schemeClr>
                    </a:solidFill>
                  </a:tcPr>
                </a:tc>
                <a:tc>
                  <a:txBody>
                    <a:bodyPr/>
                    <a:lstStyle/>
                    <a:p>
                      <a:r>
                        <a:rPr lang="en-US" sz="2400" dirty="0">
                          <a:solidFill>
                            <a:schemeClr val="tx1"/>
                          </a:solidFill>
                        </a:rPr>
                        <a:t>NFS, EFS, EBS</a:t>
                      </a:r>
                    </a:p>
                  </a:txBody>
                  <a:tcPr>
                    <a:solidFill>
                      <a:schemeClr val="accent6">
                        <a:lumMod val="60000"/>
                        <a:lumOff val="40000"/>
                        <a:alpha val="20000"/>
                      </a:schemeClr>
                    </a:solidFill>
                  </a:tcPr>
                </a:tc>
                <a:tc>
                  <a:txBody>
                    <a:bodyPr/>
                    <a:lstStyle/>
                    <a:p>
                      <a:r>
                        <a:rPr lang="en-US" sz="2400" b="0" dirty="0">
                          <a:solidFill>
                            <a:schemeClr val="tx1"/>
                          </a:solidFill>
                        </a:rPr>
                        <a:t>Filename-contents</a:t>
                      </a:r>
                    </a:p>
                  </a:txBody>
                  <a:tcPr>
                    <a:solidFill>
                      <a:schemeClr val="accent6">
                        <a:lumMod val="60000"/>
                        <a:lumOff val="40000"/>
                        <a:alpha val="20000"/>
                      </a:schemeClr>
                    </a:solidFill>
                  </a:tcPr>
                </a:tc>
                <a:extLst>
                  <a:ext uri="{0D108BD9-81ED-4DB2-BD59-A6C34878D82A}">
                    <a16:rowId xmlns:a16="http://schemas.microsoft.com/office/drawing/2014/main" val="2658212965"/>
                  </a:ext>
                </a:extLst>
              </a:tr>
            </a:tbl>
          </a:graphicData>
        </a:graphic>
      </p:graphicFrame>
      <p:sp>
        <p:nvSpPr>
          <p:cNvPr id="3" name="TextBox 2">
            <a:extLst>
              <a:ext uri="{FF2B5EF4-FFF2-40B4-BE49-F238E27FC236}">
                <a16:creationId xmlns:a16="http://schemas.microsoft.com/office/drawing/2014/main" id="{0F6347EC-2067-EF4C-B09F-9CC2B0BC1401}"/>
              </a:ext>
            </a:extLst>
          </p:cNvPr>
          <p:cNvSpPr txBox="1"/>
          <p:nvPr/>
        </p:nvSpPr>
        <p:spPr>
          <a:xfrm>
            <a:off x="9743089" y="4406776"/>
            <a:ext cx="2448911" cy="2246769"/>
          </a:xfrm>
          <a:prstGeom prst="rect">
            <a:avLst/>
          </a:prstGeom>
          <a:noFill/>
        </p:spPr>
        <p:txBody>
          <a:bodyPr wrap="square" rtlCol="0">
            <a:spAutoFit/>
          </a:bodyPr>
          <a:lstStyle/>
          <a:p>
            <a:r>
              <a:rPr lang="en-US" sz="2000" dirty="0"/>
              <a:t>Files with data "blobs"</a:t>
            </a:r>
          </a:p>
          <a:p>
            <a:endParaRPr lang="en-US" sz="2000" dirty="0"/>
          </a:p>
          <a:p>
            <a:r>
              <a:rPr lang="en-US" sz="2000" dirty="0"/>
              <a:t>Files may have some internal structure, but the storage API is not aware of it and makes no use of it.</a:t>
            </a:r>
          </a:p>
        </p:txBody>
      </p:sp>
      <p:sp>
        <p:nvSpPr>
          <p:cNvPr id="5" name="TextBox 4">
            <a:extLst>
              <a:ext uri="{FF2B5EF4-FFF2-40B4-BE49-F238E27FC236}">
                <a16:creationId xmlns:a16="http://schemas.microsoft.com/office/drawing/2014/main" id="{F6D13B1B-80EB-0B49-A087-EF53D5696E78}"/>
              </a:ext>
            </a:extLst>
          </p:cNvPr>
          <p:cNvSpPr txBox="1"/>
          <p:nvPr/>
        </p:nvSpPr>
        <p:spPr>
          <a:xfrm>
            <a:off x="9743089" y="1848660"/>
            <a:ext cx="1980701" cy="400110"/>
          </a:xfrm>
          <a:prstGeom prst="rect">
            <a:avLst/>
          </a:prstGeom>
          <a:noFill/>
        </p:spPr>
        <p:txBody>
          <a:bodyPr wrap="square" rtlCol="0">
            <a:spAutoFit/>
          </a:bodyPr>
          <a:lstStyle/>
          <a:p>
            <a:r>
              <a:rPr lang="en-US" sz="2000" dirty="0"/>
              <a:t>Highly structured</a:t>
            </a:r>
          </a:p>
        </p:txBody>
      </p:sp>
      <p:sp>
        <p:nvSpPr>
          <p:cNvPr id="6" name="TextBox 5">
            <a:extLst>
              <a:ext uri="{FF2B5EF4-FFF2-40B4-BE49-F238E27FC236}">
                <a16:creationId xmlns:a16="http://schemas.microsoft.com/office/drawing/2014/main" id="{B0AA4DAB-2492-E841-A7BB-1F4FF5E830C6}"/>
              </a:ext>
            </a:extLst>
          </p:cNvPr>
          <p:cNvSpPr txBox="1"/>
          <p:nvPr/>
        </p:nvSpPr>
        <p:spPr>
          <a:xfrm>
            <a:off x="9743090" y="3252268"/>
            <a:ext cx="1775482" cy="400110"/>
          </a:xfrm>
          <a:prstGeom prst="rect">
            <a:avLst/>
          </a:prstGeom>
          <a:noFill/>
        </p:spPr>
        <p:txBody>
          <a:bodyPr wrap="square" rtlCol="0">
            <a:spAutoFit/>
          </a:bodyPr>
          <a:lstStyle/>
          <a:p>
            <a:r>
              <a:rPr lang="en-US" sz="2000" dirty="0"/>
              <a:t>Semi-structured</a:t>
            </a:r>
          </a:p>
        </p:txBody>
      </p:sp>
      <p:sp>
        <p:nvSpPr>
          <p:cNvPr id="7" name="Right Brace 6">
            <a:extLst>
              <a:ext uri="{FF2B5EF4-FFF2-40B4-BE49-F238E27FC236}">
                <a16:creationId xmlns:a16="http://schemas.microsoft.com/office/drawing/2014/main" id="{351B0D5A-5945-AF4A-8CF4-75874047390C}"/>
              </a:ext>
            </a:extLst>
          </p:cNvPr>
          <p:cNvSpPr/>
          <p:nvPr/>
        </p:nvSpPr>
        <p:spPr>
          <a:xfrm>
            <a:off x="9543393" y="1619552"/>
            <a:ext cx="199698" cy="878241"/>
          </a:xfrm>
          <a:prstGeom prst="rightBrace">
            <a:avLst>
              <a:gd name="adj1" fmla="val 31616"/>
              <a:gd name="adj2" fmla="val 50000"/>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5D1AEEA7-3114-3B4C-A962-8BBC7A20B1B5}"/>
              </a:ext>
            </a:extLst>
          </p:cNvPr>
          <p:cNvSpPr/>
          <p:nvPr/>
        </p:nvSpPr>
        <p:spPr>
          <a:xfrm>
            <a:off x="9543393" y="2544371"/>
            <a:ext cx="199697" cy="1815905"/>
          </a:xfrm>
          <a:prstGeom prst="rightBrace">
            <a:avLst>
              <a:gd name="adj1" fmla="val 31616"/>
              <a:gd name="adj2" fmla="val 50000"/>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a:extLst>
              <a:ext uri="{FF2B5EF4-FFF2-40B4-BE49-F238E27FC236}">
                <a16:creationId xmlns:a16="http://schemas.microsoft.com/office/drawing/2014/main" id="{740812E1-8733-184F-BD95-EF912B9C618C}"/>
              </a:ext>
            </a:extLst>
          </p:cNvPr>
          <p:cNvSpPr/>
          <p:nvPr/>
        </p:nvSpPr>
        <p:spPr>
          <a:xfrm>
            <a:off x="9543392" y="4406853"/>
            <a:ext cx="199697" cy="1294048"/>
          </a:xfrm>
          <a:prstGeom prst="rightBrace">
            <a:avLst>
              <a:gd name="adj1" fmla="val 31616"/>
              <a:gd name="adj2" fmla="val 17123"/>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62488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4B03B-57EC-9846-A071-68C21B9645A9}"/>
              </a:ext>
            </a:extLst>
          </p:cNvPr>
          <p:cNvSpPr>
            <a:spLocks noGrp="1"/>
          </p:cNvSpPr>
          <p:nvPr>
            <p:ph type="title"/>
          </p:nvPr>
        </p:nvSpPr>
        <p:spPr/>
        <p:txBody>
          <a:bodyPr/>
          <a:lstStyle/>
          <a:p>
            <a:r>
              <a:rPr lang="en-US" dirty="0"/>
              <a:t>Column-oriented Relational Databases</a:t>
            </a:r>
          </a:p>
        </p:txBody>
      </p:sp>
      <p:sp>
        <p:nvSpPr>
          <p:cNvPr id="3" name="Content Placeholder 2">
            <a:extLst>
              <a:ext uri="{FF2B5EF4-FFF2-40B4-BE49-F238E27FC236}">
                <a16:creationId xmlns:a16="http://schemas.microsoft.com/office/drawing/2014/main" id="{9716FF92-11EF-114F-8F17-B86E6781A7FB}"/>
              </a:ext>
            </a:extLst>
          </p:cNvPr>
          <p:cNvSpPr>
            <a:spLocks noGrp="1"/>
          </p:cNvSpPr>
          <p:nvPr>
            <p:ph idx="1"/>
          </p:nvPr>
        </p:nvSpPr>
        <p:spPr/>
        <p:txBody>
          <a:bodyPr>
            <a:normAutofit lnSpcReduction="10000"/>
          </a:bodyPr>
          <a:lstStyle/>
          <a:p>
            <a:pPr marL="0" indent="0">
              <a:buNone/>
            </a:pPr>
            <a:r>
              <a:rPr lang="en-US" dirty="0"/>
              <a:t>Previously, we saw that:</a:t>
            </a:r>
          </a:p>
          <a:p>
            <a:r>
              <a:rPr lang="en-US" dirty="0"/>
              <a:t>Read-Replication and </a:t>
            </a:r>
            <a:r>
              <a:rPr lang="en-US" dirty="0" err="1"/>
              <a:t>Sharding</a:t>
            </a:r>
            <a:r>
              <a:rPr lang="en-US" dirty="0"/>
              <a:t> allow lots of </a:t>
            </a:r>
            <a:r>
              <a:rPr lang="en-US" b="1" dirty="0"/>
              <a:t>parallel </a:t>
            </a:r>
            <a:r>
              <a:rPr lang="en-US" dirty="0"/>
              <a:t>reads and writes.</a:t>
            </a:r>
          </a:p>
          <a:p>
            <a:r>
              <a:rPr lang="en-US" dirty="0"/>
              <a:t>This is useful for </a:t>
            </a:r>
            <a:r>
              <a:rPr lang="en-US" b="1" dirty="0"/>
              <a:t>OLTP</a:t>
            </a:r>
            <a:r>
              <a:rPr lang="en-US" dirty="0"/>
              <a:t> applications (Online Transaction Processing).</a:t>
            </a:r>
          </a:p>
          <a:p>
            <a:pPr lvl="2"/>
            <a:endParaRPr lang="en-US" dirty="0"/>
          </a:p>
          <a:p>
            <a:pPr marL="0" indent="0">
              <a:buNone/>
            </a:pPr>
            <a:r>
              <a:rPr lang="en-US" b="1" dirty="0"/>
              <a:t>OLAP</a:t>
            </a:r>
            <a:r>
              <a:rPr lang="en-US" dirty="0"/>
              <a:t> (Online Analytics Processing) involves just a few huge queries</a:t>
            </a:r>
          </a:p>
          <a:p>
            <a:r>
              <a:rPr lang="en-US" dirty="0" err="1"/>
              <a:t>Eg.</a:t>
            </a:r>
            <a:r>
              <a:rPr lang="en-US" dirty="0"/>
              <a:t>, Over the past three years, in which locations have customers been most responsive to our mailed-to-home coupons?</a:t>
            </a:r>
          </a:p>
          <a:p>
            <a:r>
              <a:rPr lang="en-US" dirty="0"/>
              <a:t>Analytics queries involve </a:t>
            </a:r>
            <a:r>
              <a:rPr lang="en-US" b="1" dirty="0"/>
              <a:t>scanning</a:t>
            </a:r>
            <a:r>
              <a:rPr lang="en-US" dirty="0"/>
              <a:t> tables, not using indexes.</a:t>
            </a:r>
          </a:p>
          <a:p>
            <a:r>
              <a:rPr lang="en-US" dirty="0"/>
              <a:t>Must be parallelized over many nodes.</a:t>
            </a:r>
          </a:p>
          <a:p>
            <a:r>
              <a:rPr lang="en-US" dirty="0"/>
              <a:t>The workload is mostly </a:t>
            </a:r>
            <a:r>
              <a:rPr lang="en-US" b="1" dirty="0"/>
              <a:t>reads</a:t>
            </a:r>
            <a:r>
              <a:rPr lang="en-US" dirty="0"/>
              <a:t>, with occasional importing of new data.</a:t>
            </a:r>
          </a:p>
          <a:p>
            <a:pPr marL="0" indent="0">
              <a:buNone/>
            </a:pPr>
            <a:r>
              <a:rPr lang="en-US" dirty="0"/>
              <a:t>Column-oriented DBs are optimized for SQL analytics workloads.</a:t>
            </a:r>
          </a:p>
        </p:txBody>
      </p:sp>
    </p:spTree>
    <p:extLst>
      <p:ext uri="{BB962C8B-B14F-4D97-AF65-F5344CB8AC3E}">
        <p14:creationId xmlns:p14="http://schemas.microsoft.com/office/powerpoint/2010/main" val="25132318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768C9-0517-5743-8AF6-7FB9CF6CC1CC}"/>
              </a:ext>
            </a:extLst>
          </p:cNvPr>
          <p:cNvSpPr>
            <a:spLocks noGrp="1"/>
          </p:cNvSpPr>
          <p:nvPr>
            <p:ph type="title"/>
          </p:nvPr>
        </p:nvSpPr>
        <p:spPr/>
        <p:txBody>
          <a:bodyPr/>
          <a:lstStyle/>
          <a:p>
            <a:r>
              <a:rPr lang="en-US" dirty="0"/>
              <a:t>Many choices for semi-structured, scalable stores!</a:t>
            </a:r>
          </a:p>
        </p:txBody>
      </p:sp>
      <p:graphicFrame>
        <p:nvGraphicFramePr>
          <p:cNvPr id="4" name="Content Placeholder 3">
            <a:extLst>
              <a:ext uri="{FF2B5EF4-FFF2-40B4-BE49-F238E27FC236}">
                <a16:creationId xmlns:a16="http://schemas.microsoft.com/office/drawing/2014/main" id="{8902BF03-3568-0D4F-B889-21DFA2394C08}"/>
              </a:ext>
            </a:extLst>
          </p:cNvPr>
          <p:cNvGraphicFramePr>
            <a:graphicFrameLocks noGrp="1"/>
          </p:cNvGraphicFramePr>
          <p:nvPr>
            <p:ph idx="1"/>
            <p:extLst>
              <p:ext uri="{D42A27DB-BD31-4B8C-83A1-F6EECF244321}">
                <p14:modId xmlns:p14="http://schemas.microsoft.com/office/powerpoint/2010/main" val="20606208"/>
              </p:ext>
            </p:extLst>
          </p:nvPr>
        </p:nvGraphicFramePr>
        <p:xfrm>
          <a:off x="263525" y="1146175"/>
          <a:ext cx="9279868" cy="4572000"/>
        </p:xfrm>
        <a:graphic>
          <a:graphicData uri="http://schemas.openxmlformats.org/drawingml/2006/table">
            <a:tbl>
              <a:tblPr firstRow="1" bandRow="1">
                <a:tableStyleId>{C083E6E3-FA7D-4D7B-A595-EF9225AFEA82}</a:tableStyleId>
              </a:tblPr>
              <a:tblGrid>
                <a:gridCol w="2855629">
                  <a:extLst>
                    <a:ext uri="{9D8B030D-6E8A-4147-A177-3AD203B41FA5}">
                      <a16:colId xmlns:a16="http://schemas.microsoft.com/office/drawing/2014/main" val="2737695993"/>
                    </a:ext>
                  </a:extLst>
                </a:gridCol>
                <a:gridCol w="2766639">
                  <a:extLst>
                    <a:ext uri="{9D8B030D-6E8A-4147-A177-3AD203B41FA5}">
                      <a16:colId xmlns:a16="http://schemas.microsoft.com/office/drawing/2014/main" val="1802828362"/>
                    </a:ext>
                  </a:extLst>
                </a:gridCol>
                <a:gridCol w="3657600">
                  <a:extLst>
                    <a:ext uri="{9D8B030D-6E8A-4147-A177-3AD203B41FA5}">
                      <a16:colId xmlns:a16="http://schemas.microsoft.com/office/drawing/2014/main" val="3726642424"/>
                    </a:ext>
                  </a:extLst>
                </a:gridCol>
              </a:tblGrid>
              <a:tr h="370840">
                <a:tc>
                  <a:txBody>
                    <a:bodyPr/>
                    <a:lstStyle/>
                    <a:p>
                      <a:pPr algn="r"/>
                      <a:r>
                        <a:rPr lang="en-US" sz="2400" b="1" i="0" dirty="0"/>
                        <a:t>Data store</a:t>
                      </a:r>
                    </a:p>
                  </a:txBody>
                  <a:tcPr/>
                </a:tc>
                <a:tc>
                  <a:txBody>
                    <a:bodyPr/>
                    <a:lstStyle/>
                    <a:p>
                      <a:r>
                        <a:rPr lang="en-US" sz="2400" b="1" i="0" dirty="0"/>
                        <a:t>Examples</a:t>
                      </a:r>
                    </a:p>
                  </a:txBody>
                  <a:tcPr/>
                </a:tc>
                <a:tc>
                  <a:txBody>
                    <a:bodyPr/>
                    <a:lstStyle/>
                    <a:p>
                      <a:r>
                        <a:rPr lang="en-US" sz="2400" b="1" dirty="0"/>
                        <a:t>Data abstraction</a:t>
                      </a:r>
                    </a:p>
                  </a:txBody>
                  <a:tcPr/>
                </a:tc>
                <a:extLst>
                  <a:ext uri="{0D108BD9-81ED-4DB2-BD59-A6C34878D82A}">
                    <a16:rowId xmlns:a16="http://schemas.microsoft.com/office/drawing/2014/main" val="2411855737"/>
                  </a:ext>
                </a:extLst>
              </a:tr>
              <a:tr h="370840">
                <a:tc>
                  <a:txBody>
                    <a:bodyPr/>
                    <a:lstStyle/>
                    <a:p>
                      <a:pPr algn="r"/>
                      <a:r>
                        <a:rPr lang="en-US" sz="2400" dirty="0">
                          <a:solidFill>
                            <a:schemeClr val="accent3"/>
                          </a:solidFill>
                        </a:rPr>
                        <a:t>SQL Relational DB</a:t>
                      </a:r>
                      <a:endParaRPr lang="en-US" sz="2400" b="0" dirty="0">
                        <a:solidFill>
                          <a:schemeClr val="accent3"/>
                        </a:solidFill>
                      </a:endParaRPr>
                    </a:p>
                  </a:txBody>
                  <a:tcPr/>
                </a:tc>
                <a:tc>
                  <a:txBody>
                    <a:bodyPr/>
                    <a:lstStyle/>
                    <a:p>
                      <a:r>
                        <a:rPr lang="en-US" sz="2400" dirty="0">
                          <a:solidFill>
                            <a:schemeClr val="accent3"/>
                          </a:solidFill>
                        </a:rPr>
                        <a:t>MySQL, Oracle</a:t>
                      </a:r>
                    </a:p>
                  </a:txBody>
                  <a:tcPr/>
                </a:tc>
                <a:tc>
                  <a:txBody>
                    <a:bodyPr/>
                    <a:lstStyle/>
                    <a:p>
                      <a:r>
                        <a:rPr lang="en-US" sz="2400" b="0" dirty="0">
                          <a:solidFill>
                            <a:schemeClr val="accent3"/>
                          </a:solidFill>
                        </a:rPr>
                        <a:t>Tables, rows, columns</a:t>
                      </a:r>
                    </a:p>
                  </a:txBody>
                  <a:tcPr/>
                </a:tc>
                <a:extLst>
                  <a:ext uri="{0D108BD9-81ED-4DB2-BD59-A6C34878D82A}">
                    <a16:rowId xmlns:a16="http://schemas.microsoft.com/office/drawing/2014/main" val="3768986510"/>
                  </a:ext>
                </a:extLst>
              </a:tr>
              <a:tr h="370840">
                <a:tc>
                  <a:txBody>
                    <a:bodyPr/>
                    <a:lstStyle/>
                    <a:p>
                      <a:pPr algn="r"/>
                      <a:r>
                        <a:rPr lang="en-US" sz="2400" b="0" dirty="0">
                          <a:solidFill>
                            <a:schemeClr val="accent3"/>
                          </a:solidFill>
                        </a:rPr>
                        <a:t>Column-oriented DB</a:t>
                      </a:r>
                    </a:p>
                  </a:txBody>
                  <a:tcPr/>
                </a:tc>
                <a:tc>
                  <a:txBody>
                    <a:bodyPr/>
                    <a:lstStyle/>
                    <a:p>
                      <a:r>
                        <a:rPr lang="en-US" sz="2400" dirty="0">
                          <a:solidFill>
                            <a:schemeClr val="accent3"/>
                          </a:solidFill>
                        </a:rPr>
                        <a:t>Snowflake, </a:t>
                      </a:r>
                      <a:r>
                        <a:rPr lang="en-US" sz="2400" dirty="0" err="1">
                          <a:solidFill>
                            <a:schemeClr val="accent3"/>
                          </a:solidFill>
                        </a:rPr>
                        <a:t>BigQuery</a:t>
                      </a:r>
                      <a:endParaRPr lang="en-US" sz="2400" dirty="0">
                        <a:solidFill>
                          <a:schemeClr val="accent3"/>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accent3"/>
                          </a:solidFill>
                        </a:rPr>
                        <a:t>Tables, rows, columns</a:t>
                      </a:r>
                    </a:p>
                  </a:txBody>
                  <a:tcPr/>
                </a:tc>
                <a:extLst>
                  <a:ext uri="{0D108BD9-81ED-4DB2-BD59-A6C34878D82A}">
                    <a16:rowId xmlns:a16="http://schemas.microsoft.com/office/drawing/2014/main" val="1974246133"/>
                  </a:ext>
                </a:extLst>
              </a:tr>
              <a:tr h="370840">
                <a:tc>
                  <a:txBody>
                    <a:bodyPr/>
                    <a:lstStyle/>
                    <a:p>
                      <a:pPr algn="r"/>
                      <a:r>
                        <a:rPr lang="en-US" sz="2400" dirty="0"/>
                        <a:t>Search engine</a:t>
                      </a:r>
                      <a:endParaRPr lang="en-US" sz="2400" b="0" dirty="0"/>
                    </a:p>
                  </a:txBody>
                  <a:tcPr/>
                </a:tc>
                <a:tc>
                  <a:txBody>
                    <a:bodyPr/>
                    <a:lstStyle/>
                    <a:p>
                      <a:r>
                        <a:rPr lang="en-US" sz="2400" dirty="0"/>
                        <a:t>Elastic search</a:t>
                      </a:r>
                    </a:p>
                  </a:txBody>
                  <a:tcPr/>
                </a:tc>
                <a:tc>
                  <a:txBody>
                    <a:bodyPr/>
                    <a:lstStyle/>
                    <a:p>
                      <a:r>
                        <a:rPr lang="en-US" sz="2400" b="0" dirty="0"/>
                        <a:t>JSON, text</a:t>
                      </a:r>
                    </a:p>
                  </a:txBody>
                  <a:tcPr/>
                </a:tc>
                <a:extLst>
                  <a:ext uri="{0D108BD9-81ED-4DB2-BD59-A6C34878D82A}">
                    <a16:rowId xmlns:a16="http://schemas.microsoft.com/office/drawing/2014/main" val="2758545325"/>
                  </a:ext>
                </a:extLst>
              </a:tr>
              <a:tr h="370840">
                <a:tc>
                  <a:txBody>
                    <a:bodyPr/>
                    <a:lstStyle/>
                    <a:p>
                      <a:pPr algn="r"/>
                      <a:r>
                        <a:rPr lang="en-US" sz="2400" dirty="0"/>
                        <a:t>Document store</a:t>
                      </a:r>
                      <a:endParaRPr lang="en-US" sz="2400" b="0" dirty="0"/>
                    </a:p>
                  </a:txBody>
                  <a:tcPr/>
                </a:tc>
                <a:tc>
                  <a:txBody>
                    <a:bodyPr/>
                    <a:lstStyle/>
                    <a:p>
                      <a:r>
                        <a:rPr lang="en-US" sz="2400" dirty="0"/>
                        <a:t>MongoDB</a:t>
                      </a:r>
                    </a:p>
                  </a:txBody>
                  <a:tcPr/>
                </a:tc>
                <a:tc>
                  <a:txBody>
                    <a:bodyPr/>
                    <a:lstStyle/>
                    <a:p>
                      <a:r>
                        <a:rPr lang="en-US" sz="2400" b="0" dirty="0"/>
                        <a:t>Key → JSON</a:t>
                      </a:r>
                    </a:p>
                  </a:txBody>
                  <a:tcPr/>
                </a:tc>
                <a:extLst>
                  <a:ext uri="{0D108BD9-81ED-4DB2-BD59-A6C34878D82A}">
                    <a16:rowId xmlns:a16="http://schemas.microsoft.com/office/drawing/2014/main" val="4038157190"/>
                  </a:ext>
                </a:extLst>
              </a:tr>
              <a:tr h="370840">
                <a:tc>
                  <a:txBody>
                    <a:bodyPr/>
                    <a:lstStyle/>
                    <a:p>
                      <a:pPr algn="r"/>
                      <a:r>
                        <a:rPr lang="en-US" sz="2400" dirty="0"/>
                        <a:t>Distributed cache</a:t>
                      </a:r>
                      <a:endParaRPr lang="en-US" sz="2400" b="0" dirty="0"/>
                    </a:p>
                  </a:txBody>
                  <a:tcPr/>
                </a:tc>
                <a:tc>
                  <a:txBody>
                    <a:bodyPr/>
                    <a:lstStyle/>
                    <a:p>
                      <a:r>
                        <a:rPr lang="en-US" sz="2400" dirty="0" err="1"/>
                        <a:t>Redis</a:t>
                      </a:r>
                      <a:endParaRPr lang="en-US" sz="2400" dirty="0"/>
                    </a:p>
                  </a:txBody>
                  <a:tcPr/>
                </a:tc>
                <a:tc>
                  <a:txBody>
                    <a:bodyPr/>
                    <a:lstStyle/>
                    <a:p>
                      <a:r>
                        <a:rPr lang="en-US" sz="2400" b="0" dirty="0"/>
                        <a:t>Key → value (lists, sets, etc.)</a:t>
                      </a:r>
                    </a:p>
                  </a:txBody>
                  <a:tcPr/>
                </a:tc>
                <a:extLst>
                  <a:ext uri="{0D108BD9-81ED-4DB2-BD59-A6C34878D82A}">
                    <a16:rowId xmlns:a16="http://schemas.microsoft.com/office/drawing/2014/main" val="667244711"/>
                  </a:ext>
                </a:extLst>
              </a:tr>
              <a:tr h="370840">
                <a:tc>
                  <a:txBody>
                    <a:bodyPr/>
                    <a:lstStyle/>
                    <a:p>
                      <a:pPr algn="r"/>
                      <a:r>
                        <a:rPr lang="en-US" sz="2400" dirty="0"/>
                        <a:t>NoSQL DB</a:t>
                      </a:r>
                      <a:endParaRPr lang="en-US" sz="2400" b="0" dirty="0"/>
                    </a:p>
                  </a:txBody>
                  <a:tcPr/>
                </a:tc>
                <a:tc>
                  <a:txBody>
                    <a:bodyPr/>
                    <a:lstStyle/>
                    <a:p>
                      <a:r>
                        <a:rPr lang="en-US" sz="2400" dirty="0"/>
                        <a:t>Cassandra, Dynamo</a:t>
                      </a:r>
                    </a:p>
                  </a:txBody>
                  <a:tcPr/>
                </a:tc>
                <a:tc>
                  <a:txBody>
                    <a:bodyPr/>
                    <a:lstStyle/>
                    <a:p>
                      <a:r>
                        <a:rPr lang="en-US" sz="2400" b="0" dirty="0"/>
                        <a:t>2D Key-value (pseudo-cols)</a:t>
                      </a:r>
                    </a:p>
                  </a:txBody>
                  <a:tcPr/>
                </a:tc>
                <a:extLst>
                  <a:ext uri="{0D108BD9-81ED-4DB2-BD59-A6C34878D82A}">
                    <a16:rowId xmlns:a16="http://schemas.microsoft.com/office/drawing/2014/main" val="2136830453"/>
                  </a:ext>
                </a:extLst>
              </a:tr>
              <a:tr h="370840">
                <a:tc>
                  <a:txBody>
                    <a:bodyPr/>
                    <a:lstStyle/>
                    <a:p>
                      <a:pPr algn="r"/>
                      <a:r>
                        <a:rPr lang="en-US" sz="2400" dirty="0">
                          <a:solidFill>
                            <a:schemeClr val="accent3"/>
                          </a:solidFill>
                        </a:rPr>
                        <a:t>Cloud object store</a:t>
                      </a:r>
                      <a:endParaRPr lang="en-US" sz="2400" b="0" dirty="0">
                        <a:solidFill>
                          <a:schemeClr val="accent3"/>
                        </a:solidFill>
                      </a:endParaRPr>
                    </a:p>
                  </a:txBody>
                  <a:tcPr/>
                </a:tc>
                <a:tc>
                  <a:txBody>
                    <a:bodyPr/>
                    <a:lstStyle/>
                    <a:p>
                      <a:r>
                        <a:rPr lang="en-US" sz="2400" dirty="0">
                          <a:solidFill>
                            <a:schemeClr val="accent3"/>
                          </a:solidFill>
                        </a:rPr>
                        <a:t>S3, Azure Blobs</a:t>
                      </a:r>
                    </a:p>
                  </a:txBody>
                  <a:tcPr/>
                </a:tc>
                <a:tc>
                  <a:txBody>
                    <a:bodyPr/>
                    <a:lstStyle/>
                    <a:p>
                      <a:r>
                        <a:rPr lang="en-US" sz="2400" b="0" dirty="0">
                          <a:solidFill>
                            <a:schemeClr val="accent3"/>
                          </a:solidFill>
                        </a:rPr>
                        <a:t>K-V / Filename-contents</a:t>
                      </a:r>
                    </a:p>
                  </a:txBody>
                  <a:tcPr/>
                </a:tc>
                <a:extLst>
                  <a:ext uri="{0D108BD9-81ED-4DB2-BD59-A6C34878D82A}">
                    <a16:rowId xmlns:a16="http://schemas.microsoft.com/office/drawing/2014/main" val="3415448994"/>
                  </a:ext>
                </a:extLst>
              </a:tr>
              <a:tr h="370840">
                <a:tc>
                  <a:txBody>
                    <a:bodyPr/>
                    <a:lstStyle/>
                    <a:p>
                      <a:pPr algn="r"/>
                      <a:r>
                        <a:rPr lang="en-US" sz="2400" dirty="0">
                          <a:solidFill>
                            <a:schemeClr val="accent3"/>
                          </a:solidFill>
                        </a:rPr>
                        <a:t>Cluster filesystem</a:t>
                      </a:r>
                      <a:endParaRPr lang="en-US" sz="2400" b="0" dirty="0">
                        <a:solidFill>
                          <a:schemeClr val="accent3"/>
                        </a:solidFill>
                      </a:endParaRPr>
                    </a:p>
                  </a:txBody>
                  <a:tcPr/>
                </a:tc>
                <a:tc>
                  <a:txBody>
                    <a:bodyPr/>
                    <a:lstStyle/>
                    <a:p>
                      <a:r>
                        <a:rPr lang="en-US" sz="2400" dirty="0">
                          <a:solidFill>
                            <a:schemeClr val="accent3"/>
                          </a:solidFill>
                        </a:rPr>
                        <a:t>Hadoop dist. fs.</a:t>
                      </a:r>
                    </a:p>
                  </a:txBody>
                  <a:tcPr/>
                </a:tc>
                <a:tc>
                  <a:txBody>
                    <a:bodyPr/>
                    <a:lstStyle/>
                    <a:p>
                      <a:r>
                        <a:rPr lang="en-US" sz="2400" b="0" dirty="0">
                          <a:solidFill>
                            <a:schemeClr val="accent3"/>
                          </a:solidFill>
                        </a:rPr>
                        <a:t>K-V / Filename-contents</a:t>
                      </a:r>
                    </a:p>
                  </a:txBody>
                  <a:tcPr/>
                </a:tc>
                <a:extLst>
                  <a:ext uri="{0D108BD9-81ED-4DB2-BD59-A6C34878D82A}">
                    <a16:rowId xmlns:a16="http://schemas.microsoft.com/office/drawing/2014/main" val="2058425629"/>
                  </a:ext>
                </a:extLst>
              </a:tr>
              <a:tr h="370840">
                <a:tc>
                  <a:txBody>
                    <a:bodyPr/>
                    <a:lstStyle/>
                    <a:p>
                      <a:pPr algn="r"/>
                      <a:r>
                        <a:rPr lang="en-US" sz="2400" dirty="0">
                          <a:solidFill>
                            <a:schemeClr val="accent3"/>
                          </a:solidFill>
                        </a:rPr>
                        <a:t>Networked filesystem</a:t>
                      </a:r>
                      <a:endParaRPr lang="en-US" sz="2400" b="0" dirty="0">
                        <a:solidFill>
                          <a:schemeClr val="accent3"/>
                        </a:solidFill>
                      </a:endParaRPr>
                    </a:p>
                  </a:txBody>
                  <a:tcPr/>
                </a:tc>
                <a:tc>
                  <a:txBody>
                    <a:bodyPr/>
                    <a:lstStyle/>
                    <a:p>
                      <a:r>
                        <a:rPr lang="en-US" sz="2400" dirty="0">
                          <a:solidFill>
                            <a:schemeClr val="accent3"/>
                          </a:solidFill>
                        </a:rPr>
                        <a:t>NFS, EFS, EBS</a:t>
                      </a:r>
                    </a:p>
                  </a:txBody>
                  <a:tcPr/>
                </a:tc>
                <a:tc>
                  <a:txBody>
                    <a:bodyPr/>
                    <a:lstStyle/>
                    <a:p>
                      <a:r>
                        <a:rPr lang="en-US" sz="2400" b="0" dirty="0">
                          <a:solidFill>
                            <a:schemeClr val="accent3"/>
                          </a:solidFill>
                        </a:rPr>
                        <a:t>Filename-contents</a:t>
                      </a:r>
                    </a:p>
                  </a:txBody>
                  <a:tcPr/>
                </a:tc>
                <a:extLst>
                  <a:ext uri="{0D108BD9-81ED-4DB2-BD59-A6C34878D82A}">
                    <a16:rowId xmlns:a16="http://schemas.microsoft.com/office/drawing/2014/main" val="2658212965"/>
                  </a:ext>
                </a:extLst>
              </a:tr>
            </a:tbl>
          </a:graphicData>
        </a:graphic>
      </p:graphicFrame>
      <p:sp>
        <p:nvSpPr>
          <p:cNvPr id="6" name="TextBox 5">
            <a:extLst>
              <a:ext uri="{FF2B5EF4-FFF2-40B4-BE49-F238E27FC236}">
                <a16:creationId xmlns:a16="http://schemas.microsoft.com/office/drawing/2014/main" id="{B0AA4DAB-2492-E841-A7BB-1F4FF5E830C6}"/>
              </a:ext>
            </a:extLst>
          </p:cNvPr>
          <p:cNvSpPr txBox="1"/>
          <p:nvPr/>
        </p:nvSpPr>
        <p:spPr>
          <a:xfrm>
            <a:off x="9806151" y="3231248"/>
            <a:ext cx="1775482" cy="400110"/>
          </a:xfrm>
          <a:prstGeom prst="rect">
            <a:avLst/>
          </a:prstGeom>
          <a:noFill/>
        </p:spPr>
        <p:txBody>
          <a:bodyPr wrap="square" rtlCol="0">
            <a:spAutoFit/>
          </a:bodyPr>
          <a:lstStyle/>
          <a:p>
            <a:r>
              <a:rPr lang="en-US" sz="2000" dirty="0"/>
              <a:t>Semi-structured</a:t>
            </a:r>
          </a:p>
        </p:txBody>
      </p:sp>
      <p:sp>
        <p:nvSpPr>
          <p:cNvPr id="8" name="Right Brace 7">
            <a:extLst>
              <a:ext uri="{FF2B5EF4-FFF2-40B4-BE49-F238E27FC236}">
                <a16:creationId xmlns:a16="http://schemas.microsoft.com/office/drawing/2014/main" id="{5D1AEEA7-3114-3B4C-A962-8BBC7A20B1B5}"/>
              </a:ext>
            </a:extLst>
          </p:cNvPr>
          <p:cNvSpPr/>
          <p:nvPr/>
        </p:nvSpPr>
        <p:spPr>
          <a:xfrm>
            <a:off x="9606454" y="2523351"/>
            <a:ext cx="199697" cy="1815905"/>
          </a:xfrm>
          <a:prstGeom prst="rightBrace">
            <a:avLst>
              <a:gd name="adj1" fmla="val 31616"/>
              <a:gd name="adj2" fmla="val 50000"/>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B3C92F81-D69E-6841-8F22-242CE890B7D6}"/>
              </a:ext>
            </a:extLst>
          </p:cNvPr>
          <p:cNvSpPr txBox="1"/>
          <p:nvPr/>
        </p:nvSpPr>
        <p:spPr>
          <a:xfrm>
            <a:off x="263471" y="6008898"/>
            <a:ext cx="11293433"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t>Best choice depends on the structure of data being stored.</a:t>
            </a:r>
          </a:p>
        </p:txBody>
      </p:sp>
    </p:spTree>
    <p:extLst>
      <p:ext uri="{BB962C8B-B14F-4D97-AF65-F5344CB8AC3E}">
        <p14:creationId xmlns:p14="http://schemas.microsoft.com/office/powerpoint/2010/main" val="3716883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12AF1-837A-4345-8691-16F4C3C6C767}"/>
              </a:ext>
            </a:extLst>
          </p:cNvPr>
          <p:cNvSpPr>
            <a:spLocks noGrp="1"/>
          </p:cNvSpPr>
          <p:nvPr>
            <p:ph type="title"/>
          </p:nvPr>
        </p:nvSpPr>
        <p:spPr/>
        <p:txBody>
          <a:bodyPr/>
          <a:lstStyle/>
          <a:p>
            <a:r>
              <a:rPr lang="en-US" dirty="0"/>
              <a:t>Distributed data store comparison</a:t>
            </a:r>
          </a:p>
        </p:txBody>
      </p:sp>
      <p:sp>
        <p:nvSpPr>
          <p:cNvPr id="3" name="Text Placeholder 2">
            <a:extLst>
              <a:ext uri="{FF2B5EF4-FFF2-40B4-BE49-F238E27FC236}">
                <a16:creationId xmlns:a16="http://schemas.microsoft.com/office/drawing/2014/main" id="{CB716393-0B51-BE43-9618-0DBD5005F8EA}"/>
              </a:ext>
            </a:extLst>
          </p:cNvPr>
          <p:cNvSpPr>
            <a:spLocks noGrp="1"/>
          </p:cNvSpPr>
          <p:nvPr>
            <p:ph type="body" idx="1"/>
          </p:nvPr>
        </p:nvSpPr>
        <p:spPr/>
        <p:txBody>
          <a:bodyPr/>
          <a:lstStyle/>
          <a:p>
            <a:r>
              <a:rPr lang="en-US" dirty="0"/>
              <a:t>Copied from: </a:t>
            </a:r>
            <a:r>
              <a:rPr lang="en-US" dirty="0">
                <a:hlinkClick r:id="rId2"/>
              </a:rPr>
              <a:t>https://kkovacs.eu/cassandra-vs-mongodb-vs-couchdb-vs-redis</a:t>
            </a:r>
            <a:endParaRPr lang="en-US" dirty="0"/>
          </a:p>
          <a:p>
            <a:endParaRPr lang="en-US" dirty="0"/>
          </a:p>
        </p:txBody>
      </p:sp>
    </p:spTree>
    <p:extLst>
      <p:ext uri="{BB962C8B-B14F-4D97-AF65-F5344CB8AC3E}">
        <p14:creationId xmlns:p14="http://schemas.microsoft.com/office/powerpoint/2010/main" val="1984875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A878B-8B49-194E-988E-4D35B704900E}"/>
              </a:ext>
            </a:extLst>
          </p:cNvPr>
          <p:cNvSpPr>
            <a:spLocks noGrp="1"/>
          </p:cNvSpPr>
          <p:nvPr>
            <p:ph type="title"/>
          </p:nvPr>
        </p:nvSpPr>
        <p:spPr/>
        <p:txBody>
          <a:bodyPr/>
          <a:lstStyle/>
          <a:p>
            <a:r>
              <a:rPr lang="en-US" b="1" dirty="0"/>
              <a:t>MongoDB</a:t>
            </a:r>
            <a:r>
              <a:rPr lang="en-US" dirty="0"/>
              <a:t> stores JSON objects</a:t>
            </a:r>
          </a:p>
        </p:txBody>
      </p:sp>
      <p:sp>
        <p:nvSpPr>
          <p:cNvPr id="3" name="Content Placeholder 2">
            <a:extLst>
              <a:ext uri="{FF2B5EF4-FFF2-40B4-BE49-F238E27FC236}">
                <a16:creationId xmlns:a16="http://schemas.microsoft.com/office/drawing/2014/main" id="{1B4C2D4C-94DF-1244-AA85-0B7D22D9F352}"/>
              </a:ext>
            </a:extLst>
          </p:cNvPr>
          <p:cNvSpPr>
            <a:spLocks noGrp="1"/>
          </p:cNvSpPr>
          <p:nvPr>
            <p:ph idx="1"/>
          </p:nvPr>
        </p:nvSpPr>
        <p:spPr/>
        <p:txBody>
          <a:bodyPr>
            <a:normAutofit/>
          </a:bodyPr>
          <a:lstStyle/>
          <a:p>
            <a:r>
              <a:rPr lang="en-US" dirty="0"/>
              <a:t>Below, "_id" is the </a:t>
            </a:r>
            <a:r>
              <a:rPr lang="en-US" dirty="0" err="1"/>
              <a:t>sharding</a:t>
            </a:r>
            <a:r>
              <a:rPr lang="en-US" dirty="0"/>
              <a:t> key used for data partitioning:</a:t>
            </a:r>
          </a:p>
          <a:p>
            <a:endParaRPr lang="en-US" sz="2000" dirty="0"/>
          </a:p>
          <a:p>
            <a:pPr marL="0" indent="0">
              <a:spcBef>
                <a:spcPts val="0"/>
              </a:spcBef>
              <a:buNone/>
            </a:pPr>
            <a:r>
              <a:rPr lang="en-US" sz="2000" dirty="0">
                <a:latin typeface="Courier New" panose="02070309020205020404" pitchFamily="49" charset="0"/>
                <a:cs typeface="Courier New" panose="02070309020205020404" pitchFamily="49" charset="0"/>
              </a:rPr>
              <a:t>{</a:t>
            </a:r>
          </a:p>
          <a:p>
            <a:pPr marL="0" indent="0">
              <a:spcBef>
                <a:spcPts val="0"/>
              </a:spcBef>
              <a:buNone/>
            </a:pPr>
            <a:r>
              <a:rPr lang="en-US" sz="2000" dirty="0">
                <a:latin typeface="Courier New" panose="02070309020205020404" pitchFamily="49" charset="0"/>
                <a:cs typeface="Courier New" panose="02070309020205020404" pitchFamily="49" charset="0"/>
              </a:rPr>
              <a:t>    _id: </a:t>
            </a:r>
            <a:r>
              <a:rPr lang="en-US" sz="2000" dirty="0" err="1">
                <a:latin typeface="Courier New" panose="02070309020205020404" pitchFamily="49" charset="0"/>
                <a:cs typeface="Courier New" panose="02070309020205020404" pitchFamily="49" charset="0"/>
              </a:rPr>
              <a:t>ObjectId</a:t>
            </a:r>
            <a:r>
              <a:rPr lang="en-US" sz="2000" dirty="0">
                <a:latin typeface="Courier New" panose="02070309020205020404" pitchFamily="49" charset="0"/>
                <a:cs typeface="Courier New" panose="02070309020205020404" pitchFamily="49" charset="0"/>
              </a:rPr>
              <a:t>("5099803df3f4948bd2f98391"),</a:t>
            </a:r>
          </a:p>
          <a:p>
            <a:pPr marL="0" indent="0">
              <a:spcBef>
                <a:spcPts val="0"/>
              </a:spcBef>
              <a:buNone/>
            </a:pPr>
            <a:r>
              <a:rPr lang="en-US" sz="2000" dirty="0">
                <a:latin typeface="Courier New" panose="02070309020205020404" pitchFamily="49" charset="0"/>
                <a:cs typeface="Courier New" panose="02070309020205020404" pitchFamily="49" charset="0"/>
              </a:rPr>
              <a:t>    name: { first: "Alan", last: "Turing" },</a:t>
            </a:r>
          </a:p>
          <a:p>
            <a:pPr marL="0" indent="0">
              <a:spcBef>
                <a:spcPts val="0"/>
              </a:spcBef>
              <a:buNone/>
            </a:pPr>
            <a:r>
              <a:rPr lang="en-US" sz="2000" dirty="0">
                <a:latin typeface="Courier New" panose="02070309020205020404" pitchFamily="49" charset="0"/>
                <a:cs typeface="Courier New" panose="02070309020205020404" pitchFamily="49" charset="0"/>
              </a:rPr>
              <a:t>    birth: new Date('Jun 23, 1912'),</a:t>
            </a:r>
          </a:p>
          <a:p>
            <a:pPr marL="0" indent="0">
              <a:spcBef>
                <a:spcPts val="0"/>
              </a:spcBef>
              <a:buNone/>
            </a:pPr>
            <a:r>
              <a:rPr lang="en-US" sz="2000" dirty="0">
                <a:latin typeface="Courier New" panose="02070309020205020404" pitchFamily="49" charset="0"/>
                <a:cs typeface="Courier New" panose="02070309020205020404" pitchFamily="49" charset="0"/>
              </a:rPr>
              <a:t>    death: new Date('Jun 07, 1954'),</a:t>
            </a:r>
          </a:p>
          <a:p>
            <a:pPr marL="0" indent="0">
              <a:spcBef>
                <a:spcPts val="0"/>
              </a:spcBef>
              <a:buNone/>
            </a:pP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contribs</a:t>
            </a:r>
            <a:r>
              <a:rPr lang="en-US" sz="2000" dirty="0">
                <a:latin typeface="Courier New" panose="02070309020205020404" pitchFamily="49" charset="0"/>
                <a:cs typeface="Courier New" panose="02070309020205020404" pitchFamily="49" charset="0"/>
              </a:rPr>
              <a:t>: [ "Turing machine", "Turing test", "Turingery" ],</a:t>
            </a:r>
          </a:p>
          <a:p>
            <a:pPr marL="0" indent="0">
              <a:spcBef>
                <a:spcPts val="0"/>
              </a:spcBef>
              <a:buNone/>
            </a:pPr>
            <a:r>
              <a:rPr lang="en-US" sz="2000" dirty="0">
                <a:latin typeface="Courier New" panose="02070309020205020404" pitchFamily="49" charset="0"/>
                <a:cs typeface="Courier New" panose="02070309020205020404" pitchFamily="49" charset="0"/>
              </a:rPr>
              <a:t>    views : </a:t>
            </a:r>
            <a:r>
              <a:rPr lang="en-US" sz="2000" dirty="0" err="1">
                <a:latin typeface="Courier New" panose="02070309020205020404" pitchFamily="49" charset="0"/>
                <a:cs typeface="Courier New" panose="02070309020205020404" pitchFamily="49" charset="0"/>
              </a:rPr>
              <a:t>NumberLong</a:t>
            </a:r>
            <a:r>
              <a:rPr lang="en-US" sz="2000" dirty="0">
                <a:latin typeface="Courier New" panose="02070309020205020404" pitchFamily="49" charset="0"/>
                <a:cs typeface="Courier New" panose="02070309020205020404" pitchFamily="49" charset="0"/>
              </a:rPr>
              <a:t>(1250000)</a:t>
            </a:r>
          </a:p>
          <a:p>
            <a:pPr marL="0" indent="0">
              <a:spcBef>
                <a:spcPts val="0"/>
              </a:spcBef>
              <a:buNone/>
            </a:pPr>
            <a:r>
              <a:rPr lang="en-US" sz="20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434946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FBC824-6758-014C-8386-F9816E827E32}"/>
              </a:ext>
            </a:extLst>
          </p:cNvPr>
          <p:cNvSpPr>
            <a:spLocks noGrp="1"/>
          </p:cNvSpPr>
          <p:nvPr>
            <p:ph type="title"/>
          </p:nvPr>
        </p:nvSpPr>
        <p:spPr/>
        <p:txBody>
          <a:bodyPr>
            <a:normAutofit/>
          </a:bodyPr>
          <a:lstStyle/>
          <a:p>
            <a:r>
              <a:rPr lang="en-US" dirty="0"/>
              <a:t>MongoDB (3.2) </a:t>
            </a:r>
            <a:r>
              <a:rPr lang="en-US" i="1" dirty="0"/>
              <a:t>– a “document store”</a:t>
            </a:r>
          </a:p>
        </p:txBody>
      </p:sp>
      <p:sp>
        <p:nvSpPr>
          <p:cNvPr id="6" name="Content Placeholder 5">
            <a:extLst>
              <a:ext uri="{FF2B5EF4-FFF2-40B4-BE49-F238E27FC236}">
                <a16:creationId xmlns:a16="http://schemas.microsoft.com/office/drawing/2014/main" id="{7554742F-E149-F541-8F44-5E606BB999C0}"/>
              </a:ext>
            </a:extLst>
          </p:cNvPr>
          <p:cNvSpPr>
            <a:spLocks noGrp="1"/>
          </p:cNvSpPr>
          <p:nvPr>
            <p:ph idx="1"/>
          </p:nvPr>
        </p:nvSpPr>
        <p:spPr/>
        <p:txBody>
          <a:bodyPr anchor="ctr">
            <a:normAutofit/>
          </a:bodyPr>
          <a:lstStyle/>
          <a:p>
            <a:r>
              <a:rPr lang="en-US" b="1" dirty="0"/>
              <a:t>Main point: </a:t>
            </a:r>
            <a:r>
              <a:rPr lang="en-US" dirty="0"/>
              <a:t>JSON document store.</a:t>
            </a:r>
          </a:p>
          <a:p>
            <a:endParaRPr lang="en-US" b="1" dirty="0"/>
          </a:p>
          <a:p>
            <a:r>
              <a:rPr lang="en-US" b="1" dirty="0"/>
              <a:t>Best used: </a:t>
            </a:r>
            <a:r>
              <a:rPr lang="en-US" dirty="0"/>
              <a:t>If you like JSON.  If documents change frequently, and you want to keep a history of changes.</a:t>
            </a:r>
          </a:p>
          <a:p>
            <a:endParaRPr lang="en-US" dirty="0"/>
          </a:p>
          <a:p>
            <a:r>
              <a:rPr lang="en-US" b="1" dirty="0"/>
              <a:t>For example: </a:t>
            </a:r>
            <a:r>
              <a:rPr lang="en-US" dirty="0"/>
              <a:t>For most things that you would do with MySQL or PostgreSQL, but having predefined columns really holds you back.</a:t>
            </a:r>
          </a:p>
          <a:p>
            <a:endParaRPr lang="en-US" dirty="0"/>
          </a:p>
        </p:txBody>
      </p:sp>
      <p:sp>
        <p:nvSpPr>
          <p:cNvPr id="8" name="Content Placeholder 6">
            <a:extLst>
              <a:ext uri="{FF2B5EF4-FFF2-40B4-BE49-F238E27FC236}">
                <a16:creationId xmlns:a16="http://schemas.microsoft.com/office/drawing/2014/main" id="{06E1C14B-5334-E145-8B89-D56746E03456}"/>
              </a:ext>
            </a:extLst>
          </p:cNvPr>
          <p:cNvSpPr txBox="1">
            <a:spLocks/>
          </p:cNvSpPr>
          <p:nvPr/>
        </p:nvSpPr>
        <p:spPr>
          <a:xfrm>
            <a:off x="8011236" y="1084882"/>
            <a:ext cx="4035574" cy="56258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895388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FBC824-6758-014C-8386-F9816E827E32}"/>
              </a:ext>
            </a:extLst>
          </p:cNvPr>
          <p:cNvSpPr>
            <a:spLocks noGrp="1"/>
          </p:cNvSpPr>
          <p:nvPr>
            <p:ph type="title"/>
          </p:nvPr>
        </p:nvSpPr>
        <p:spPr/>
        <p:txBody>
          <a:bodyPr>
            <a:normAutofit/>
          </a:bodyPr>
          <a:lstStyle/>
          <a:p>
            <a:r>
              <a:rPr lang="en-US" dirty="0"/>
              <a:t>MongoDB (3.2) </a:t>
            </a:r>
            <a:r>
              <a:rPr lang="en-US" i="1" dirty="0"/>
              <a:t>– a “document store”</a:t>
            </a:r>
          </a:p>
        </p:txBody>
      </p:sp>
      <p:sp>
        <p:nvSpPr>
          <p:cNvPr id="6" name="Content Placeholder 5">
            <a:extLst>
              <a:ext uri="{FF2B5EF4-FFF2-40B4-BE49-F238E27FC236}">
                <a16:creationId xmlns:a16="http://schemas.microsoft.com/office/drawing/2014/main" id="{7554742F-E149-F541-8F44-5E606BB999C0}"/>
              </a:ext>
            </a:extLst>
          </p:cNvPr>
          <p:cNvSpPr>
            <a:spLocks noGrp="1"/>
          </p:cNvSpPr>
          <p:nvPr>
            <p:ph sz="half" idx="1"/>
          </p:nvPr>
        </p:nvSpPr>
        <p:spPr>
          <a:xfrm>
            <a:off x="263471" y="1084881"/>
            <a:ext cx="3872533" cy="5625885"/>
          </a:xfrm>
        </p:spPr>
        <p:txBody>
          <a:bodyPr>
            <a:normAutofit fontScale="77500" lnSpcReduction="20000"/>
          </a:bodyPr>
          <a:lstStyle/>
          <a:p>
            <a:r>
              <a:rPr lang="en-US" dirty="0"/>
              <a:t>Written in: C++</a:t>
            </a:r>
          </a:p>
          <a:p>
            <a:r>
              <a:rPr lang="en-US" b="1" dirty="0"/>
              <a:t>Main point: JSON document store</a:t>
            </a:r>
          </a:p>
          <a:p>
            <a:r>
              <a:rPr lang="en-US" dirty="0"/>
              <a:t>License: AGPL (Drivers: Apache)</a:t>
            </a:r>
          </a:p>
          <a:p>
            <a:r>
              <a:rPr lang="en-US" dirty="0"/>
              <a:t>Protocol: Custom, binary (BSON)</a:t>
            </a:r>
          </a:p>
          <a:p>
            <a:r>
              <a:rPr lang="en-US" dirty="0"/>
              <a:t>Master/slave replication (auto failover with replica sets)</a:t>
            </a:r>
          </a:p>
          <a:p>
            <a:r>
              <a:rPr lang="en-US" dirty="0" err="1"/>
              <a:t>Sharding</a:t>
            </a:r>
            <a:r>
              <a:rPr lang="en-US" dirty="0"/>
              <a:t> built-in</a:t>
            </a:r>
          </a:p>
          <a:p>
            <a:r>
              <a:rPr lang="en-US" dirty="0"/>
              <a:t>Queries are </a:t>
            </a:r>
            <a:r>
              <a:rPr lang="en-US" dirty="0" err="1"/>
              <a:t>javascript</a:t>
            </a:r>
            <a:r>
              <a:rPr lang="en-US" dirty="0"/>
              <a:t> expressions</a:t>
            </a:r>
          </a:p>
          <a:p>
            <a:r>
              <a:rPr lang="en-US" dirty="0"/>
              <a:t>Run arbitrary </a:t>
            </a:r>
            <a:r>
              <a:rPr lang="en-US" dirty="0" err="1"/>
              <a:t>javascript</a:t>
            </a:r>
            <a:r>
              <a:rPr lang="en-US" dirty="0"/>
              <a:t> functions server-side</a:t>
            </a:r>
          </a:p>
          <a:p>
            <a:r>
              <a:rPr lang="en-US" dirty="0"/>
              <a:t>Geospatial queries</a:t>
            </a:r>
          </a:p>
        </p:txBody>
      </p:sp>
      <p:sp>
        <p:nvSpPr>
          <p:cNvPr id="7" name="Content Placeholder 6">
            <a:extLst>
              <a:ext uri="{FF2B5EF4-FFF2-40B4-BE49-F238E27FC236}">
                <a16:creationId xmlns:a16="http://schemas.microsoft.com/office/drawing/2014/main" id="{2C66C6E3-EBD8-C747-BEC0-141640FFD464}"/>
              </a:ext>
            </a:extLst>
          </p:cNvPr>
          <p:cNvSpPr>
            <a:spLocks noGrp="1"/>
          </p:cNvSpPr>
          <p:nvPr>
            <p:ph sz="half" idx="2"/>
          </p:nvPr>
        </p:nvSpPr>
        <p:spPr>
          <a:xfrm>
            <a:off x="4136004" y="1084882"/>
            <a:ext cx="3894159" cy="5625884"/>
          </a:xfrm>
        </p:spPr>
        <p:txBody>
          <a:bodyPr>
            <a:normAutofit fontScale="77500" lnSpcReduction="20000"/>
          </a:bodyPr>
          <a:lstStyle/>
          <a:p>
            <a:r>
              <a:rPr lang="en-US" dirty="0"/>
              <a:t>Multiple storage engines with different performance characteristics</a:t>
            </a:r>
          </a:p>
          <a:p>
            <a:r>
              <a:rPr lang="en-US" dirty="0"/>
              <a:t>Performance over features</a:t>
            </a:r>
          </a:p>
          <a:p>
            <a:r>
              <a:rPr lang="en-US" dirty="0"/>
              <a:t>Document validation</a:t>
            </a:r>
          </a:p>
          <a:p>
            <a:r>
              <a:rPr lang="en-US" dirty="0"/>
              <a:t>Journaling (efficiently keeping previous versions of documents)</a:t>
            </a:r>
          </a:p>
          <a:p>
            <a:r>
              <a:rPr lang="en-US" dirty="0"/>
              <a:t>Powerful aggregation framework</a:t>
            </a:r>
          </a:p>
          <a:p>
            <a:r>
              <a:rPr lang="en-US" dirty="0"/>
              <a:t>Text search integrated</a:t>
            </a:r>
          </a:p>
          <a:p>
            <a:r>
              <a:rPr lang="en-US" dirty="0" err="1"/>
              <a:t>GridFS</a:t>
            </a:r>
            <a:r>
              <a:rPr lang="en-US" dirty="0"/>
              <a:t> to store big data + metadata (not actually a FS)</a:t>
            </a:r>
          </a:p>
          <a:p>
            <a:r>
              <a:rPr lang="en-US" dirty="0"/>
              <a:t>Has geospatial indexing</a:t>
            </a:r>
          </a:p>
          <a:p>
            <a:r>
              <a:rPr lang="en-US" dirty="0"/>
              <a:t>Data center aware</a:t>
            </a:r>
          </a:p>
          <a:p>
            <a:endParaRPr lang="en-US" dirty="0"/>
          </a:p>
        </p:txBody>
      </p:sp>
      <p:sp>
        <p:nvSpPr>
          <p:cNvPr id="8" name="Content Placeholder 6">
            <a:extLst>
              <a:ext uri="{FF2B5EF4-FFF2-40B4-BE49-F238E27FC236}">
                <a16:creationId xmlns:a16="http://schemas.microsoft.com/office/drawing/2014/main" id="{06E1C14B-5334-E145-8B89-D56746E03456}"/>
              </a:ext>
            </a:extLst>
          </p:cNvPr>
          <p:cNvSpPr txBox="1">
            <a:spLocks/>
          </p:cNvSpPr>
          <p:nvPr/>
        </p:nvSpPr>
        <p:spPr>
          <a:xfrm>
            <a:off x="8011236" y="1084882"/>
            <a:ext cx="4035574" cy="562588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t>Best used: </a:t>
            </a:r>
            <a:r>
              <a:rPr lang="en-US" dirty="0"/>
              <a:t>If you need dynamic queries. If you prefer to define indexes, not map/reduce functions. If you need good performance on a big DB. If documents change frequently, and you want to keep a history of changes.</a:t>
            </a:r>
          </a:p>
          <a:p>
            <a:endParaRPr lang="en-US" dirty="0"/>
          </a:p>
          <a:p>
            <a:r>
              <a:rPr lang="en-US" b="1" dirty="0"/>
              <a:t>For example: </a:t>
            </a:r>
            <a:r>
              <a:rPr lang="en-US" dirty="0"/>
              <a:t>For most things that you would do with MySQL or PostgreSQL, but having predefined columns really holds you back.</a:t>
            </a:r>
          </a:p>
        </p:txBody>
      </p:sp>
    </p:spTree>
    <p:extLst>
      <p:ext uri="{BB962C8B-B14F-4D97-AF65-F5344CB8AC3E}">
        <p14:creationId xmlns:p14="http://schemas.microsoft.com/office/powerpoint/2010/main" val="3971645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54434-7D04-BC4D-9C44-E3512C80A0CF}"/>
              </a:ext>
            </a:extLst>
          </p:cNvPr>
          <p:cNvSpPr>
            <a:spLocks noGrp="1"/>
          </p:cNvSpPr>
          <p:nvPr>
            <p:ph type="title"/>
          </p:nvPr>
        </p:nvSpPr>
        <p:spPr/>
        <p:txBody>
          <a:bodyPr/>
          <a:lstStyle/>
          <a:p>
            <a:r>
              <a:rPr lang="en-US" dirty="0" err="1"/>
              <a:t>ElasticSearch</a:t>
            </a:r>
            <a:r>
              <a:rPr lang="en-US" dirty="0"/>
              <a:t> also stores JSON documents</a:t>
            </a:r>
          </a:p>
        </p:txBody>
      </p:sp>
      <p:sp>
        <p:nvSpPr>
          <p:cNvPr id="3" name="Content Placeholder 2">
            <a:extLst>
              <a:ext uri="{FF2B5EF4-FFF2-40B4-BE49-F238E27FC236}">
                <a16:creationId xmlns:a16="http://schemas.microsoft.com/office/drawing/2014/main" id="{A2676997-B666-8745-A9A5-B6FB49FACD71}"/>
              </a:ext>
            </a:extLst>
          </p:cNvPr>
          <p:cNvSpPr>
            <a:spLocks noGrp="1"/>
          </p:cNvSpPr>
          <p:nvPr>
            <p:ph idx="1"/>
          </p:nvPr>
        </p:nvSpPr>
        <p:spPr/>
        <p:txBody>
          <a:bodyPr>
            <a:normAutofit fontScale="47500" lnSpcReduction="20000"/>
          </a:bodyPr>
          <a:lstStyle/>
          <a:p>
            <a:r>
              <a:rPr lang="en-US" sz="5100" dirty="0"/>
              <a:t>But it's designed to </a:t>
            </a:r>
            <a:r>
              <a:rPr lang="en-US" sz="5100" b="1" dirty="0"/>
              <a:t>index every word </a:t>
            </a:r>
            <a:r>
              <a:rPr lang="en-US" sz="5100" dirty="0"/>
              <a:t>in the document and to handle advanced queries:</a:t>
            </a:r>
          </a:p>
          <a:p>
            <a:pPr marL="0" indent="0">
              <a:buNone/>
            </a:pP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"date": "2020-04-15",</a:t>
            </a:r>
          </a:p>
          <a:p>
            <a:pPr marL="0" indent="0">
              <a:buNone/>
            </a:pPr>
            <a:r>
              <a:rPr lang="en-US" dirty="0">
                <a:latin typeface="Courier New" panose="02070309020205020404" pitchFamily="49" charset="0"/>
                <a:cs typeface="Courier New" panose="02070309020205020404" pitchFamily="49" charset="0"/>
              </a:rPr>
              <a:t>    "txt": "$1,000 in donations buy lunch for ambulance, victim assistance workers ... WATERTOWN, N.Y. (WWNY) - Two anonymous donations at a downtown Watertown restaurant are buying first responders lunch. Vito's Gourmet received the donations totaling $1,000 from people who wanted to give back to the community. On Wednesday, owner Todd Tarzia delivered gift certificates to Guilfoyle Ambulance and the Victims Assistance Center for each of its employees. \u201cOne of the donors in particular specifically designated first responders as who they wanted the lunch to go to and we thought, well, geez, first responders don\u2019t all sit around a lunch table, especially in the world with the virus right now so what can we do to get lunch to them on their schedule. So we decided to make up gift certificates for amounts that\u2019s enough for everyone to have lunch,\u201d said Tarzia. \"To get a gift like this is just so thoughtful and our people are going to be very thankful for this,\" said Bruce Wright, CEO, Guilfoyle Ambulance. …",</a:t>
            </a:r>
          </a:p>
          <a:p>
            <a:pPr marL="0" indent="0">
              <a:buNone/>
            </a:pPr>
            <a:r>
              <a:rPr lang="en-US" dirty="0">
                <a:latin typeface="Courier New" panose="02070309020205020404" pitchFamily="49" charset="0"/>
                <a:cs typeface="Courier New" panose="02070309020205020404" pitchFamily="49" charset="0"/>
              </a:rPr>
              <a:t>    "title": "$1,000 in donations buy lunch for ambulance, victim assistance workers",</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lang</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a:t>
            </a:r>
            <a:r>
              <a:rPr lang="en-US" dirty="0">
                <a:latin typeface="Courier New" panose="02070309020205020404" pitchFamily="49" charset="0"/>
                <a:cs typeface="Courier New" panose="02070309020205020404" pitchFamily="49" charset="0"/>
              </a:rPr>
              <a:t>",</a:t>
            </a:r>
          </a:p>
          <a:p>
            <a:pPr marL="0" indent="0">
              <a:buNone/>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url</a:t>
            </a:r>
            <a:r>
              <a:rPr lang="en-US" dirty="0">
                <a:latin typeface="Courier New" panose="02070309020205020404" pitchFamily="49" charset="0"/>
                <a:cs typeface="Courier New" panose="02070309020205020404" pitchFamily="49" charset="0"/>
              </a:rPr>
              <a:t>": "https://</a:t>
            </a:r>
            <a:r>
              <a:rPr lang="en-US" dirty="0" err="1">
                <a:latin typeface="Courier New" panose="02070309020205020404" pitchFamily="49" charset="0"/>
                <a:cs typeface="Courier New" panose="02070309020205020404" pitchFamily="49" charset="0"/>
              </a:rPr>
              <a:t>www.wwnytv.com</a:t>
            </a:r>
            <a:r>
              <a:rPr lang="en-US" dirty="0">
                <a:latin typeface="Courier New" panose="02070309020205020404" pitchFamily="49" charset="0"/>
                <a:cs typeface="Courier New" panose="02070309020205020404" pitchFamily="49" charset="0"/>
              </a:rPr>
              <a:t>/2020/04/15/donations-buy-lunch-ambulance-victim-assistance-workers/"</a:t>
            </a:r>
          </a:p>
          <a:p>
            <a:pPr marL="0" indent="0">
              <a:buNone/>
            </a:pPr>
            <a:r>
              <a:rPr lang="en-US" dirty="0">
                <a:latin typeface="Courier New" panose="02070309020205020404" pitchFamily="49" charset="0"/>
                <a:cs typeface="Courier New" panose="02070309020205020404" pitchFamily="49" charset="0"/>
              </a:rPr>
              <a:t>}</a:t>
            </a:r>
          </a:p>
          <a:p>
            <a:r>
              <a:rPr lang="en-US" sz="5100" dirty="0">
                <a:cs typeface="Courier New" panose="02070309020205020404" pitchFamily="49" charset="0"/>
              </a:rPr>
              <a:t>How could you use a simple Distributed Hash Table (</a:t>
            </a:r>
            <a:r>
              <a:rPr lang="en-US" sz="5100" dirty="0" err="1">
                <a:cs typeface="Courier New" panose="02070309020205020404" pitchFamily="49" charset="0"/>
              </a:rPr>
              <a:t>eg.</a:t>
            </a:r>
            <a:r>
              <a:rPr lang="en-US" sz="5100" dirty="0">
                <a:cs typeface="Courier New" panose="02070309020205020404" pitchFamily="49" charset="0"/>
              </a:rPr>
              <a:t>, Redis or Cassandra) to implement an index of all the words in this document?  User wants to search for "Watertown AND gift".</a:t>
            </a:r>
          </a:p>
          <a:p>
            <a:r>
              <a:rPr lang="en-US" sz="5100" dirty="0">
                <a:cs typeface="Courier New" panose="02070309020205020404" pitchFamily="49" charset="0"/>
              </a:rPr>
              <a:t>An inverted index. For each word in document, store this document id under the word key.</a:t>
            </a:r>
          </a:p>
        </p:txBody>
      </p:sp>
    </p:spTree>
    <p:extLst>
      <p:ext uri="{BB962C8B-B14F-4D97-AF65-F5344CB8AC3E}">
        <p14:creationId xmlns:p14="http://schemas.microsoft.com/office/powerpoint/2010/main" val="264161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FBC824-6758-014C-8386-F9816E827E32}"/>
              </a:ext>
            </a:extLst>
          </p:cNvPr>
          <p:cNvSpPr>
            <a:spLocks noGrp="1"/>
          </p:cNvSpPr>
          <p:nvPr>
            <p:ph type="title"/>
          </p:nvPr>
        </p:nvSpPr>
        <p:spPr/>
        <p:txBody>
          <a:bodyPr>
            <a:normAutofit/>
          </a:bodyPr>
          <a:lstStyle/>
          <a:p>
            <a:r>
              <a:rPr lang="en-US" dirty="0" err="1"/>
              <a:t>ElasticSearch</a:t>
            </a:r>
            <a:r>
              <a:rPr lang="en-US" dirty="0"/>
              <a:t> </a:t>
            </a:r>
            <a:r>
              <a:rPr lang="en-US" i="1" dirty="0"/>
              <a:t>– a “search engine”</a:t>
            </a:r>
          </a:p>
        </p:txBody>
      </p:sp>
      <p:sp>
        <p:nvSpPr>
          <p:cNvPr id="6" name="Content Placeholder 5">
            <a:extLst>
              <a:ext uri="{FF2B5EF4-FFF2-40B4-BE49-F238E27FC236}">
                <a16:creationId xmlns:a16="http://schemas.microsoft.com/office/drawing/2014/main" id="{7554742F-E149-F541-8F44-5E606BB999C0}"/>
              </a:ext>
            </a:extLst>
          </p:cNvPr>
          <p:cNvSpPr>
            <a:spLocks noGrp="1"/>
          </p:cNvSpPr>
          <p:nvPr>
            <p:ph idx="1"/>
          </p:nvPr>
        </p:nvSpPr>
        <p:spPr/>
        <p:txBody>
          <a:bodyPr anchor="ctr">
            <a:normAutofit/>
          </a:bodyPr>
          <a:lstStyle/>
          <a:p>
            <a:r>
              <a:rPr lang="en-US" b="1" dirty="0"/>
              <a:t>Main point: </a:t>
            </a:r>
            <a:r>
              <a:rPr lang="en-US" dirty="0"/>
              <a:t>Advanced Search</a:t>
            </a:r>
          </a:p>
          <a:p>
            <a:endParaRPr lang="en-US" dirty="0"/>
          </a:p>
          <a:p>
            <a:r>
              <a:rPr lang="en-US" b="1" dirty="0"/>
              <a:t>Best used: </a:t>
            </a:r>
            <a:r>
              <a:rPr lang="en-US" dirty="0"/>
              <a:t>When you have objects with (flexible) fields (or plain text), and you need search by all words in the document, or you need to construct complex search queries (AND, OR, NOT, …)</a:t>
            </a:r>
          </a:p>
          <a:p>
            <a:endParaRPr lang="en-US" dirty="0"/>
          </a:p>
          <a:p>
            <a:r>
              <a:rPr lang="en-US" b="1" dirty="0"/>
              <a:t>For example: </a:t>
            </a:r>
            <a:r>
              <a:rPr lang="en-US" dirty="0"/>
              <a:t>Full-text document search, a leaderboard system that depends on many variables.</a:t>
            </a:r>
          </a:p>
        </p:txBody>
      </p:sp>
    </p:spTree>
    <p:extLst>
      <p:ext uri="{BB962C8B-B14F-4D97-AF65-F5344CB8AC3E}">
        <p14:creationId xmlns:p14="http://schemas.microsoft.com/office/powerpoint/2010/main" val="2686690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FBC824-6758-014C-8386-F9816E827E32}"/>
              </a:ext>
            </a:extLst>
          </p:cNvPr>
          <p:cNvSpPr>
            <a:spLocks noGrp="1"/>
          </p:cNvSpPr>
          <p:nvPr>
            <p:ph type="title"/>
          </p:nvPr>
        </p:nvSpPr>
        <p:spPr/>
        <p:txBody>
          <a:bodyPr>
            <a:normAutofit/>
          </a:bodyPr>
          <a:lstStyle/>
          <a:p>
            <a:r>
              <a:rPr lang="en-US" dirty="0" err="1"/>
              <a:t>ElasticSearch</a:t>
            </a:r>
            <a:r>
              <a:rPr lang="en-US" dirty="0"/>
              <a:t> (0.20.1) </a:t>
            </a:r>
            <a:r>
              <a:rPr lang="en-US" i="1" dirty="0"/>
              <a:t>– a “search engine”</a:t>
            </a:r>
          </a:p>
        </p:txBody>
      </p:sp>
      <p:sp>
        <p:nvSpPr>
          <p:cNvPr id="6" name="Content Placeholder 5">
            <a:extLst>
              <a:ext uri="{FF2B5EF4-FFF2-40B4-BE49-F238E27FC236}">
                <a16:creationId xmlns:a16="http://schemas.microsoft.com/office/drawing/2014/main" id="{7554742F-E149-F541-8F44-5E606BB999C0}"/>
              </a:ext>
            </a:extLst>
          </p:cNvPr>
          <p:cNvSpPr>
            <a:spLocks noGrp="1"/>
          </p:cNvSpPr>
          <p:nvPr>
            <p:ph sz="half" idx="1"/>
          </p:nvPr>
        </p:nvSpPr>
        <p:spPr>
          <a:xfrm>
            <a:off x="263471" y="1084881"/>
            <a:ext cx="3872533" cy="5625885"/>
          </a:xfrm>
        </p:spPr>
        <p:txBody>
          <a:bodyPr>
            <a:normAutofit fontScale="85000" lnSpcReduction="20000"/>
          </a:bodyPr>
          <a:lstStyle/>
          <a:p>
            <a:r>
              <a:rPr lang="en-US" dirty="0"/>
              <a:t>Written in: Java</a:t>
            </a:r>
          </a:p>
          <a:p>
            <a:r>
              <a:rPr lang="en-US" b="1" dirty="0"/>
              <a:t>Main point: Advanced Search</a:t>
            </a:r>
          </a:p>
          <a:p>
            <a:r>
              <a:rPr lang="en-US" dirty="0"/>
              <a:t>License: Apache</a:t>
            </a:r>
          </a:p>
          <a:p>
            <a:r>
              <a:rPr lang="en-US" dirty="0"/>
              <a:t>Protocol: JSON over HTTP (Plugins: Thrift, </a:t>
            </a:r>
            <a:r>
              <a:rPr lang="en-US" dirty="0" err="1"/>
              <a:t>memcached</a:t>
            </a:r>
            <a:r>
              <a:rPr lang="en-US" dirty="0"/>
              <a:t>)</a:t>
            </a:r>
          </a:p>
          <a:p>
            <a:r>
              <a:rPr lang="en-US" dirty="0"/>
              <a:t>Stores JSON documents</a:t>
            </a:r>
          </a:p>
          <a:p>
            <a:r>
              <a:rPr lang="en-US" dirty="0"/>
              <a:t>Has versioning</a:t>
            </a:r>
          </a:p>
          <a:p>
            <a:r>
              <a:rPr lang="en-US" dirty="0"/>
              <a:t>Parent and children documents</a:t>
            </a:r>
          </a:p>
          <a:p>
            <a:r>
              <a:rPr lang="en-US" dirty="0"/>
              <a:t>Documents can time out</a:t>
            </a:r>
          </a:p>
          <a:p>
            <a:r>
              <a:rPr lang="en-US" dirty="0"/>
              <a:t>Very versatile and sophisticated querying, scriptable</a:t>
            </a:r>
          </a:p>
        </p:txBody>
      </p:sp>
      <p:sp>
        <p:nvSpPr>
          <p:cNvPr id="7" name="Content Placeholder 6">
            <a:extLst>
              <a:ext uri="{FF2B5EF4-FFF2-40B4-BE49-F238E27FC236}">
                <a16:creationId xmlns:a16="http://schemas.microsoft.com/office/drawing/2014/main" id="{2C66C6E3-EBD8-C747-BEC0-141640FFD464}"/>
              </a:ext>
            </a:extLst>
          </p:cNvPr>
          <p:cNvSpPr>
            <a:spLocks noGrp="1"/>
          </p:cNvSpPr>
          <p:nvPr>
            <p:ph sz="half" idx="2"/>
          </p:nvPr>
        </p:nvSpPr>
        <p:spPr>
          <a:xfrm>
            <a:off x="4136004" y="1084882"/>
            <a:ext cx="3894159" cy="5625884"/>
          </a:xfrm>
        </p:spPr>
        <p:txBody>
          <a:bodyPr>
            <a:normAutofit fontScale="85000" lnSpcReduction="20000"/>
          </a:bodyPr>
          <a:lstStyle/>
          <a:p>
            <a:r>
              <a:rPr lang="en-US" dirty="0"/>
              <a:t>Write consistency: one, quorum or all</a:t>
            </a:r>
          </a:p>
          <a:p>
            <a:r>
              <a:rPr lang="en-US" dirty="0"/>
              <a:t>Sorting by score (!)</a:t>
            </a:r>
          </a:p>
          <a:p>
            <a:r>
              <a:rPr lang="en-US" dirty="0"/>
              <a:t>Geo distance sorting</a:t>
            </a:r>
          </a:p>
          <a:p>
            <a:r>
              <a:rPr lang="en-US" dirty="0"/>
              <a:t>Fuzzy searches (approximate date, </a:t>
            </a:r>
            <a:r>
              <a:rPr lang="en-US" dirty="0" err="1"/>
              <a:t>etc</a:t>
            </a:r>
            <a:r>
              <a:rPr lang="en-US" dirty="0"/>
              <a:t>) (!)</a:t>
            </a:r>
          </a:p>
          <a:p>
            <a:r>
              <a:rPr lang="en-US" dirty="0"/>
              <a:t>Asynchronous replication</a:t>
            </a:r>
          </a:p>
          <a:p>
            <a:r>
              <a:rPr lang="en-US" dirty="0"/>
              <a:t>Atomic, scripted updates (good for counters, </a:t>
            </a:r>
            <a:r>
              <a:rPr lang="en-US" dirty="0" err="1"/>
              <a:t>etc</a:t>
            </a:r>
            <a:r>
              <a:rPr lang="en-US" dirty="0"/>
              <a:t>)</a:t>
            </a:r>
          </a:p>
          <a:p>
            <a:r>
              <a:rPr lang="en-US" dirty="0"/>
              <a:t>Can maintain automatic "stats groups" (good for debugging)</a:t>
            </a:r>
          </a:p>
        </p:txBody>
      </p:sp>
      <p:sp>
        <p:nvSpPr>
          <p:cNvPr id="8" name="Content Placeholder 6">
            <a:extLst>
              <a:ext uri="{FF2B5EF4-FFF2-40B4-BE49-F238E27FC236}">
                <a16:creationId xmlns:a16="http://schemas.microsoft.com/office/drawing/2014/main" id="{06E1C14B-5334-E145-8B89-D56746E03456}"/>
              </a:ext>
            </a:extLst>
          </p:cNvPr>
          <p:cNvSpPr txBox="1">
            <a:spLocks/>
          </p:cNvSpPr>
          <p:nvPr/>
        </p:nvSpPr>
        <p:spPr>
          <a:xfrm>
            <a:off x="8011236" y="1084882"/>
            <a:ext cx="4035574" cy="562588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t>Best used: </a:t>
            </a:r>
            <a:r>
              <a:rPr lang="en-US" dirty="0"/>
              <a:t>When you have objects with (flexible) fields, and you need "advanced search" functionality.</a:t>
            </a:r>
          </a:p>
          <a:p>
            <a:endParaRPr lang="en-US" dirty="0"/>
          </a:p>
          <a:p>
            <a:r>
              <a:rPr lang="en-US" b="1" dirty="0"/>
              <a:t>For example: </a:t>
            </a:r>
            <a:r>
              <a:rPr lang="en-US" dirty="0"/>
              <a:t>A dating service that handles age difference, geographic location, tastes and dislikes, etc. Or a leaderboard system that depends on many variables.</a:t>
            </a:r>
          </a:p>
        </p:txBody>
      </p:sp>
    </p:spTree>
    <p:extLst>
      <p:ext uri="{BB962C8B-B14F-4D97-AF65-F5344CB8AC3E}">
        <p14:creationId xmlns:p14="http://schemas.microsoft.com/office/powerpoint/2010/main" val="4215501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18DC0-937E-314B-8817-C8016F90F7E3}"/>
              </a:ext>
            </a:extLst>
          </p:cNvPr>
          <p:cNvSpPr>
            <a:spLocks noGrp="1"/>
          </p:cNvSpPr>
          <p:nvPr>
            <p:ph type="title"/>
          </p:nvPr>
        </p:nvSpPr>
        <p:spPr/>
        <p:txBody>
          <a:bodyPr/>
          <a:lstStyle/>
          <a:p>
            <a:r>
              <a:rPr lang="en-US" dirty="0"/>
              <a:t>Last Time: Distributed DB Consistency</a:t>
            </a:r>
          </a:p>
        </p:txBody>
      </p:sp>
      <p:sp>
        <p:nvSpPr>
          <p:cNvPr id="3" name="Content Placeholder 2">
            <a:extLst>
              <a:ext uri="{FF2B5EF4-FFF2-40B4-BE49-F238E27FC236}">
                <a16:creationId xmlns:a16="http://schemas.microsoft.com/office/drawing/2014/main" id="{81239784-959A-AB48-9D96-E5CDD15C17F7}"/>
              </a:ext>
            </a:extLst>
          </p:cNvPr>
          <p:cNvSpPr>
            <a:spLocks noGrp="1"/>
          </p:cNvSpPr>
          <p:nvPr>
            <p:ph idx="1"/>
          </p:nvPr>
        </p:nvSpPr>
        <p:spPr>
          <a:xfrm>
            <a:off x="263471" y="1146875"/>
            <a:ext cx="11639227" cy="5594888"/>
          </a:xfrm>
        </p:spPr>
        <p:txBody>
          <a:bodyPr>
            <a:normAutofit/>
          </a:bodyPr>
          <a:lstStyle/>
          <a:p>
            <a:r>
              <a:rPr lang="en-US" b="1" dirty="0"/>
              <a:t>Replication</a:t>
            </a:r>
            <a:r>
              <a:rPr lang="en-US" dirty="0"/>
              <a:t> of data ensures that a single failure does not lose data.</a:t>
            </a:r>
          </a:p>
          <a:p>
            <a:pPr lvl="1"/>
            <a:r>
              <a:rPr lang="en-US" dirty="0"/>
              <a:t>The more nodes you have, the more likely a failure!</a:t>
            </a:r>
          </a:p>
          <a:p>
            <a:r>
              <a:rPr lang="en-US" dirty="0"/>
              <a:t>However, replication introduces </a:t>
            </a:r>
            <a:r>
              <a:rPr lang="en-US" b="1" dirty="0"/>
              <a:t>consistency</a:t>
            </a:r>
            <a:r>
              <a:rPr lang="en-US" dirty="0"/>
              <a:t> problems.</a:t>
            </a:r>
          </a:p>
          <a:p>
            <a:pPr lvl="1"/>
            <a:r>
              <a:rPr lang="en-US" dirty="0"/>
              <a:t>Tradeoff: must choose 2 of </a:t>
            </a:r>
            <a:r>
              <a:rPr lang="en-US" b="1" dirty="0"/>
              <a:t>C</a:t>
            </a:r>
            <a:r>
              <a:rPr lang="en-US" dirty="0"/>
              <a:t>onsistency, </a:t>
            </a:r>
            <a:r>
              <a:rPr lang="en-US" b="1" dirty="0"/>
              <a:t>A</a:t>
            </a:r>
            <a:r>
              <a:rPr lang="en-US" dirty="0"/>
              <a:t>vailability and </a:t>
            </a:r>
            <a:r>
              <a:rPr lang="en-US" b="1" dirty="0"/>
              <a:t>P</a:t>
            </a:r>
            <a:r>
              <a:rPr lang="en-US" dirty="0"/>
              <a:t>artition Tolerance.</a:t>
            </a:r>
          </a:p>
          <a:p>
            <a:r>
              <a:rPr lang="en-US" dirty="0"/>
              <a:t>A distributed DB client, at very least, would want to achieve:</a:t>
            </a:r>
          </a:p>
          <a:p>
            <a:pPr lvl="1"/>
            <a:r>
              <a:rPr lang="en-US" dirty="0" err="1"/>
              <a:t>Montonic</a:t>
            </a:r>
            <a:r>
              <a:rPr lang="en-US" dirty="0"/>
              <a:t> reads, monotonic writes, read your writes (</a:t>
            </a:r>
            <a:r>
              <a:rPr lang="en-US" i="1" dirty="0"/>
              <a:t>together:</a:t>
            </a:r>
            <a:r>
              <a:rPr lang="en-US" dirty="0"/>
              <a:t> </a:t>
            </a:r>
            <a:r>
              <a:rPr lang="en-US" b="1" dirty="0"/>
              <a:t>linearizability</a:t>
            </a:r>
            <a:r>
              <a:rPr lang="en-US" dirty="0"/>
              <a:t>).</a:t>
            </a:r>
          </a:p>
          <a:p>
            <a:r>
              <a:rPr lang="en-US" dirty="0"/>
              <a:t>Ensure consistency by </a:t>
            </a:r>
            <a:r>
              <a:rPr lang="en-US" b="1" dirty="0"/>
              <a:t>waiting</a:t>
            </a:r>
            <a:r>
              <a:rPr lang="en-US" dirty="0"/>
              <a:t> for responses from multiple replicas. </a:t>
            </a:r>
          </a:p>
          <a:p>
            <a:r>
              <a:rPr lang="en-US" dirty="0"/>
              <a:t>Different </a:t>
            </a:r>
            <a:r>
              <a:rPr lang="en-US" b="1" dirty="0"/>
              <a:t>quorum</a:t>
            </a:r>
            <a:r>
              <a:rPr lang="en-US" dirty="0"/>
              <a:t> levels (all, majority, one) trade delay of reads/writes and determine whether reads or writes are unavailable during recovery.</a:t>
            </a:r>
          </a:p>
          <a:p>
            <a:pPr lvl="1"/>
            <a:r>
              <a:rPr lang="en-US" dirty="0"/>
              <a:t>Cassandra DB lets programmer choose the quorum level for each read/write.</a:t>
            </a:r>
          </a:p>
          <a:p>
            <a:pPr lvl="1"/>
            <a:r>
              <a:rPr lang="en-US" dirty="0"/>
              <a:t>Other NoSQL databases are designed to use just one read/write strategy.</a:t>
            </a:r>
          </a:p>
        </p:txBody>
      </p:sp>
    </p:spTree>
    <p:extLst>
      <p:ext uri="{BB962C8B-B14F-4D97-AF65-F5344CB8AC3E}">
        <p14:creationId xmlns:p14="http://schemas.microsoft.com/office/powerpoint/2010/main" val="1299028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D5AC6-1D00-984E-8298-2550A71A311C}"/>
              </a:ext>
            </a:extLst>
          </p:cNvPr>
          <p:cNvSpPr>
            <a:spLocks noGrp="1"/>
          </p:cNvSpPr>
          <p:nvPr>
            <p:ph type="title"/>
          </p:nvPr>
        </p:nvSpPr>
        <p:spPr/>
        <p:txBody>
          <a:bodyPr/>
          <a:lstStyle/>
          <a:p>
            <a:r>
              <a:rPr lang="en-US" b="1" dirty="0"/>
              <a:t>Cassandra</a:t>
            </a:r>
            <a:r>
              <a:rPr lang="en-US" dirty="0"/>
              <a:t> rows (NoSQL, 2d key-value store)</a:t>
            </a:r>
          </a:p>
        </p:txBody>
      </p:sp>
      <p:sp>
        <p:nvSpPr>
          <p:cNvPr id="5" name="TextBox 4">
            <a:extLst>
              <a:ext uri="{FF2B5EF4-FFF2-40B4-BE49-F238E27FC236}">
                <a16:creationId xmlns:a16="http://schemas.microsoft.com/office/drawing/2014/main" id="{A058870F-D210-E14D-BE80-B30AEBAA0570}"/>
              </a:ext>
            </a:extLst>
          </p:cNvPr>
          <p:cNvSpPr txBox="1"/>
          <p:nvPr/>
        </p:nvSpPr>
        <p:spPr>
          <a:xfrm>
            <a:off x="263471" y="6333685"/>
            <a:ext cx="8898903" cy="369332"/>
          </a:xfrm>
          <a:prstGeom prst="rect">
            <a:avLst/>
          </a:prstGeom>
          <a:noFill/>
        </p:spPr>
        <p:txBody>
          <a:bodyPr wrap="square" rtlCol="0">
            <a:spAutoFit/>
          </a:bodyPr>
          <a:lstStyle/>
          <a:p>
            <a:r>
              <a:rPr lang="en-US" dirty="0"/>
              <a:t>Details: </a:t>
            </a:r>
            <a:r>
              <a:rPr lang="en-US" dirty="0">
                <a:hlinkClick r:id="rId2"/>
              </a:rPr>
              <a:t>https://tech.ebayinc.com/engineering/cassandra-data-modeling-best-practices-part-1/</a:t>
            </a:r>
            <a:endParaRPr lang="en-US" dirty="0"/>
          </a:p>
        </p:txBody>
      </p:sp>
      <p:pic>
        <p:nvPicPr>
          <p:cNvPr id="7" name="Picture 6">
            <a:extLst>
              <a:ext uri="{FF2B5EF4-FFF2-40B4-BE49-F238E27FC236}">
                <a16:creationId xmlns:a16="http://schemas.microsoft.com/office/drawing/2014/main" id="{F466102C-D4F7-8F49-8710-94E5CA60CF59}"/>
              </a:ext>
            </a:extLst>
          </p:cNvPr>
          <p:cNvPicPr>
            <a:picLocks noChangeAspect="1"/>
          </p:cNvPicPr>
          <p:nvPr/>
        </p:nvPicPr>
        <p:blipFill>
          <a:blip r:embed="rId3"/>
          <a:stretch>
            <a:fillRect/>
          </a:stretch>
        </p:blipFill>
        <p:spPr>
          <a:xfrm>
            <a:off x="5496285" y="4135891"/>
            <a:ext cx="6007100" cy="1930400"/>
          </a:xfrm>
          <a:prstGeom prst="rect">
            <a:avLst/>
          </a:prstGeom>
        </p:spPr>
      </p:pic>
      <p:sp>
        <p:nvSpPr>
          <p:cNvPr id="8" name="TextBox 7">
            <a:extLst>
              <a:ext uri="{FF2B5EF4-FFF2-40B4-BE49-F238E27FC236}">
                <a16:creationId xmlns:a16="http://schemas.microsoft.com/office/drawing/2014/main" id="{ACD5D875-03B5-8D4C-B937-B1898204DF61}"/>
              </a:ext>
            </a:extLst>
          </p:cNvPr>
          <p:cNvSpPr txBox="1"/>
          <p:nvPr/>
        </p:nvSpPr>
        <p:spPr>
          <a:xfrm>
            <a:off x="10164780" y="5604626"/>
            <a:ext cx="1854396" cy="923330"/>
          </a:xfrm>
          <a:prstGeom prst="rect">
            <a:avLst/>
          </a:prstGeom>
          <a:noFill/>
        </p:spPr>
        <p:txBody>
          <a:bodyPr wrap="square" rtlCol="0">
            <a:spAutoFit/>
          </a:bodyPr>
          <a:lstStyle/>
          <a:p>
            <a:pPr algn="ctr"/>
            <a:r>
              <a:rPr lang="en-US" i="1" dirty="0"/>
              <a:t>Columns are defined separately for each row!</a:t>
            </a:r>
          </a:p>
        </p:txBody>
      </p:sp>
      <p:pic>
        <p:nvPicPr>
          <p:cNvPr id="9" name="Picture 8">
            <a:extLst>
              <a:ext uri="{FF2B5EF4-FFF2-40B4-BE49-F238E27FC236}">
                <a16:creationId xmlns:a16="http://schemas.microsoft.com/office/drawing/2014/main" id="{0CBCFF2C-1650-5948-BC51-546B43AB331F}"/>
              </a:ext>
            </a:extLst>
          </p:cNvPr>
          <p:cNvPicPr>
            <a:picLocks noChangeAspect="1"/>
          </p:cNvPicPr>
          <p:nvPr/>
        </p:nvPicPr>
        <p:blipFill>
          <a:blip r:embed="rId4"/>
          <a:stretch>
            <a:fillRect/>
          </a:stretch>
        </p:blipFill>
        <p:spPr>
          <a:xfrm>
            <a:off x="263471" y="1112597"/>
            <a:ext cx="6794500" cy="2755900"/>
          </a:xfrm>
          <a:prstGeom prst="rect">
            <a:avLst/>
          </a:prstGeom>
        </p:spPr>
      </p:pic>
      <p:sp>
        <p:nvSpPr>
          <p:cNvPr id="3" name="TextBox 2">
            <a:extLst>
              <a:ext uri="{FF2B5EF4-FFF2-40B4-BE49-F238E27FC236}">
                <a16:creationId xmlns:a16="http://schemas.microsoft.com/office/drawing/2014/main" id="{A0395433-559C-7C4E-BEBD-AA9EF9AD1DDA}"/>
              </a:ext>
            </a:extLst>
          </p:cNvPr>
          <p:cNvSpPr txBox="1"/>
          <p:nvPr/>
        </p:nvSpPr>
        <p:spPr>
          <a:xfrm>
            <a:off x="7328604" y="2016529"/>
            <a:ext cx="3667539" cy="923330"/>
          </a:xfrm>
          <a:prstGeom prst="rect">
            <a:avLst/>
          </a:prstGeom>
          <a:noFill/>
        </p:spPr>
        <p:txBody>
          <a:bodyPr wrap="square" rtlCol="0">
            <a:spAutoFit/>
          </a:bodyPr>
          <a:lstStyle/>
          <a:p>
            <a:r>
              <a:rPr lang="en-US" dirty="0"/>
              <a:t>Each row's value is a map of "</a:t>
            </a:r>
            <a:r>
              <a:rPr lang="en-US" b="1" dirty="0"/>
              <a:t>columns</a:t>
            </a:r>
            <a:r>
              <a:rPr lang="en-US" dirty="0"/>
              <a:t>" to value.  Column names are indexed within the row.</a:t>
            </a:r>
          </a:p>
        </p:txBody>
      </p:sp>
      <p:sp>
        <p:nvSpPr>
          <p:cNvPr id="10" name="TextBox 9">
            <a:extLst>
              <a:ext uri="{FF2B5EF4-FFF2-40B4-BE49-F238E27FC236}">
                <a16:creationId xmlns:a16="http://schemas.microsoft.com/office/drawing/2014/main" id="{EEE6C4AD-8899-9D45-87AF-45015C556405}"/>
              </a:ext>
            </a:extLst>
          </p:cNvPr>
          <p:cNvSpPr txBox="1"/>
          <p:nvPr/>
        </p:nvSpPr>
        <p:spPr>
          <a:xfrm>
            <a:off x="263471" y="4032161"/>
            <a:ext cx="4079929" cy="646331"/>
          </a:xfrm>
          <a:prstGeom prst="rect">
            <a:avLst/>
          </a:prstGeom>
          <a:noFill/>
        </p:spPr>
        <p:txBody>
          <a:bodyPr wrap="square" rtlCol="0">
            <a:spAutoFit/>
          </a:bodyPr>
          <a:lstStyle/>
          <a:p>
            <a:r>
              <a:rPr lang="en-US" dirty="0"/>
              <a:t>Row key is the hashing key that determines on which nodes the row is stored.</a:t>
            </a:r>
          </a:p>
        </p:txBody>
      </p:sp>
    </p:spTree>
    <p:extLst>
      <p:ext uri="{BB962C8B-B14F-4D97-AF65-F5344CB8AC3E}">
        <p14:creationId xmlns:p14="http://schemas.microsoft.com/office/powerpoint/2010/main" val="9840320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6B3DE-A90C-DF46-A29A-5D64408CBF0C}"/>
              </a:ext>
            </a:extLst>
          </p:cNvPr>
          <p:cNvSpPr>
            <a:spLocks noGrp="1"/>
          </p:cNvSpPr>
          <p:nvPr>
            <p:ph type="title"/>
          </p:nvPr>
        </p:nvSpPr>
        <p:spPr>
          <a:xfrm>
            <a:off x="263471" y="154984"/>
            <a:ext cx="11639227" cy="699068"/>
          </a:xfrm>
        </p:spPr>
        <p:txBody>
          <a:bodyPr>
            <a:normAutofit fontScale="90000"/>
          </a:bodyPr>
          <a:lstStyle/>
          <a:p>
            <a:r>
              <a:rPr lang="en-US" dirty="0"/>
              <a:t>Cassandra bridge information example</a:t>
            </a:r>
          </a:p>
        </p:txBody>
      </p:sp>
      <p:pic>
        <p:nvPicPr>
          <p:cNvPr id="4" name="Content Placeholder 3">
            <a:extLst>
              <a:ext uri="{FF2B5EF4-FFF2-40B4-BE49-F238E27FC236}">
                <a16:creationId xmlns:a16="http://schemas.microsoft.com/office/drawing/2014/main" id="{25E9FB02-8749-D249-A345-1C18349E5C97}"/>
              </a:ext>
            </a:extLst>
          </p:cNvPr>
          <p:cNvPicPr>
            <a:picLocks noGrp="1" noChangeAspect="1"/>
          </p:cNvPicPr>
          <p:nvPr>
            <p:ph idx="1"/>
          </p:nvPr>
        </p:nvPicPr>
        <p:blipFill>
          <a:blip r:embed="rId2"/>
          <a:stretch>
            <a:fillRect/>
          </a:stretch>
        </p:blipFill>
        <p:spPr>
          <a:xfrm>
            <a:off x="1359031" y="879663"/>
            <a:ext cx="9473938" cy="5302241"/>
          </a:xfrm>
          <a:prstGeom prst="rect">
            <a:avLst/>
          </a:prstGeom>
        </p:spPr>
      </p:pic>
      <p:sp>
        <p:nvSpPr>
          <p:cNvPr id="5" name="TextBox 4">
            <a:extLst>
              <a:ext uri="{FF2B5EF4-FFF2-40B4-BE49-F238E27FC236}">
                <a16:creationId xmlns:a16="http://schemas.microsoft.com/office/drawing/2014/main" id="{368C3793-36A9-AB4C-BF9E-69ADB5E6AFF2}"/>
              </a:ext>
            </a:extLst>
          </p:cNvPr>
          <p:cNvSpPr txBox="1"/>
          <p:nvPr/>
        </p:nvSpPr>
        <p:spPr>
          <a:xfrm>
            <a:off x="263471" y="6207515"/>
            <a:ext cx="11567168" cy="369332"/>
          </a:xfrm>
          <a:prstGeom prst="rect">
            <a:avLst/>
          </a:prstGeom>
          <a:noFill/>
        </p:spPr>
        <p:txBody>
          <a:bodyPr wrap="square" rtlCol="0">
            <a:spAutoFit/>
          </a:bodyPr>
          <a:lstStyle/>
          <a:p>
            <a:r>
              <a:rPr lang="en-US" dirty="0">
                <a:hlinkClick r:id="rId3"/>
              </a:rPr>
              <a:t>https://www.researchgate.net/publication/301630614_A_NoSQL_data_management_infrastructure_for_bridge_monitoring</a:t>
            </a:r>
            <a:endParaRPr lang="en-US" dirty="0"/>
          </a:p>
        </p:txBody>
      </p:sp>
    </p:spTree>
    <p:extLst>
      <p:ext uri="{BB962C8B-B14F-4D97-AF65-F5344CB8AC3E}">
        <p14:creationId xmlns:p14="http://schemas.microsoft.com/office/powerpoint/2010/main" val="502105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FBC824-6758-014C-8386-F9816E827E32}"/>
              </a:ext>
            </a:extLst>
          </p:cNvPr>
          <p:cNvSpPr>
            <a:spLocks noGrp="1"/>
          </p:cNvSpPr>
          <p:nvPr>
            <p:ph type="title"/>
          </p:nvPr>
        </p:nvSpPr>
        <p:spPr/>
        <p:txBody>
          <a:bodyPr>
            <a:normAutofit/>
          </a:bodyPr>
          <a:lstStyle/>
          <a:p>
            <a:r>
              <a:rPr lang="en-US" dirty="0"/>
              <a:t>Cassandra </a:t>
            </a:r>
            <a:r>
              <a:rPr lang="en-US" i="1" dirty="0"/>
              <a:t>– a “NoSQL database”</a:t>
            </a:r>
          </a:p>
        </p:txBody>
      </p:sp>
      <p:sp>
        <p:nvSpPr>
          <p:cNvPr id="6" name="Content Placeholder 5">
            <a:extLst>
              <a:ext uri="{FF2B5EF4-FFF2-40B4-BE49-F238E27FC236}">
                <a16:creationId xmlns:a16="http://schemas.microsoft.com/office/drawing/2014/main" id="{7554742F-E149-F541-8F44-5E606BB999C0}"/>
              </a:ext>
            </a:extLst>
          </p:cNvPr>
          <p:cNvSpPr>
            <a:spLocks noGrp="1"/>
          </p:cNvSpPr>
          <p:nvPr>
            <p:ph idx="1"/>
          </p:nvPr>
        </p:nvSpPr>
        <p:spPr/>
        <p:txBody>
          <a:bodyPr anchor="ctr">
            <a:normAutofit/>
          </a:bodyPr>
          <a:lstStyle/>
          <a:p>
            <a:r>
              <a:rPr lang="en-US" b="1" dirty="0"/>
              <a:t>Main point: </a:t>
            </a:r>
            <a:r>
              <a:rPr lang="en-US" dirty="0"/>
              <a:t>Store huge datasets.</a:t>
            </a:r>
          </a:p>
          <a:p>
            <a:endParaRPr lang="en-US" b="1" dirty="0"/>
          </a:p>
          <a:p>
            <a:r>
              <a:rPr lang="en-US" b="1" dirty="0"/>
              <a:t>Best used: </a:t>
            </a:r>
            <a:r>
              <a:rPr lang="en-US" dirty="0"/>
              <a:t>When you need to store data so huge that it doesn't fit on server, but still want a friendly familiar interface to it.</a:t>
            </a:r>
          </a:p>
          <a:p>
            <a:endParaRPr lang="en-US" dirty="0"/>
          </a:p>
          <a:p>
            <a:r>
              <a:rPr lang="en-US" b="1" dirty="0"/>
              <a:t>For example: </a:t>
            </a:r>
            <a:r>
              <a:rPr lang="en-US" dirty="0"/>
              <a:t>Web analytics, to count hits by hour, by browser, by IP, etc. Transaction logging. Data collection from huge sensor arrays.</a:t>
            </a:r>
          </a:p>
          <a:p>
            <a:endParaRPr lang="en-US" dirty="0"/>
          </a:p>
        </p:txBody>
      </p:sp>
      <p:sp>
        <p:nvSpPr>
          <p:cNvPr id="8" name="Content Placeholder 6">
            <a:extLst>
              <a:ext uri="{FF2B5EF4-FFF2-40B4-BE49-F238E27FC236}">
                <a16:creationId xmlns:a16="http://schemas.microsoft.com/office/drawing/2014/main" id="{06E1C14B-5334-E145-8B89-D56746E03456}"/>
              </a:ext>
            </a:extLst>
          </p:cNvPr>
          <p:cNvSpPr txBox="1">
            <a:spLocks/>
          </p:cNvSpPr>
          <p:nvPr/>
        </p:nvSpPr>
        <p:spPr>
          <a:xfrm>
            <a:off x="8011236" y="1084882"/>
            <a:ext cx="4035574" cy="56258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377661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FBC824-6758-014C-8386-F9816E827E32}"/>
              </a:ext>
            </a:extLst>
          </p:cNvPr>
          <p:cNvSpPr>
            <a:spLocks noGrp="1"/>
          </p:cNvSpPr>
          <p:nvPr>
            <p:ph type="title"/>
          </p:nvPr>
        </p:nvSpPr>
        <p:spPr/>
        <p:txBody>
          <a:bodyPr>
            <a:normAutofit/>
          </a:bodyPr>
          <a:lstStyle/>
          <a:p>
            <a:r>
              <a:rPr lang="en-US" dirty="0"/>
              <a:t>Cassandra (2.0) </a:t>
            </a:r>
            <a:r>
              <a:rPr lang="en-US" i="1" dirty="0"/>
              <a:t>– a “NoSQL database”</a:t>
            </a:r>
          </a:p>
        </p:txBody>
      </p:sp>
      <p:sp>
        <p:nvSpPr>
          <p:cNvPr id="6" name="Content Placeholder 5">
            <a:extLst>
              <a:ext uri="{FF2B5EF4-FFF2-40B4-BE49-F238E27FC236}">
                <a16:creationId xmlns:a16="http://schemas.microsoft.com/office/drawing/2014/main" id="{7554742F-E149-F541-8F44-5E606BB999C0}"/>
              </a:ext>
            </a:extLst>
          </p:cNvPr>
          <p:cNvSpPr>
            <a:spLocks noGrp="1"/>
          </p:cNvSpPr>
          <p:nvPr>
            <p:ph sz="half" idx="1"/>
          </p:nvPr>
        </p:nvSpPr>
        <p:spPr>
          <a:xfrm>
            <a:off x="263471" y="1084881"/>
            <a:ext cx="3872533" cy="5625885"/>
          </a:xfrm>
        </p:spPr>
        <p:txBody>
          <a:bodyPr>
            <a:normAutofit fontScale="77500" lnSpcReduction="20000"/>
          </a:bodyPr>
          <a:lstStyle/>
          <a:p>
            <a:r>
              <a:rPr lang="en-US" dirty="0"/>
              <a:t>Written in: Java</a:t>
            </a:r>
          </a:p>
          <a:p>
            <a:r>
              <a:rPr lang="en-US" b="1" dirty="0"/>
              <a:t>Main point: Store huge datasets in "almost" SQL</a:t>
            </a:r>
          </a:p>
          <a:p>
            <a:r>
              <a:rPr lang="en-US" dirty="0"/>
              <a:t>License: Apache</a:t>
            </a:r>
          </a:p>
          <a:p>
            <a:r>
              <a:rPr lang="en-US" dirty="0"/>
              <a:t>Protocol: CQL3 &amp; Thrift</a:t>
            </a:r>
          </a:p>
          <a:p>
            <a:r>
              <a:rPr lang="en-US" dirty="0"/>
              <a:t>CQL3 is very similar to SQL, but with some limitations that come from the scalability (most notably: no JOINs, no aggregate functions.)</a:t>
            </a:r>
          </a:p>
          <a:p>
            <a:r>
              <a:rPr lang="en-US" dirty="0"/>
              <a:t>Querying by key, or key range (secondary indices are also available)</a:t>
            </a:r>
          </a:p>
          <a:p>
            <a:r>
              <a:rPr lang="en-US" dirty="0"/>
              <a:t>Tunable trade-offs for distribution and replication (N, R, W)</a:t>
            </a:r>
          </a:p>
          <a:p>
            <a:endParaRPr lang="en-US" dirty="0"/>
          </a:p>
        </p:txBody>
      </p:sp>
      <p:sp>
        <p:nvSpPr>
          <p:cNvPr id="7" name="Content Placeholder 6">
            <a:extLst>
              <a:ext uri="{FF2B5EF4-FFF2-40B4-BE49-F238E27FC236}">
                <a16:creationId xmlns:a16="http://schemas.microsoft.com/office/drawing/2014/main" id="{2C66C6E3-EBD8-C747-BEC0-141640FFD464}"/>
              </a:ext>
            </a:extLst>
          </p:cNvPr>
          <p:cNvSpPr>
            <a:spLocks noGrp="1"/>
          </p:cNvSpPr>
          <p:nvPr>
            <p:ph sz="half" idx="2"/>
          </p:nvPr>
        </p:nvSpPr>
        <p:spPr>
          <a:xfrm>
            <a:off x="4136004" y="1084882"/>
            <a:ext cx="3894159" cy="5625884"/>
          </a:xfrm>
        </p:spPr>
        <p:txBody>
          <a:bodyPr>
            <a:normAutofit fontScale="77500" lnSpcReduction="20000"/>
          </a:bodyPr>
          <a:lstStyle/>
          <a:p>
            <a:r>
              <a:rPr lang="en-US" dirty="0"/>
              <a:t>Data can have expiration (set on INSERT).</a:t>
            </a:r>
          </a:p>
          <a:p>
            <a:r>
              <a:rPr lang="en-US" dirty="0"/>
              <a:t>Writes can be much faster than reads (when reads are disk-bound)</a:t>
            </a:r>
          </a:p>
          <a:p>
            <a:r>
              <a:rPr lang="en-US" dirty="0"/>
              <a:t>Map/reduce possible with Apache Hadoop</a:t>
            </a:r>
          </a:p>
          <a:p>
            <a:r>
              <a:rPr lang="en-US" dirty="0"/>
              <a:t>All nodes are similar, as opposed to Hadoop/HBase</a:t>
            </a:r>
          </a:p>
          <a:p>
            <a:r>
              <a:rPr lang="en-US" dirty="0"/>
              <a:t>Very good and reliable cross-datacenter replication</a:t>
            </a:r>
          </a:p>
          <a:p>
            <a:r>
              <a:rPr lang="en-US" dirty="0"/>
              <a:t>Distributed counter datatype.</a:t>
            </a:r>
          </a:p>
          <a:p>
            <a:r>
              <a:rPr lang="en-US" dirty="0"/>
              <a:t>You can write triggers in Java.</a:t>
            </a:r>
          </a:p>
        </p:txBody>
      </p:sp>
      <p:sp>
        <p:nvSpPr>
          <p:cNvPr id="8" name="Content Placeholder 6">
            <a:extLst>
              <a:ext uri="{FF2B5EF4-FFF2-40B4-BE49-F238E27FC236}">
                <a16:creationId xmlns:a16="http://schemas.microsoft.com/office/drawing/2014/main" id="{06E1C14B-5334-E145-8B89-D56746E03456}"/>
              </a:ext>
            </a:extLst>
          </p:cNvPr>
          <p:cNvSpPr txBox="1">
            <a:spLocks/>
          </p:cNvSpPr>
          <p:nvPr/>
        </p:nvSpPr>
        <p:spPr>
          <a:xfrm>
            <a:off x="8011236" y="1084882"/>
            <a:ext cx="4035574" cy="562588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t>Best used: </a:t>
            </a:r>
            <a:r>
              <a:rPr lang="en-US" dirty="0"/>
              <a:t>When you need to store data so huge that it doesn't fit on one server, but still want a friendly familiar interface to it.</a:t>
            </a:r>
          </a:p>
          <a:p>
            <a:endParaRPr lang="en-US" dirty="0"/>
          </a:p>
          <a:p>
            <a:r>
              <a:rPr lang="en-US" b="1" dirty="0"/>
              <a:t>For example: </a:t>
            </a:r>
            <a:r>
              <a:rPr lang="en-US" dirty="0"/>
              <a:t>Web analytics, to count hits by hour, by browser, by IP, etc. Transaction logging. Data collection from huge sensor arrays.</a:t>
            </a:r>
          </a:p>
        </p:txBody>
      </p:sp>
    </p:spTree>
    <p:extLst>
      <p:ext uri="{BB962C8B-B14F-4D97-AF65-F5344CB8AC3E}">
        <p14:creationId xmlns:p14="http://schemas.microsoft.com/office/powerpoint/2010/main" val="3756805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FB3DCA7-6F0F-1B46-86B6-3B7AC18389CD}"/>
              </a:ext>
            </a:extLst>
          </p:cNvPr>
          <p:cNvSpPr/>
          <p:nvPr/>
        </p:nvSpPr>
        <p:spPr>
          <a:xfrm>
            <a:off x="7281721" y="3552914"/>
            <a:ext cx="5719576" cy="2543081"/>
          </a:xfrm>
          <a:prstGeom prst="rect">
            <a:avLst/>
          </a:prstGeom>
          <a:solidFill>
            <a:schemeClr val="bg2"/>
          </a:solid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041217DA-8A0F-A54A-A3D6-BEC08D4C0F90}"/>
              </a:ext>
            </a:extLst>
          </p:cNvPr>
          <p:cNvSpPr>
            <a:spLocks noGrp="1"/>
          </p:cNvSpPr>
          <p:nvPr>
            <p:ph type="title"/>
          </p:nvPr>
        </p:nvSpPr>
        <p:spPr/>
        <p:txBody>
          <a:bodyPr/>
          <a:lstStyle/>
          <a:p>
            <a:r>
              <a:rPr lang="en-US" dirty="0"/>
              <a:t>DynamoDB is a 2D key-value store, like Cassandra</a:t>
            </a:r>
          </a:p>
        </p:txBody>
      </p:sp>
      <p:sp>
        <p:nvSpPr>
          <p:cNvPr id="3" name="Content Placeholder 2">
            <a:extLst>
              <a:ext uri="{FF2B5EF4-FFF2-40B4-BE49-F238E27FC236}">
                <a16:creationId xmlns:a16="http://schemas.microsoft.com/office/drawing/2014/main" id="{599A3791-22F0-9C40-912A-D95AF7FB78E8}"/>
              </a:ext>
            </a:extLst>
          </p:cNvPr>
          <p:cNvSpPr>
            <a:spLocks noGrp="1"/>
          </p:cNvSpPr>
          <p:nvPr>
            <p:ph idx="1"/>
          </p:nvPr>
        </p:nvSpPr>
        <p:spPr/>
        <p:txBody>
          <a:bodyPr>
            <a:normAutofit fontScale="92500" lnSpcReduction="20000"/>
          </a:bodyPr>
          <a:lstStyle/>
          <a:p>
            <a:r>
              <a:rPr lang="en-US" b="1" dirty="0"/>
              <a:t>Partition Key</a:t>
            </a:r>
            <a:r>
              <a:rPr lang="en-US" dirty="0"/>
              <a:t> (like Cassandra's row key) is hashed to find partition.</a:t>
            </a:r>
          </a:p>
          <a:p>
            <a:r>
              <a:rPr lang="en-US" b="1" dirty="0"/>
              <a:t>Sort Key </a:t>
            </a:r>
            <a:r>
              <a:rPr lang="en-US" dirty="0"/>
              <a:t>(optional) allows efficient range queries within the partition key.</a:t>
            </a:r>
          </a:p>
          <a:p>
            <a:pPr lvl="1"/>
            <a:r>
              <a:rPr lang="en-US" dirty="0"/>
              <a:t>Together, the Partition and Sort keys form the </a:t>
            </a:r>
            <a:r>
              <a:rPr lang="en-US" b="1" dirty="0"/>
              <a:t>Primary Key</a:t>
            </a:r>
            <a:r>
              <a:rPr lang="en-US" dirty="0"/>
              <a:t>.</a:t>
            </a:r>
          </a:p>
          <a:p>
            <a:r>
              <a:rPr lang="en-US" b="1" dirty="0"/>
              <a:t>Attributes</a:t>
            </a:r>
            <a:r>
              <a:rPr lang="en-US" dirty="0"/>
              <a:t> are key-value pairs stored under the Primary Key.</a:t>
            </a:r>
          </a:p>
          <a:p>
            <a:endParaRPr lang="en-US" dirty="0"/>
          </a:p>
          <a:p>
            <a:endParaRPr lang="en-US" dirty="0"/>
          </a:p>
          <a:p>
            <a:endParaRPr lang="en-US" dirty="0"/>
          </a:p>
          <a:p>
            <a:endParaRPr lang="en-US" dirty="0"/>
          </a:p>
          <a:p>
            <a:endParaRPr lang="en-US" dirty="0"/>
          </a:p>
          <a:p>
            <a:endParaRPr lang="en-US" dirty="0"/>
          </a:p>
          <a:p>
            <a:endParaRPr lang="en-US" dirty="0"/>
          </a:p>
          <a:p>
            <a:endParaRPr lang="en-US" sz="2000" dirty="0"/>
          </a:p>
          <a:p>
            <a:pPr marL="0" indent="0">
              <a:buNone/>
            </a:pPr>
            <a:r>
              <a:rPr lang="en-US" sz="2000" dirty="0"/>
              <a:t>Reference: </a:t>
            </a:r>
            <a:r>
              <a:rPr lang="en-US" sz="2000" dirty="0">
                <a:hlinkClick r:id="rId2"/>
              </a:rPr>
              <a:t>https://aws.amazon.com/blogs/database/choosing-the-right-dynamodb-partition-key/</a:t>
            </a:r>
            <a:r>
              <a:rPr lang="en-US" sz="2000" dirty="0"/>
              <a:t> </a:t>
            </a:r>
          </a:p>
        </p:txBody>
      </p:sp>
      <p:sp>
        <p:nvSpPr>
          <p:cNvPr id="5" name="TextBox 4">
            <a:extLst>
              <a:ext uri="{FF2B5EF4-FFF2-40B4-BE49-F238E27FC236}">
                <a16:creationId xmlns:a16="http://schemas.microsoft.com/office/drawing/2014/main" id="{78EA2509-C6F6-A749-A6FA-7AC3308729F9}"/>
              </a:ext>
            </a:extLst>
          </p:cNvPr>
          <p:cNvSpPr txBox="1"/>
          <p:nvPr/>
        </p:nvSpPr>
        <p:spPr>
          <a:xfrm>
            <a:off x="7496569" y="3552915"/>
            <a:ext cx="4558085" cy="523220"/>
          </a:xfrm>
          <a:prstGeom prst="rect">
            <a:avLst/>
          </a:prstGeom>
          <a:noFill/>
        </p:spPr>
        <p:txBody>
          <a:bodyPr wrap="square" rtlCol="0">
            <a:spAutoFit/>
          </a:bodyPr>
          <a:lstStyle/>
          <a:p>
            <a:r>
              <a:rPr lang="en-US" sz="2800" dirty="0"/>
              <a:t>Compare to Cassandra:</a:t>
            </a:r>
          </a:p>
        </p:txBody>
      </p:sp>
      <p:pic>
        <p:nvPicPr>
          <p:cNvPr id="1026" name="Picture 2">
            <a:extLst>
              <a:ext uri="{FF2B5EF4-FFF2-40B4-BE49-F238E27FC236}">
                <a16:creationId xmlns:a16="http://schemas.microsoft.com/office/drawing/2014/main" id="{F13F86E5-A245-904E-82D7-C9535C6F0A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427" y="3023505"/>
            <a:ext cx="5354751" cy="3253011"/>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3">
            <a:extLst>
              <a:ext uri="{FF2B5EF4-FFF2-40B4-BE49-F238E27FC236}">
                <a16:creationId xmlns:a16="http://schemas.microsoft.com/office/drawing/2014/main" id="{7AA643A6-C997-EB47-B6E2-A333CEDF91CB}"/>
              </a:ext>
            </a:extLst>
          </p:cNvPr>
          <p:cNvPicPr>
            <a:picLocks noChangeAspect="1"/>
          </p:cNvPicPr>
          <p:nvPr/>
        </p:nvPicPr>
        <p:blipFill rotWithShape="1">
          <a:blip r:embed="rId4"/>
          <a:srcRect l="1297" t="8584" r="3184" b="41662"/>
          <a:stretch/>
        </p:blipFill>
        <p:spPr>
          <a:xfrm>
            <a:off x="7292231" y="4137690"/>
            <a:ext cx="6345390" cy="1849817"/>
          </a:xfrm>
          <a:prstGeom prst="rect">
            <a:avLst/>
          </a:prstGeom>
        </p:spPr>
      </p:pic>
    </p:spTree>
    <p:extLst>
      <p:ext uri="{BB962C8B-B14F-4D97-AF65-F5344CB8AC3E}">
        <p14:creationId xmlns:p14="http://schemas.microsoft.com/office/powerpoint/2010/main" val="21484710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E9E00-1561-F24F-A720-169ADE872A88}"/>
              </a:ext>
            </a:extLst>
          </p:cNvPr>
          <p:cNvSpPr>
            <a:spLocks noGrp="1"/>
          </p:cNvSpPr>
          <p:nvPr>
            <p:ph type="title"/>
          </p:nvPr>
        </p:nvSpPr>
        <p:spPr/>
        <p:txBody>
          <a:bodyPr/>
          <a:lstStyle/>
          <a:p>
            <a:r>
              <a:rPr lang="en-US" b="1" dirty="0" err="1"/>
              <a:t>Redis</a:t>
            </a:r>
            <a:r>
              <a:rPr lang="en-US" dirty="0"/>
              <a:t> DB/cache values</a:t>
            </a:r>
          </a:p>
        </p:txBody>
      </p:sp>
      <p:pic>
        <p:nvPicPr>
          <p:cNvPr id="4" name="Content Placeholder 3">
            <a:extLst>
              <a:ext uri="{FF2B5EF4-FFF2-40B4-BE49-F238E27FC236}">
                <a16:creationId xmlns:a16="http://schemas.microsoft.com/office/drawing/2014/main" id="{53AD253D-C528-C840-9636-B97F9D3714E7}"/>
              </a:ext>
            </a:extLst>
          </p:cNvPr>
          <p:cNvPicPr>
            <a:picLocks noGrp="1" noChangeAspect="1"/>
          </p:cNvPicPr>
          <p:nvPr>
            <p:ph sz="half" idx="1"/>
          </p:nvPr>
        </p:nvPicPr>
        <p:blipFill>
          <a:blip r:embed="rId3"/>
          <a:stretch>
            <a:fillRect/>
          </a:stretch>
        </p:blipFill>
        <p:spPr>
          <a:xfrm>
            <a:off x="1718680" y="2700187"/>
            <a:ext cx="7802111" cy="4157813"/>
          </a:xfrm>
          <a:prstGeom prst="rect">
            <a:avLst/>
          </a:prstGeom>
        </p:spPr>
      </p:pic>
      <p:sp>
        <p:nvSpPr>
          <p:cNvPr id="3" name="Content Placeholder 2">
            <a:extLst>
              <a:ext uri="{FF2B5EF4-FFF2-40B4-BE49-F238E27FC236}">
                <a16:creationId xmlns:a16="http://schemas.microsoft.com/office/drawing/2014/main" id="{73F7DF1C-4196-3E46-BB36-4613CC5C104D}"/>
              </a:ext>
            </a:extLst>
          </p:cNvPr>
          <p:cNvSpPr>
            <a:spLocks noGrp="1"/>
          </p:cNvSpPr>
          <p:nvPr>
            <p:ph sz="half" idx="2"/>
          </p:nvPr>
        </p:nvSpPr>
        <p:spPr>
          <a:xfrm>
            <a:off x="263470" y="974878"/>
            <a:ext cx="11639227" cy="1711327"/>
          </a:xfrm>
        </p:spPr>
        <p:txBody>
          <a:bodyPr>
            <a:normAutofit/>
          </a:bodyPr>
          <a:lstStyle/>
          <a:p>
            <a:r>
              <a:rPr lang="en-US" dirty="0"/>
              <a:t>All data is stored in RAM (not just disk), for high performance.</a:t>
            </a:r>
          </a:p>
          <a:p>
            <a:r>
              <a:rPr lang="en-US" dirty="0"/>
              <a:t>Redis understands many types of data values:</a:t>
            </a:r>
          </a:p>
          <a:p>
            <a:pPr lvl="1"/>
            <a:r>
              <a:rPr lang="en-US" dirty="0"/>
              <a:t>allows operations like "add to a set" that modify (or get) part of a value.</a:t>
            </a:r>
          </a:p>
        </p:txBody>
      </p:sp>
    </p:spTree>
    <p:extLst>
      <p:ext uri="{BB962C8B-B14F-4D97-AF65-F5344CB8AC3E}">
        <p14:creationId xmlns:p14="http://schemas.microsoft.com/office/powerpoint/2010/main" val="1742878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30103-E4EC-E941-899C-6FCF171F8962}"/>
              </a:ext>
            </a:extLst>
          </p:cNvPr>
          <p:cNvSpPr>
            <a:spLocks noGrp="1"/>
          </p:cNvSpPr>
          <p:nvPr>
            <p:ph type="title"/>
          </p:nvPr>
        </p:nvSpPr>
        <p:spPr/>
        <p:txBody>
          <a:bodyPr/>
          <a:lstStyle/>
          <a:p>
            <a:r>
              <a:rPr lang="en-US" dirty="0"/>
              <a:t>Distributed Caches</a:t>
            </a:r>
          </a:p>
        </p:txBody>
      </p:sp>
      <p:sp>
        <p:nvSpPr>
          <p:cNvPr id="3" name="Content Placeholder 2">
            <a:extLst>
              <a:ext uri="{FF2B5EF4-FFF2-40B4-BE49-F238E27FC236}">
                <a16:creationId xmlns:a16="http://schemas.microsoft.com/office/drawing/2014/main" id="{86BC35C9-8402-C444-A6DC-459B184410F6}"/>
              </a:ext>
            </a:extLst>
          </p:cNvPr>
          <p:cNvSpPr>
            <a:spLocks noGrp="1"/>
          </p:cNvSpPr>
          <p:nvPr>
            <p:ph idx="1"/>
          </p:nvPr>
        </p:nvSpPr>
        <p:spPr/>
        <p:txBody>
          <a:bodyPr>
            <a:normAutofit fontScale="92500"/>
          </a:bodyPr>
          <a:lstStyle/>
          <a:p>
            <a:r>
              <a:rPr lang="en-US" dirty="0"/>
              <a:t>For example: </a:t>
            </a:r>
            <a:r>
              <a:rPr lang="en-US" dirty="0" err="1"/>
              <a:t>Redis</a:t>
            </a:r>
            <a:r>
              <a:rPr lang="en-US" dirty="0"/>
              <a:t>, Memcached, </a:t>
            </a:r>
            <a:r>
              <a:rPr lang="en-US" dirty="0" err="1"/>
              <a:t>ElastiCache</a:t>
            </a:r>
            <a:r>
              <a:rPr lang="en-US" dirty="0"/>
              <a:t>, </a:t>
            </a:r>
            <a:r>
              <a:rPr lang="en-US" dirty="0" err="1"/>
              <a:t>Riak</a:t>
            </a:r>
            <a:endParaRPr lang="en-US" dirty="0"/>
          </a:p>
          <a:p>
            <a:endParaRPr lang="en-US" dirty="0"/>
          </a:p>
          <a:p>
            <a:r>
              <a:rPr lang="en-US" dirty="0"/>
              <a:t>Originally developed in order to reduce load on relational databases.</a:t>
            </a:r>
          </a:p>
          <a:p>
            <a:pPr lvl="1"/>
            <a:r>
              <a:rPr lang="en-US" dirty="0"/>
              <a:t>Cache responses to frequent DB requests or other materialized application data.</a:t>
            </a:r>
          </a:p>
          <a:p>
            <a:pPr lvl="1"/>
            <a:r>
              <a:rPr lang="en-US" dirty="0"/>
              <a:t>Always support timed </a:t>
            </a:r>
            <a:r>
              <a:rPr lang="en-US" b="1" dirty="0"/>
              <a:t>expiration</a:t>
            </a:r>
            <a:r>
              <a:rPr lang="en-US" dirty="0"/>
              <a:t> of data.</a:t>
            </a:r>
          </a:p>
          <a:p>
            <a:r>
              <a:rPr lang="en-US" dirty="0"/>
              <a:t>Use the same basic key-value abstraction as NoSQL distributed </a:t>
            </a:r>
            <a:r>
              <a:rPr lang="en-US" dirty="0" err="1"/>
              <a:t>DBs.</a:t>
            </a:r>
            <a:endParaRPr lang="en-US" dirty="0"/>
          </a:p>
          <a:p>
            <a:r>
              <a:rPr lang="en-US" dirty="0"/>
              <a:t>Store data across many nodes.</a:t>
            </a:r>
          </a:p>
          <a:p>
            <a:r>
              <a:rPr lang="en-US" dirty="0"/>
              <a:t>Have the same data consistency issues as NoSQL databases.</a:t>
            </a:r>
          </a:p>
          <a:p>
            <a:r>
              <a:rPr lang="en-US" dirty="0"/>
              <a:t>Often optimized to do everything in-memory,</a:t>
            </a:r>
          </a:p>
          <a:p>
            <a:pPr lvl="1"/>
            <a:r>
              <a:rPr lang="en-US" dirty="0"/>
              <a:t>but most also store data persistently to disk.</a:t>
            </a:r>
          </a:p>
          <a:p>
            <a:pPr marL="0" indent="0">
              <a:buNone/>
            </a:pPr>
            <a:r>
              <a:rPr lang="en-US" i="1" dirty="0"/>
              <a:t>So… </a:t>
            </a:r>
            <a:r>
              <a:rPr lang="en-US" dirty="0"/>
              <a:t>distributed caches and NoSQL databases are very similar.</a:t>
            </a:r>
          </a:p>
        </p:txBody>
      </p:sp>
    </p:spTree>
    <p:extLst>
      <p:ext uri="{BB962C8B-B14F-4D97-AF65-F5344CB8AC3E}">
        <p14:creationId xmlns:p14="http://schemas.microsoft.com/office/powerpoint/2010/main" val="2632548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CE2808-99F7-9748-A7E3-1A16AEA1A0D1}"/>
              </a:ext>
            </a:extLst>
          </p:cNvPr>
          <p:cNvSpPr>
            <a:spLocks noGrp="1"/>
          </p:cNvSpPr>
          <p:nvPr>
            <p:ph type="title"/>
          </p:nvPr>
        </p:nvSpPr>
        <p:spPr/>
        <p:txBody>
          <a:bodyPr/>
          <a:lstStyle/>
          <a:p>
            <a:r>
              <a:rPr lang="en-US" dirty="0"/>
              <a:t>Comparison</a:t>
            </a:r>
          </a:p>
        </p:txBody>
      </p:sp>
      <p:sp>
        <p:nvSpPr>
          <p:cNvPr id="7" name="Text Placeholder 6">
            <a:extLst>
              <a:ext uri="{FF2B5EF4-FFF2-40B4-BE49-F238E27FC236}">
                <a16:creationId xmlns:a16="http://schemas.microsoft.com/office/drawing/2014/main" id="{94909A67-1C5F-FA42-8BEF-106096458986}"/>
              </a:ext>
            </a:extLst>
          </p:cNvPr>
          <p:cNvSpPr>
            <a:spLocks noGrp="1"/>
          </p:cNvSpPr>
          <p:nvPr>
            <p:ph type="body" idx="1"/>
          </p:nvPr>
        </p:nvSpPr>
        <p:spPr/>
        <p:txBody>
          <a:bodyPr/>
          <a:lstStyle/>
          <a:p>
            <a:r>
              <a:rPr lang="en-US" dirty="0"/>
              <a:t>NoSQL Database</a:t>
            </a:r>
          </a:p>
        </p:txBody>
      </p:sp>
      <p:sp>
        <p:nvSpPr>
          <p:cNvPr id="8" name="Content Placeholder 7">
            <a:extLst>
              <a:ext uri="{FF2B5EF4-FFF2-40B4-BE49-F238E27FC236}">
                <a16:creationId xmlns:a16="http://schemas.microsoft.com/office/drawing/2014/main" id="{3F5DFD91-7811-6D4C-BC65-9B2B27C2A91A}"/>
              </a:ext>
            </a:extLst>
          </p:cNvPr>
          <p:cNvSpPr>
            <a:spLocks noGrp="1"/>
          </p:cNvSpPr>
          <p:nvPr>
            <p:ph sz="half" idx="2"/>
          </p:nvPr>
        </p:nvSpPr>
        <p:spPr/>
        <p:txBody>
          <a:bodyPr/>
          <a:lstStyle/>
          <a:p>
            <a:r>
              <a:rPr lang="en-US" dirty="0"/>
              <a:t>Items are </a:t>
            </a:r>
            <a:r>
              <a:rPr lang="en-US" b="1" dirty="0"/>
              <a:t>permanent</a:t>
            </a:r>
            <a:r>
              <a:rPr lang="en-US" dirty="0"/>
              <a:t>/persistent.</a:t>
            </a:r>
          </a:p>
          <a:p>
            <a:r>
              <a:rPr lang="en-US" dirty="0"/>
              <a:t>All items are stored on </a:t>
            </a:r>
            <a:r>
              <a:rPr lang="en-US" b="1" dirty="0"/>
              <a:t>disk</a:t>
            </a:r>
            <a:r>
              <a:rPr lang="en-US" dirty="0"/>
              <a:t> (some are cached in RAM).</a:t>
            </a:r>
          </a:p>
          <a:p>
            <a:r>
              <a:rPr lang="en-US" b="1" dirty="0"/>
              <a:t>Scale</a:t>
            </a:r>
            <a:r>
              <a:rPr lang="en-US" dirty="0"/>
              <a:t> is the primary goal.</a:t>
            </a:r>
          </a:p>
        </p:txBody>
      </p:sp>
      <p:sp>
        <p:nvSpPr>
          <p:cNvPr id="9" name="Text Placeholder 8">
            <a:extLst>
              <a:ext uri="{FF2B5EF4-FFF2-40B4-BE49-F238E27FC236}">
                <a16:creationId xmlns:a16="http://schemas.microsoft.com/office/drawing/2014/main" id="{4E749160-56B7-EE44-847D-DC3D94AEC9AB}"/>
              </a:ext>
            </a:extLst>
          </p:cNvPr>
          <p:cNvSpPr>
            <a:spLocks noGrp="1"/>
          </p:cNvSpPr>
          <p:nvPr>
            <p:ph type="body" sz="quarter" idx="3"/>
          </p:nvPr>
        </p:nvSpPr>
        <p:spPr/>
        <p:txBody>
          <a:bodyPr/>
          <a:lstStyle/>
          <a:p>
            <a:r>
              <a:rPr lang="en-US" dirty="0"/>
              <a:t>Distributed Cache</a:t>
            </a:r>
          </a:p>
        </p:txBody>
      </p:sp>
      <p:sp>
        <p:nvSpPr>
          <p:cNvPr id="10" name="Content Placeholder 9">
            <a:extLst>
              <a:ext uri="{FF2B5EF4-FFF2-40B4-BE49-F238E27FC236}">
                <a16:creationId xmlns:a16="http://schemas.microsoft.com/office/drawing/2014/main" id="{AF0E79D9-9ABA-CF49-B420-21759F87DAE3}"/>
              </a:ext>
            </a:extLst>
          </p:cNvPr>
          <p:cNvSpPr>
            <a:spLocks noGrp="1"/>
          </p:cNvSpPr>
          <p:nvPr>
            <p:ph sz="quarter" idx="4"/>
          </p:nvPr>
        </p:nvSpPr>
        <p:spPr/>
        <p:txBody>
          <a:bodyPr/>
          <a:lstStyle/>
          <a:p>
            <a:r>
              <a:rPr lang="en-US" dirty="0"/>
              <a:t>Items </a:t>
            </a:r>
            <a:r>
              <a:rPr lang="en-US" b="1" dirty="0"/>
              <a:t>expire</a:t>
            </a:r>
            <a:r>
              <a:rPr lang="en-US" dirty="0"/>
              <a:t>.</a:t>
            </a:r>
          </a:p>
          <a:p>
            <a:r>
              <a:rPr lang="en-US" dirty="0"/>
              <a:t>Items are stored in RAM</a:t>
            </a:r>
            <a:br>
              <a:rPr lang="en-US" dirty="0"/>
            </a:br>
            <a:r>
              <a:rPr lang="en-US" dirty="0"/>
              <a:t>(though maybe persisted to disk).</a:t>
            </a:r>
          </a:p>
          <a:p>
            <a:r>
              <a:rPr lang="en-US" b="1" dirty="0"/>
              <a:t>Speed</a:t>
            </a:r>
            <a:r>
              <a:rPr lang="en-US" dirty="0"/>
              <a:t> is the primary goal.</a:t>
            </a:r>
          </a:p>
          <a:p>
            <a:r>
              <a:rPr lang="en-US" dirty="0"/>
              <a:t>RAM capacity is limited.</a:t>
            </a:r>
          </a:p>
          <a:p>
            <a:pPr lvl="1"/>
            <a:r>
              <a:rPr lang="en-US" dirty="0"/>
              <a:t>Once capacity is reached, start evicting oldest/least-used items.</a:t>
            </a:r>
          </a:p>
        </p:txBody>
      </p:sp>
    </p:spTree>
    <p:extLst>
      <p:ext uri="{BB962C8B-B14F-4D97-AF65-F5344CB8AC3E}">
        <p14:creationId xmlns:p14="http://schemas.microsoft.com/office/powerpoint/2010/main" val="2588170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3E3D9-3E57-FD4F-9E57-38FE91AB09B9}"/>
              </a:ext>
            </a:extLst>
          </p:cNvPr>
          <p:cNvSpPr>
            <a:spLocks noGrp="1"/>
          </p:cNvSpPr>
          <p:nvPr>
            <p:ph type="title"/>
          </p:nvPr>
        </p:nvSpPr>
        <p:spPr/>
        <p:txBody>
          <a:bodyPr/>
          <a:lstStyle/>
          <a:p>
            <a:r>
              <a:rPr lang="en-US" dirty="0"/>
              <a:t>Comparison</a:t>
            </a:r>
          </a:p>
        </p:txBody>
      </p:sp>
      <p:sp>
        <p:nvSpPr>
          <p:cNvPr id="3" name="Text Placeholder 2">
            <a:extLst>
              <a:ext uri="{FF2B5EF4-FFF2-40B4-BE49-F238E27FC236}">
                <a16:creationId xmlns:a16="http://schemas.microsoft.com/office/drawing/2014/main" id="{08B0BEDE-8C45-C444-ABF7-0C8ABD2B46F9}"/>
              </a:ext>
            </a:extLst>
          </p:cNvPr>
          <p:cNvSpPr>
            <a:spLocks noGrp="1"/>
          </p:cNvSpPr>
          <p:nvPr>
            <p:ph type="body" idx="1"/>
          </p:nvPr>
        </p:nvSpPr>
        <p:spPr/>
        <p:txBody>
          <a:bodyPr/>
          <a:lstStyle/>
          <a:p>
            <a:r>
              <a:rPr lang="en-US" dirty="0"/>
              <a:t>CDN / Reverse Proxy Cache</a:t>
            </a:r>
          </a:p>
        </p:txBody>
      </p:sp>
      <p:sp>
        <p:nvSpPr>
          <p:cNvPr id="4" name="Content Placeholder 3">
            <a:extLst>
              <a:ext uri="{FF2B5EF4-FFF2-40B4-BE49-F238E27FC236}">
                <a16:creationId xmlns:a16="http://schemas.microsoft.com/office/drawing/2014/main" id="{72080845-A9AA-8D48-A7A1-F062F747E857}"/>
              </a:ext>
            </a:extLst>
          </p:cNvPr>
          <p:cNvSpPr>
            <a:spLocks noGrp="1"/>
          </p:cNvSpPr>
          <p:nvPr>
            <p:ph sz="half" idx="2"/>
          </p:nvPr>
        </p:nvSpPr>
        <p:spPr/>
        <p:txBody>
          <a:bodyPr/>
          <a:lstStyle/>
          <a:p>
            <a:r>
              <a:rPr lang="en-US" dirty="0"/>
              <a:t>Cache common HTTP responses.</a:t>
            </a:r>
          </a:p>
          <a:p>
            <a:r>
              <a:rPr lang="en-US" dirty="0"/>
              <a:t>Transparent to the application.</a:t>
            </a:r>
          </a:p>
          <a:p>
            <a:r>
              <a:rPr lang="en-US" dirty="0"/>
              <a:t>Just configure the cache's origin</a:t>
            </a:r>
          </a:p>
        </p:txBody>
      </p:sp>
      <p:sp>
        <p:nvSpPr>
          <p:cNvPr id="5" name="Text Placeholder 4">
            <a:extLst>
              <a:ext uri="{FF2B5EF4-FFF2-40B4-BE49-F238E27FC236}">
                <a16:creationId xmlns:a16="http://schemas.microsoft.com/office/drawing/2014/main" id="{EEFA362D-32C5-8C4C-AB86-BBBDA0646493}"/>
              </a:ext>
            </a:extLst>
          </p:cNvPr>
          <p:cNvSpPr>
            <a:spLocks noGrp="1"/>
          </p:cNvSpPr>
          <p:nvPr>
            <p:ph type="body" sz="quarter" idx="3"/>
          </p:nvPr>
        </p:nvSpPr>
        <p:spPr/>
        <p:txBody>
          <a:bodyPr/>
          <a:lstStyle/>
          <a:p>
            <a:r>
              <a:rPr lang="en-US" dirty="0"/>
              <a:t>Distributed Cache</a:t>
            </a:r>
          </a:p>
        </p:txBody>
      </p:sp>
      <p:sp>
        <p:nvSpPr>
          <p:cNvPr id="6" name="Content Placeholder 5">
            <a:extLst>
              <a:ext uri="{FF2B5EF4-FFF2-40B4-BE49-F238E27FC236}">
                <a16:creationId xmlns:a16="http://schemas.microsoft.com/office/drawing/2014/main" id="{185A1E6A-7FBF-094D-9118-B7B1CDE8D8FA}"/>
              </a:ext>
            </a:extLst>
          </p:cNvPr>
          <p:cNvSpPr>
            <a:spLocks noGrp="1"/>
          </p:cNvSpPr>
          <p:nvPr>
            <p:ph sz="quarter" idx="4"/>
          </p:nvPr>
        </p:nvSpPr>
        <p:spPr/>
        <p:txBody>
          <a:bodyPr/>
          <a:lstStyle/>
          <a:p>
            <a:r>
              <a:rPr lang="en-US" dirty="0"/>
              <a:t>Cache common's used data that contributes to responses.</a:t>
            </a:r>
          </a:p>
          <a:p>
            <a:r>
              <a:rPr lang="en-US" dirty="0"/>
              <a:t>For example:</a:t>
            </a:r>
          </a:p>
          <a:p>
            <a:pPr lvl="1"/>
            <a:r>
              <a:rPr lang="en-US" dirty="0"/>
              <a:t>A leaderboard in header of ever HTML page.</a:t>
            </a:r>
          </a:p>
          <a:p>
            <a:pPr lvl="1"/>
            <a:r>
              <a:rPr lang="en-US" dirty="0"/>
              <a:t>Session information for the user.</a:t>
            </a:r>
          </a:p>
        </p:txBody>
      </p:sp>
    </p:spTree>
    <p:extLst>
      <p:ext uri="{BB962C8B-B14F-4D97-AF65-F5344CB8AC3E}">
        <p14:creationId xmlns:p14="http://schemas.microsoft.com/office/powerpoint/2010/main" val="1635946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FBC824-6758-014C-8386-F9816E827E32}"/>
              </a:ext>
            </a:extLst>
          </p:cNvPr>
          <p:cNvSpPr>
            <a:spLocks noGrp="1"/>
          </p:cNvSpPr>
          <p:nvPr>
            <p:ph type="title"/>
          </p:nvPr>
        </p:nvSpPr>
        <p:spPr/>
        <p:txBody>
          <a:bodyPr>
            <a:normAutofit/>
          </a:bodyPr>
          <a:lstStyle/>
          <a:p>
            <a:r>
              <a:rPr lang="en-US" dirty="0" err="1"/>
              <a:t>Redis</a:t>
            </a:r>
            <a:r>
              <a:rPr lang="en-US" dirty="0"/>
              <a:t> (V3.2) </a:t>
            </a:r>
            <a:r>
              <a:rPr lang="en-US" i="1" dirty="0"/>
              <a:t>– a “cache”</a:t>
            </a:r>
          </a:p>
        </p:txBody>
      </p:sp>
      <p:sp>
        <p:nvSpPr>
          <p:cNvPr id="6" name="Content Placeholder 5">
            <a:extLst>
              <a:ext uri="{FF2B5EF4-FFF2-40B4-BE49-F238E27FC236}">
                <a16:creationId xmlns:a16="http://schemas.microsoft.com/office/drawing/2014/main" id="{7554742F-E149-F541-8F44-5E606BB999C0}"/>
              </a:ext>
            </a:extLst>
          </p:cNvPr>
          <p:cNvSpPr>
            <a:spLocks noGrp="1"/>
          </p:cNvSpPr>
          <p:nvPr>
            <p:ph idx="1"/>
          </p:nvPr>
        </p:nvSpPr>
        <p:spPr/>
        <p:txBody>
          <a:bodyPr anchor="ctr">
            <a:noAutofit/>
          </a:bodyPr>
          <a:lstStyle/>
          <a:p>
            <a:r>
              <a:rPr lang="en-US" b="1" dirty="0"/>
              <a:t>Main point: </a:t>
            </a:r>
            <a:r>
              <a:rPr lang="en-US" dirty="0"/>
              <a:t>Blazing fast storage.</a:t>
            </a:r>
          </a:p>
          <a:p>
            <a:endParaRPr lang="en-US" b="1" dirty="0"/>
          </a:p>
          <a:p>
            <a:r>
              <a:rPr lang="en-US" b="1" dirty="0"/>
              <a:t>Best used: </a:t>
            </a:r>
            <a:r>
              <a:rPr lang="en-US" dirty="0"/>
              <a:t>For rapidly changing data with a foreseeable database size (should fit mostly in memory).  Also, for caching data than can be rebuilt from another data store.</a:t>
            </a:r>
          </a:p>
          <a:p>
            <a:endParaRPr lang="en-US" dirty="0"/>
          </a:p>
          <a:p>
            <a:r>
              <a:rPr lang="en-US" b="1" dirty="0"/>
              <a:t>For example: </a:t>
            </a:r>
            <a:r>
              <a:rPr lang="en-US" dirty="0"/>
              <a:t>To store real-time stock prices. Real-time analytics. Leaderboards. Real-time communication. And wherever you used </a:t>
            </a:r>
            <a:r>
              <a:rPr lang="en-US" dirty="0" err="1"/>
              <a:t>memcached</a:t>
            </a:r>
            <a:r>
              <a:rPr lang="en-US" dirty="0"/>
              <a:t> before.</a:t>
            </a:r>
          </a:p>
        </p:txBody>
      </p:sp>
      <p:sp>
        <p:nvSpPr>
          <p:cNvPr id="8" name="Content Placeholder 6">
            <a:extLst>
              <a:ext uri="{FF2B5EF4-FFF2-40B4-BE49-F238E27FC236}">
                <a16:creationId xmlns:a16="http://schemas.microsoft.com/office/drawing/2014/main" id="{06E1C14B-5334-E145-8B89-D56746E03456}"/>
              </a:ext>
            </a:extLst>
          </p:cNvPr>
          <p:cNvSpPr txBox="1">
            <a:spLocks/>
          </p:cNvSpPr>
          <p:nvPr/>
        </p:nvSpPr>
        <p:spPr>
          <a:xfrm>
            <a:off x="8011236" y="1084882"/>
            <a:ext cx="4035574" cy="56258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441794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Recall the goals of a Database:</a:t>
            </a:r>
          </a:p>
        </p:txBody>
      </p:sp>
      <p:sp>
        <p:nvSpPr>
          <p:cNvPr id="3" name="Content Placeholder 2"/>
          <p:cNvSpPr>
            <a:spLocks noGrp="1"/>
          </p:cNvSpPr>
          <p:nvPr>
            <p:ph idx="1"/>
          </p:nvPr>
        </p:nvSpPr>
        <p:spPr>
          <a:xfrm>
            <a:off x="263471" y="1038386"/>
            <a:ext cx="11639227" cy="5703377"/>
          </a:xfrm>
        </p:spPr>
        <p:txBody>
          <a:bodyPr>
            <a:normAutofit fontScale="92500" lnSpcReduction="10000"/>
          </a:bodyPr>
          <a:lstStyle/>
          <a:p>
            <a:r>
              <a:rPr lang="en-US" b="1" dirty="0"/>
              <a:t>Scalability</a:t>
            </a:r>
            <a:r>
              <a:rPr lang="en-US" dirty="0"/>
              <a:t> </a:t>
            </a:r>
            <a:r>
              <a:rPr lang="mr-IN" dirty="0"/>
              <a:t>–</a:t>
            </a:r>
            <a:r>
              <a:rPr lang="en-US" dirty="0"/>
              <a:t> work with data larger than computer’s RAM.</a:t>
            </a:r>
          </a:p>
          <a:p>
            <a:r>
              <a:rPr lang="en-US" b="1" dirty="0"/>
              <a:t>Persistence</a:t>
            </a:r>
            <a:r>
              <a:rPr lang="en-US" dirty="0"/>
              <a:t> </a:t>
            </a:r>
            <a:r>
              <a:rPr lang="mr-IN" dirty="0"/>
              <a:t>–</a:t>
            </a:r>
            <a:r>
              <a:rPr lang="en-US" dirty="0"/>
              <a:t> keep data around after your program finishes.</a:t>
            </a:r>
          </a:p>
          <a:p>
            <a:r>
              <a:rPr lang="en-US" b="1" dirty="0"/>
              <a:t>Indexing</a:t>
            </a:r>
            <a:r>
              <a:rPr lang="en-US" dirty="0"/>
              <a:t> </a:t>
            </a:r>
            <a:r>
              <a:rPr lang="mr-IN" dirty="0"/>
              <a:t>–</a:t>
            </a:r>
            <a:r>
              <a:rPr lang="en-US" dirty="0"/>
              <a:t> efficiently sort &amp; search along various dimensions.</a:t>
            </a:r>
          </a:p>
          <a:p>
            <a:r>
              <a:rPr lang="en-US" b="1" dirty="0"/>
              <a:t>Concurrency</a:t>
            </a:r>
            <a:r>
              <a:rPr lang="en-US" dirty="0"/>
              <a:t> </a:t>
            </a:r>
            <a:r>
              <a:rPr lang="mr-IN" dirty="0"/>
              <a:t>–</a:t>
            </a:r>
            <a:r>
              <a:rPr lang="en-US" dirty="0"/>
              <a:t> multiple users or applications can read/write.</a:t>
            </a:r>
          </a:p>
          <a:p>
            <a:r>
              <a:rPr lang="en-US" b="1" dirty="0"/>
              <a:t>Analysis </a:t>
            </a:r>
            <a:r>
              <a:rPr lang="mr-IN" dirty="0"/>
              <a:t>–</a:t>
            </a:r>
            <a:r>
              <a:rPr lang="en-US" dirty="0"/>
              <a:t> SQL query language is concise yet powerful.  Avoid transferring lots of data.  Run analysis on the storage machines.</a:t>
            </a:r>
            <a:endParaRPr lang="en-US" b="1" dirty="0"/>
          </a:p>
          <a:p>
            <a:r>
              <a:rPr lang="en-US" b="1" dirty="0"/>
              <a:t>Separation of concerns </a:t>
            </a:r>
            <a:r>
              <a:rPr lang="en-US" dirty="0"/>
              <a:t>– decouples app code from storage engine.</a:t>
            </a:r>
            <a:br>
              <a:rPr lang="en-US" dirty="0"/>
            </a:br>
            <a:r>
              <a:rPr lang="en-US" dirty="0"/>
              <a:t>Also, allows apps to be stateless, allowing parallelism.</a:t>
            </a:r>
          </a:p>
          <a:p>
            <a:pPr marL="0" indent="0">
              <a:buNone/>
            </a:pPr>
            <a:r>
              <a:rPr lang="en-US" sz="3000" dirty="0">
                <a:solidFill>
                  <a:schemeClr val="accent6"/>
                </a:solidFill>
              </a:rPr>
              <a:t>Less importantly:</a:t>
            </a:r>
          </a:p>
          <a:p>
            <a:r>
              <a:rPr lang="en-US" sz="3000" b="1" dirty="0"/>
              <a:t>Integrity</a:t>
            </a:r>
            <a:r>
              <a:rPr lang="en-US" sz="3000" dirty="0"/>
              <a:t> </a:t>
            </a:r>
            <a:r>
              <a:rPr lang="mr-IN" sz="3000" dirty="0"/>
              <a:t>–</a:t>
            </a:r>
            <a:r>
              <a:rPr lang="en-US" sz="3000" dirty="0"/>
              <a:t> restrict data type, disallow duplicate entries.</a:t>
            </a:r>
          </a:p>
          <a:p>
            <a:r>
              <a:rPr lang="en-US" sz="3000" b="1" dirty="0"/>
              <a:t>Deduplication</a:t>
            </a:r>
            <a:r>
              <a:rPr lang="en-US" sz="3000" dirty="0"/>
              <a:t> </a:t>
            </a:r>
            <a:r>
              <a:rPr lang="mr-IN" sz="3000" dirty="0"/>
              <a:t>–</a:t>
            </a:r>
            <a:r>
              <a:rPr lang="en-US" sz="3000" dirty="0"/>
              <a:t> save space, keep common data consistent.</a:t>
            </a:r>
          </a:p>
          <a:p>
            <a:r>
              <a:rPr lang="en-US" sz="3000" b="1" dirty="0"/>
              <a:t>Security</a:t>
            </a:r>
            <a:r>
              <a:rPr lang="en-US" sz="3000" dirty="0"/>
              <a:t> </a:t>
            </a:r>
            <a:r>
              <a:rPr lang="mr-IN" sz="3000" dirty="0"/>
              <a:t>–</a:t>
            </a:r>
            <a:r>
              <a:rPr lang="en-US" sz="3000" dirty="0"/>
              <a:t> different users can have access to specific data.</a:t>
            </a:r>
          </a:p>
          <a:p>
            <a:endParaRPr lang="en-US" dirty="0"/>
          </a:p>
        </p:txBody>
      </p:sp>
    </p:spTree>
    <p:extLst>
      <p:ext uri="{BB962C8B-B14F-4D97-AF65-F5344CB8AC3E}">
        <p14:creationId xmlns:p14="http://schemas.microsoft.com/office/powerpoint/2010/main" val="3268577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FBC824-6758-014C-8386-F9816E827E32}"/>
              </a:ext>
            </a:extLst>
          </p:cNvPr>
          <p:cNvSpPr>
            <a:spLocks noGrp="1"/>
          </p:cNvSpPr>
          <p:nvPr>
            <p:ph type="title"/>
          </p:nvPr>
        </p:nvSpPr>
        <p:spPr/>
        <p:txBody>
          <a:bodyPr>
            <a:normAutofit/>
          </a:bodyPr>
          <a:lstStyle/>
          <a:p>
            <a:r>
              <a:rPr lang="en-US" dirty="0" err="1"/>
              <a:t>Redis</a:t>
            </a:r>
            <a:r>
              <a:rPr lang="en-US" dirty="0"/>
              <a:t> (V3.2) </a:t>
            </a:r>
            <a:r>
              <a:rPr lang="en-US" i="1" dirty="0"/>
              <a:t>– a “cache”</a:t>
            </a:r>
          </a:p>
        </p:txBody>
      </p:sp>
      <p:sp>
        <p:nvSpPr>
          <p:cNvPr id="6" name="Content Placeholder 5">
            <a:extLst>
              <a:ext uri="{FF2B5EF4-FFF2-40B4-BE49-F238E27FC236}">
                <a16:creationId xmlns:a16="http://schemas.microsoft.com/office/drawing/2014/main" id="{7554742F-E149-F541-8F44-5E606BB999C0}"/>
              </a:ext>
            </a:extLst>
          </p:cNvPr>
          <p:cNvSpPr>
            <a:spLocks noGrp="1"/>
          </p:cNvSpPr>
          <p:nvPr>
            <p:ph sz="half" idx="1"/>
          </p:nvPr>
        </p:nvSpPr>
        <p:spPr>
          <a:xfrm>
            <a:off x="263471" y="1084881"/>
            <a:ext cx="3872533" cy="5625885"/>
          </a:xfrm>
        </p:spPr>
        <p:txBody>
          <a:bodyPr>
            <a:noAutofit/>
          </a:bodyPr>
          <a:lstStyle/>
          <a:p>
            <a:r>
              <a:rPr lang="en-US" sz="2200" dirty="0"/>
              <a:t>Written in: C</a:t>
            </a:r>
          </a:p>
          <a:p>
            <a:r>
              <a:rPr lang="en-US" sz="2200" b="1" dirty="0"/>
              <a:t>Main point: Blazing fast</a:t>
            </a:r>
          </a:p>
          <a:p>
            <a:r>
              <a:rPr lang="en-US" sz="2200" dirty="0"/>
              <a:t>License: BSD</a:t>
            </a:r>
          </a:p>
          <a:p>
            <a:r>
              <a:rPr lang="en-US" sz="2200" dirty="0"/>
              <a:t>Protocol: Telnet-like, binary safe</a:t>
            </a:r>
          </a:p>
          <a:p>
            <a:r>
              <a:rPr lang="en-US" sz="2200" dirty="0"/>
              <a:t>Disk-backed in-memory database,</a:t>
            </a:r>
          </a:p>
          <a:p>
            <a:r>
              <a:rPr lang="en-US" sz="2200" dirty="0"/>
              <a:t>Master-slave replication, automatic failover</a:t>
            </a:r>
          </a:p>
          <a:p>
            <a:r>
              <a:rPr lang="en-US" sz="2200" dirty="0"/>
              <a:t>Simple values or data structures by keys</a:t>
            </a:r>
          </a:p>
          <a:p>
            <a:r>
              <a:rPr lang="en-US" sz="2200" dirty="0"/>
              <a:t>but complex operations like ZREVRANGEBYSCORE.</a:t>
            </a:r>
          </a:p>
          <a:p>
            <a:r>
              <a:rPr lang="en-US" sz="2200" dirty="0"/>
              <a:t>INCR &amp; co (good for rate limiting or statistics)</a:t>
            </a:r>
          </a:p>
        </p:txBody>
      </p:sp>
      <p:sp>
        <p:nvSpPr>
          <p:cNvPr id="7" name="Content Placeholder 6">
            <a:extLst>
              <a:ext uri="{FF2B5EF4-FFF2-40B4-BE49-F238E27FC236}">
                <a16:creationId xmlns:a16="http://schemas.microsoft.com/office/drawing/2014/main" id="{2C66C6E3-EBD8-C747-BEC0-141640FFD464}"/>
              </a:ext>
            </a:extLst>
          </p:cNvPr>
          <p:cNvSpPr>
            <a:spLocks noGrp="1"/>
          </p:cNvSpPr>
          <p:nvPr>
            <p:ph sz="half" idx="2"/>
          </p:nvPr>
        </p:nvSpPr>
        <p:spPr>
          <a:xfrm>
            <a:off x="4136004" y="1084882"/>
            <a:ext cx="3894159" cy="5625884"/>
          </a:xfrm>
        </p:spPr>
        <p:txBody>
          <a:bodyPr>
            <a:normAutofit fontScale="70000" lnSpcReduction="20000"/>
          </a:bodyPr>
          <a:lstStyle/>
          <a:p>
            <a:r>
              <a:rPr lang="en-US" dirty="0"/>
              <a:t>Bit and bitfield operations (</a:t>
            </a:r>
            <a:r>
              <a:rPr lang="en-US" dirty="0" err="1"/>
              <a:t>eg.</a:t>
            </a:r>
            <a:r>
              <a:rPr lang="en-US" dirty="0"/>
              <a:t> to implement bloom filters)</a:t>
            </a:r>
          </a:p>
          <a:p>
            <a:r>
              <a:rPr lang="en-US" dirty="0"/>
              <a:t>Has sets (also union/diff/inter)</a:t>
            </a:r>
          </a:p>
          <a:p>
            <a:r>
              <a:rPr lang="en-US" dirty="0"/>
              <a:t>Has lists (also a queue; blocking pop)</a:t>
            </a:r>
          </a:p>
          <a:p>
            <a:r>
              <a:rPr lang="en-US" dirty="0"/>
              <a:t>Has hashes (objects of multiple fields)</a:t>
            </a:r>
          </a:p>
          <a:p>
            <a:r>
              <a:rPr lang="en-US" dirty="0"/>
              <a:t>Sorted sets (high score table, good for range queries)</a:t>
            </a:r>
          </a:p>
          <a:p>
            <a:r>
              <a:rPr lang="en-US" dirty="0"/>
              <a:t>Lua scripting capabilities</a:t>
            </a:r>
          </a:p>
          <a:p>
            <a:r>
              <a:rPr lang="en-US" dirty="0"/>
              <a:t>Has transactions</a:t>
            </a:r>
          </a:p>
          <a:p>
            <a:r>
              <a:rPr lang="en-US" dirty="0"/>
              <a:t>Values can be set to expire (as in a cache)</a:t>
            </a:r>
          </a:p>
          <a:p>
            <a:r>
              <a:rPr lang="en-US" dirty="0"/>
              <a:t>Pub/Sub lets you implement messaging</a:t>
            </a:r>
          </a:p>
          <a:p>
            <a:r>
              <a:rPr lang="en-US" dirty="0"/>
              <a:t>GEO API to query by radius (!)</a:t>
            </a:r>
          </a:p>
        </p:txBody>
      </p:sp>
      <p:sp>
        <p:nvSpPr>
          <p:cNvPr id="8" name="Content Placeholder 6">
            <a:extLst>
              <a:ext uri="{FF2B5EF4-FFF2-40B4-BE49-F238E27FC236}">
                <a16:creationId xmlns:a16="http://schemas.microsoft.com/office/drawing/2014/main" id="{06E1C14B-5334-E145-8B89-D56746E03456}"/>
              </a:ext>
            </a:extLst>
          </p:cNvPr>
          <p:cNvSpPr txBox="1">
            <a:spLocks/>
          </p:cNvSpPr>
          <p:nvPr/>
        </p:nvSpPr>
        <p:spPr>
          <a:xfrm>
            <a:off x="8011236" y="1084882"/>
            <a:ext cx="4035574" cy="5625884"/>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b="1" dirty="0"/>
              <a:t>Best used: </a:t>
            </a:r>
            <a:r>
              <a:rPr lang="en-US" dirty="0"/>
              <a:t>For rapidly changing data with a foreseeable database size (should fit mostly in memory).</a:t>
            </a:r>
          </a:p>
          <a:p>
            <a:endParaRPr lang="en-US" dirty="0"/>
          </a:p>
          <a:p>
            <a:r>
              <a:rPr lang="en-US" b="1" dirty="0"/>
              <a:t>For example: </a:t>
            </a:r>
            <a:r>
              <a:rPr lang="en-US" dirty="0"/>
              <a:t>To store real-time stock prices. Real-time analytics. Leaderboards. Real-time communication. And wherever you used </a:t>
            </a:r>
            <a:r>
              <a:rPr lang="en-US" dirty="0" err="1"/>
              <a:t>memcached</a:t>
            </a:r>
            <a:r>
              <a:rPr lang="en-US" dirty="0"/>
              <a:t> before.</a:t>
            </a:r>
          </a:p>
        </p:txBody>
      </p:sp>
    </p:spTree>
    <p:extLst>
      <p:ext uri="{BB962C8B-B14F-4D97-AF65-F5344CB8AC3E}">
        <p14:creationId xmlns:p14="http://schemas.microsoft.com/office/powerpoint/2010/main" val="3681665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768C9-0517-5743-8AF6-7FB9CF6CC1CC}"/>
              </a:ext>
            </a:extLst>
          </p:cNvPr>
          <p:cNvSpPr>
            <a:spLocks noGrp="1"/>
          </p:cNvSpPr>
          <p:nvPr>
            <p:ph type="title"/>
          </p:nvPr>
        </p:nvSpPr>
        <p:spPr/>
        <p:txBody>
          <a:bodyPr/>
          <a:lstStyle/>
          <a:p>
            <a:r>
              <a:rPr lang="en-US" dirty="0"/>
              <a:t>Filesystem choices</a:t>
            </a:r>
          </a:p>
        </p:txBody>
      </p:sp>
      <p:graphicFrame>
        <p:nvGraphicFramePr>
          <p:cNvPr id="4" name="Content Placeholder 3">
            <a:extLst>
              <a:ext uri="{FF2B5EF4-FFF2-40B4-BE49-F238E27FC236}">
                <a16:creationId xmlns:a16="http://schemas.microsoft.com/office/drawing/2014/main" id="{8902BF03-3568-0D4F-B889-21DFA2394C08}"/>
              </a:ext>
            </a:extLst>
          </p:cNvPr>
          <p:cNvGraphicFramePr>
            <a:graphicFrameLocks noGrp="1"/>
          </p:cNvGraphicFramePr>
          <p:nvPr>
            <p:ph idx="1"/>
            <p:extLst>
              <p:ext uri="{D42A27DB-BD31-4B8C-83A1-F6EECF244321}">
                <p14:modId xmlns:p14="http://schemas.microsoft.com/office/powerpoint/2010/main" val="1021518858"/>
              </p:ext>
            </p:extLst>
          </p:nvPr>
        </p:nvGraphicFramePr>
        <p:xfrm>
          <a:off x="263525" y="1146175"/>
          <a:ext cx="9048641" cy="4937760"/>
        </p:xfrm>
        <a:graphic>
          <a:graphicData uri="http://schemas.openxmlformats.org/drawingml/2006/table">
            <a:tbl>
              <a:tblPr firstRow="1" bandRow="1">
                <a:tableStyleId>{C083E6E3-FA7D-4D7B-A595-EF9225AFEA82}</a:tableStyleId>
              </a:tblPr>
              <a:tblGrid>
                <a:gridCol w="2784475">
                  <a:extLst>
                    <a:ext uri="{9D8B030D-6E8A-4147-A177-3AD203B41FA5}">
                      <a16:colId xmlns:a16="http://schemas.microsoft.com/office/drawing/2014/main" val="2737695993"/>
                    </a:ext>
                  </a:extLst>
                </a:gridCol>
                <a:gridCol w="2785241">
                  <a:extLst>
                    <a:ext uri="{9D8B030D-6E8A-4147-A177-3AD203B41FA5}">
                      <a16:colId xmlns:a16="http://schemas.microsoft.com/office/drawing/2014/main" val="1802828362"/>
                    </a:ext>
                  </a:extLst>
                </a:gridCol>
                <a:gridCol w="3478925">
                  <a:extLst>
                    <a:ext uri="{9D8B030D-6E8A-4147-A177-3AD203B41FA5}">
                      <a16:colId xmlns:a16="http://schemas.microsoft.com/office/drawing/2014/main" val="3726642424"/>
                    </a:ext>
                  </a:extLst>
                </a:gridCol>
              </a:tblGrid>
              <a:tr h="370840">
                <a:tc>
                  <a:txBody>
                    <a:bodyPr/>
                    <a:lstStyle/>
                    <a:p>
                      <a:pPr algn="r"/>
                      <a:r>
                        <a:rPr lang="en-US" sz="2400" b="1" i="0" dirty="0"/>
                        <a:t>Data store</a:t>
                      </a:r>
                    </a:p>
                  </a:txBody>
                  <a:tcPr/>
                </a:tc>
                <a:tc>
                  <a:txBody>
                    <a:bodyPr/>
                    <a:lstStyle/>
                    <a:p>
                      <a:r>
                        <a:rPr lang="en-US" sz="2400" b="1" i="0" dirty="0"/>
                        <a:t>Examples</a:t>
                      </a:r>
                    </a:p>
                  </a:txBody>
                  <a:tcPr/>
                </a:tc>
                <a:tc>
                  <a:txBody>
                    <a:bodyPr/>
                    <a:lstStyle/>
                    <a:p>
                      <a:r>
                        <a:rPr lang="en-US" sz="2400" b="1" dirty="0"/>
                        <a:t>Data abstraction</a:t>
                      </a:r>
                    </a:p>
                  </a:txBody>
                  <a:tcPr/>
                </a:tc>
                <a:extLst>
                  <a:ext uri="{0D108BD9-81ED-4DB2-BD59-A6C34878D82A}">
                    <a16:rowId xmlns:a16="http://schemas.microsoft.com/office/drawing/2014/main" val="2411855737"/>
                  </a:ext>
                </a:extLst>
              </a:tr>
              <a:tr h="370840">
                <a:tc>
                  <a:txBody>
                    <a:bodyPr/>
                    <a:lstStyle/>
                    <a:p>
                      <a:pPr algn="r"/>
                      <a:r>
                        <a:rPr lang="en-US" sz="2400" dirty="0">
                          <a:solidFill>
                            <a:schemeClr val="accent3"/>
                          </a:solidFill>
                        </a:rPr>
                        <a:t>SQL Relational DB</a:t>
                      </a:r>
                      <a:endParaRPr lang="en-US" sz="2400" b="0" dirty="0">
                        <a:solidFill>
                          <a:schemeClr val="accent3"/>
                        </a:solidFill>
                      </a:endParaRPr>
                    </a:p>
                  </a:txBody>
                  <a:tcPr/>
                </a:tc>
                <a:tc>
                  <a:txBody>
                    <a:bodyPr/>
                    <a:lstStyle/>
                    <a:p>
                      <a:r>
                        <a:rPr lang="en-US" sz="2400" dirty="0">
                          <a:solidFill>
                            <a:schemeClr val="accent3"/>
                          </a:solidFill>
                        </a:rPr>
                        <a:t>MySQL, Oracle</a:t>
                      </a:r>
                    </a:p>
                  </a:txBody>
                  <a:tcPr/>
                </a:tc>
                <a:tc>
                  <a:txBody>
                    <a:bodyPr/>
                    <a:lstStyle/>
                    <a:p>
                      <a:r>
                        <a:rPr lang="en-US" sz="2400" b="0" dirty="0">
                          <a:solidFill>
                            <a:schemeClr val="accent3"/>
                          </a:solidFill>
                        </a:rPr>
                        <a:t>Tables, rows, columns</a:t>
                      </a:r>
                    </a:p>
                  </a:txBody>
                  <a:tcPr/>
                </a:tc>
                <a:extLst>
                  <a:ext uri="{0D108BD9-81ED-4DB2-BD59-A6C34878D82A}">
                    <a16:rowId xmlns:a16="http://schemas.microsoft.com/office/drawing/2014/main" val="3768986510"/>
                  </a:ext>
                </a:extLst>
              </a:tr>
              <a:tr h="370840">
                <a:tc>
                  <a:txBody>
                    <a:bodyPr/>
                    <a:lstStyle/>
                    <a:p>
                      <a:pPr algn="r"/>
                      <a:r>
                        <a:rPr lang="en-US" sz="2400" b="0" dirty="0">
                          <a:solidFill>
                            <a:schemeClr val="accent3"/>
                          </a:solidFill>
                        </a:rPr>
                        <a:t>Column-oriented DB</a:t>
                      </a:r>
                    </a:p>
                  </a:txBody>
                  <a:tcPr/>
                </a:tc>
                <a:tc>
                  <a:txBody>
                    <a:bodyPr/>
                    <a:lstStyle/>
                    <a:p>
                      <a:r>
                        <a:rPr lang="en-US" sz="2400" dirty="0">
                          <a:solidFill>
                            <a:schemeClr val="accent3"/>
                          </a:solidFill>
                        </a:rPr>
                        <a:t>Snowflake, </a:t>
                      </a:r>
                      <a:r>
                        <a:rPr lang="en-US" sz="2400" dirty="0" err="1">
                          <a:solidFill>
                            <a:schemeClr val="accent3"/>
                          </a:solidFill>
                        </a:rPr>
                        <a:t>BigQuery</a:t>
                      </a:r>
                      <a:endParaRPr lang="en-US" sz="2400" dirty="0">
                        <a:solidFill>
                          <a:schemeClr val="accent3"/>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accent3"/>
                          </a:solidFill>
                        </a:rPr>
                        <a:t>Tables, rows, columns</a:t>
                      </a:r>
                    </a:p>
                  </a:txBody>
                  <a:tcPr/>
                </a:tc>
                <a:extLst>
                  <a:ext uri="{0D108BD9-81ED-4DB2-BD59-A6C34878D82A}">
                    <a16:rowId xmlns:a16="http://schemas.microsoft.com/office/drawing/2014/main" val="36803390"/>
                  </a:ext>
                </a:extLst>
              </a:tr>
              <a:tr h="370840">
                <a:tc>
                  <a:txBody>
                    <a:bodyPr/>
                    <a:lstStyle/>
                    <a:p>
                      <a:pPr algn="r"/>
                      <a:r>
                        <a:rPr lang="en-US" sz="2400" dirty="0">
                          <a:solidFill>
                            <a:schemeClr val="accent3"/>
                          </a:solidFill>
                        </a:rPr>
                        <a:t>Search engine</a:t>
                      </a:r>
                      <a:endParaRPr lang="en-US" sz="2400" b="0" dirty="0">
                        <a:solidFill>
                          <a:schemeClr val="accent3"/>
                        </a:solidFill>
                      </a:endParaRPr>
                    </a:p>
                  </a:txBody>
                  <a:tcPr/>
                </a:tc>
                <a:tc>
                  <a:txBody>
                    <a:bodyPr/>
                    <a:lstStyle/>
                    <a:p>
                      <a:r>
                        <a:rPr lang="en-US" sz="2400" dirty="0">
                          <a:solidFill>
                            <a:schemeClr val="accent3"/>
                          </a:solidFill>
                        </a:rPr>
                        <a:t>Elastic search</a:t>
                      </a:r>
                    </a:p>
                  </a:txBody>
                  <a:tcPr/>
                </a:tc>
                <a:tc>
                  <a:txBody>
                    <a:bodyPr/>
                    <a:lstStyle/>
                    <a:p>
                      <a:r>
                        <a:rPr lang="en-US" sz="2400" b="0" dirty="0">
                          <a:solidFill>
                            <a:schemeClr val="accent3"/>
                          </a:solidFill>
                        </a:rPr>
                        <a:t>JSON, text</a:t>
                      </a:r>
                    </a:p>
                  </a:txBody>
                  <a:tcPr/>
                </a:tc>
                <a:extLst>
                  <a:ext uri="{0D108BD9-81ED-4DB2-BD59-A6C34878D82A}">
                    <a16:rowId xmlns:a16="http://schemas.microsoft.com/office/drawing/2014/main" val="2758545325"/>
                  </a:ext>
                </a:extLst>
              </a:tr>
              <a:tr h="370840">
                <a:tc>
                  <a:txBody>
                    <a:bodyPr/>
                    <a:lstStyle/>
                    <a:p>
                      <a:pPr algn="r"/>
                      <a:r>
                        <a:rPr lang="en-US" sz="2400" dirty="0">
                          <a:solidFill>
                            <a:schemeClr val="accent3"/>
                          </a:solidFill>
                        </a:rPr>
                        <a:t>Document store</a:t>
                      </a:r>
                      <a:endParaRPr lang="en-US" sz="2400" b="0" dirty="0">
                        <a:solidFill>
                          <a:schemeClr val="accent3"/>
                        </a:solidFill>
                      </a:endParaRPr>
                    </a:p>
                  </a:txBody>
                  <a:tcPr/>
                </a:tc>
                <a:tc>
                  <a:txBody>
                    <a:bodyPr/>
                    <a:lstStyle/>
                    <a:p>
                      <a:r>
                        <a:rPr lang="en-US" sz="2400" dirty="0">
                          <a:solidFill>
                            <a:schemeClr val="accent3"/>
                          </a:solidFill>
                        </a:rPr>
                        <a:t>MongoDB</a:t>
                      </a:r>
                    </a:p>
                  </a:txBody>
                  <a:tcPr/>
                </a:tc>
                <a:tc>
                  <a:txBody>
                    <a:bodyPr/>
                    <a:lstStyle/>
                    <a:p>
                      <a:r>
                        <a:rPr lang="en-US" sz="2400" b="0" dirty="0">
                          <a:solidFill>
                            <a:schemeClr val="accent3"/>
                          </a:solidFill>
                        </a:rPr>
                        <a:t>Key → JSON</a:t>
                      </a:r>
                    </a:p>
                  </a:txBody>
                  <a:tcPr/>
                </a:tc>
                <a:extLst>
                  <a:ext uri="{0D108BD9-81ED-4DB2-BD59-A6C34878D82A}">
                    <a16:rowId xmlns:a16="http://schemas.microsoft.com/office/drawing/2014/main" val="4038157190"/>
                  </a:ext>
                </a:extLst>
              </a:tr>
              <a:tr h="370840">
                <a:tc>
                  <a:txBody>
                    <a:bodyPr/>
                    <a:lstStyle/>
                    <a:p>
                      <a:pPr algn="r"/>
                      <a:r>
                        <a:rPr lang="en-US" sz="2400" dirty="0">
                          <a:solidFill>
                            <a:schemeClr val="accent3"/>
                          </a:solidFill>
                        </a:rPr>
                        <a:t>Distributed cache</a:t>
                      </a:r>
                      <a:endParaRPr lang="en-US" sz="2400" b="0" dirty="0">
                        <a:solidFill>
                          <a:schemeClr val="accent3"/>
                        </a:solidFill>
                      </a:endParaRPr>
                    </a:p>
                  </a:txBody>
                  <a:tcPr/>
                </a:tc>
                <a:tc>
                  <a:txBody>
                    <a:bodyPr/>
                    <a:lstStyle/>
                    <a:p>
                      <a:r>
                        <a:rPr lang="en-US" sz="2400" dirty="0" err="1">
                          <a:solidFill>
                            <a:schemeClr val="accent3"/>
                          </a:solidFill>
                        </a:rPr>
                        <a:t>Redis</a:t>
                      </a:r>
                      <a:endParaRPr lang="en-US" sz="2400" dirty="0">
                        <a:solidFill>
                          <a:schemeClr val="accent3"/>
                        </a:solidFill>
                      </a:endParaRPr>
                    </a:p>
                  </a:txBody>
                  <a:tcPr/>
                </a:tc>
                <a:tc>
                  <a:txBody>
                    <a:bodyPr/>
                    <a:lstStyle/>
                    <a:p>
                      <a:r>
                        <a:rPr lang="en-US" sz="2400" b="0" dirty="0">
                          <a:solidFill>
                            <a:schemeClr val="accent3"/>
                          </a:solidFill>
                        </a:rPr>
                        <a:t>Key → value (lists, sets, etc.)</a:t>
                      </a:r>
                    </a:p>
                  </a:txBody>
                  <a:tcPr/>
                </a:tc>
                <a:extLst>
                  <a:ext uri="{0D108BD9-81ED-4DB2-BD59-A6C34878D82A}">
                    <a16:rowId xmlns:a16="http://schemas.microsoft.com/office/drawing/2014/main" val="667244711"/>
                  </a:ext>
                </a:extLst>
              </a:tr>
              <a:tr h="370840">
                <a:tc>
                  <a:txBody>
                    <a:bodyPr/>
                    <a:lstStyle/>
                    <a:p>
                      <a:pPr algn="r"/>
                      <a:r>
                        <a:rPr lang="en-US" sz="2400" dirty="0">
                          <a:solidFill>
                            <a:schemeClr val="accent3"/>
                          </a:solidFill>
                        </a:rPr>
                        <a:t>NoSQL DB</a:t>
                      </a:r>
                      <a:endParaRPr lang="en-US" sz="2400" b="0" dirty="0">
                        <a:solidFill>
                          <a:schemeClr val="accent3"/>
                        </a:solidFill>
                      </a:endParaRPr>
                    </a:p>
                  </a:txBody>
                  <a:tcPr/>
                </a:tc>
                <a:tc>
                  <a:txBody>
                    <a:bodyPr/>
                    <a:lstStyle/>
                    <a:p>
                      <a:r>
                        <a:rPr lang="en-US" sz="2400" dirty="0">
                          <a:solidFill>
                            <a:schemeClr val="accent3"/>
                          </a:solidFill>
                        </a:rPr>
                        <a:t>Cassandra, Dynamo</a:t>
                      </a:r>
                    </a:p>
                  </a:txBody>
                  <a:tcPr/>
                </a:tc>
                <a:tc>
                  <a:txBody>
                    <a:bodyPr/>
                    <a:lstStyle/>
                    <a:p>
                      <a:r>
                        <a:rPr lang="en-US" sz="2400" b="0" dirty="0">
                          <a:solidFill>
                            <a:schemeClr val="accent3"/>
                          </a:solidFill>
                        </a:rPr>
                        <a:t>2D Key-value (pseudo-cols)</a:t>
                      </a:r>
                    </a:p>
                  </a:txBody>
                  <a:tcPr/>
                </a:tc>
                <a:extLst>
                  <a:ext uri="{0D108BD9-81ED-4DB2-BD59-A6C34878D82A}">
                    <a16:rowId xmlns:a16="http://schemas.microsoft.com/office/drawing/2014/main" val="2136830453"/>
                  </a:ext>
                </a:extLst>
              </a:tr>
              <a:tr h="370840">
                <a:tc>
                  <a:txBody>
                    <a:bodyPr/>
                    <a:lstStyle/>
                    <a:p>
                      <a:pPr algn="r"/>
                      <a:r>
                        <a:rPr lang="en-US" sz="2400" dirty="0"/>
                        <a:t>Cloud object store</a:t>
                      </a:r>
                      <a:endParaRPr lang="en-US" sz="2400" b="0" dirty="0"/>
                    </a:p>
                  </a:txBody>
                  <a:tcPr/>
                </a:tc>
                <a:tc>
                  <a:txBody>
                    <a:bodyPr/>
                    <a:lstStyle/>
                    <a:p>
                      <a:r>
                        <a:rPr lang="en-US" sz="2400" dirty="0"/>
                        <a:t>S3, Azure Blobs</a:t>
                      </a:r>
                    </a:p>
                  </a:txBody>
                  <a:tcPr/>
                </a:tc>
                <a:tc>
                  <a:txBody>
                    <a:bodyPr/>
                    <a:lstStyle/>
                    <a:p>
                      <a:r>
                        <a:rPr lang="en-US" sz="2400" b="0" dirty="0"/>
                        <a:t>K-V / Filename-contents</a:t>
                      </a:r>
                    </a:p>
                  </a:txBody>
                  <a:tcPr/>
                </a:tc>
                <a:extLst>
                  <a:ext uri="{0D108BD9-81ED-4DB2-BD59-A6C34878D82A}">
                    <a16:rowId xmlns:a16="http://schemas.microsoft.com/office/drawing/2014/main" val="3415448994"/>
                  </a:ext>
                </a:extLst>
              </a:tr>
              <a:tr h="370840">
                <a:tc>
                  <a:txBody>
                    <a:bodyPr/>
                    <a:lstStyle/>
                    <a:p>
                      <a:pPr algn="r"/>
                      <a:r>
                        <a:rPr lang="en-US" sz="2400" dirty="0"/>
                        <a:t>Cluster filesystem</a:t>
                      </a:r>
                      <a:endParaRPr lang="en-US" sz="2400" b="0" dirty="0"/>
                    </a:p>
                  </a:txBody>
                  <a:tcPr/>
                </a:tc>
                <a:tc>
                  <a:txBody>
                    <a:bodyPr/>
                    <a:lstStyle/>
                    <a:p>
                      <a:r>
                        <a:rPr lang="en-US" sz="2400" dirty="0"/>
                        <a:t>Hadoop dist. fs.</a:t>
                      </a:r>
                    </a:p>
                  </a:txBody>
                  <a:tcPr/>
                </a:tc>
                <a:tc>
                  <a:txBody>
                    <a:bodyPr/>
                    <a:lstStyle/>
                    <a:p>
                      <a:r>
                        <a:rPr lang="en-US" sz="2400" b="0" dirty="0"/>
                        <a:t>K-V / Filename-contents</a:t>
                      </a:r>
                    </a:p>
                  </a:txBody>
                  <a:tcPr/>
                </a:tc>
                <a:extLst>
                  <a:ext uri="{0D108BD9-81ED-4DB2-BD59-A6C34878D82A}">
                    <a16:rowId xmlns:a16="http://schemas.microsoft.com/office/drawing/2014/main" val="2058425629"/>
                  </a:ext>
                </a:extLst>
              </a:tr>
              <a:tr h="370840">
                <a:tc>
                  <a:txBody>
                    <a:bodyPr/>
                    <a:lstStyle/>
                    <a:p>
                      <a:pPr algn="r"/>
                      <a:r>
                        <a:rPr lang="en-US" sz="2400" dirty="0">
                          <a:solidFill>
                            <a:schemeClr val="tx1"/>
                          </a:solidFill>
                        </a:rPr>
                        <a:t>Networked filesystem</a:t>
                      </a:r>
                      <a:endParaRPr lang="en-US" sz="2400" b="0" dirty="0">
                        <a:solidFill>
                          <a:schemeClr val="tx1"/>
                        </a:solidFill>
                      </a:endParaRPr>
                    </a:p>
                  </a:txBody>
                  <a:tcPr/>
                </a:tc>
                <a:tc>
                  <a:txBody>
                    <a:bodyPr/>
                    <a:lstStyle/>
                    <a:p>
                      <a:r>
                        <a:rPr lang="en-US" sz="2400" dirty="0">
                          <a:solidFill>
                            <a:schemeClr val="tx1"/>
                          </a:solidFill>
                        </a:rPr>
                        <a:t>NFS, EFS, EBS</a:t>
                      </a:r>
                    </a:p>
                  </a:txBody>
                  <a:tcPr/>
                </a:tc>
                <a:tc>
                  <a:txBody>
                    <a:bodyPr/>
                    <a:lstStyle/>
                    <a:p>
                      <a:r>
                        <a:rPr lang="en-US" sz="2400" b="0" dirty="0">
                          <a:solidFill>
                            <a:schemeClr val="tx1"/>
                          </a:solidFill>
                        </a:rPr>
                        <a:t>Filename-contents</a:t>
                      </a:r>
                    </a:p>
                  </a:txBody>
                  <a:tcPr/>
                </a:tc>
                <a:extLst>
                  <a:ext uri="{0D108BD9-81ED-4DB2-BD59-A6C34878D82A}">
                    <a16:rowId xmlns:a16="http://schemas.microsoft.com/office/drawing/2014/main" val="2658212965"/>
                  </a:ext>
                </a:extLst>
              </a:tr>
            </a:tbl>
          </a:graphicData>
        </a:graphic>
      </p:graphicFrame>
      <p:sp>
        <p:nvSpPr>
          <p:cNvPr id="3" name="TextBox 2">
            <a:extLst>
              <a:ext uri="{FF2B5EF4-FFF2-40B4-BE49-F238E27FC236}">
                <a16:creationId xmlns:a16="http://schemas.microsoft.com/office/drawing/2014/main" id="{0F6347EC-2067-EF4C-B09F-9CC2B0BC1401}"/>
              </a:ext>
            </a:extLst>
          </p:cNvPr>
          <p:cNvSpPr txBox="1"/>
          <p:nvPr/>
        </p:nvSpPr>
        <p:spPr>
          <a:xfrm>
            <a:off x="9743090" y="5247599"/>
            <a:ext cx="1775482" cy="707886"/>
          </a:xfrm>
          <a:prstGeom prst="rect">
            <a:avLst/>
          </a:prstGeom>
          <a:noFill/>
        </p:spPr>
        <p:txBody>
          <a:bodyPr wrap="square" rtlCol="0">
            <a:spAutoFit/>
          </a:bodyPr>
          <a:lstStyle/>
          <a:p>
            <a:r>
              <a:rPr lang="en-US" sz="2000" dirty="0"/>
              <a:t>Files with arbitrary data</a:t>
            </a:r>
          </a:p>
        </p:txBody>
      </p:sp>
      <p:sp>
        <p:nvSpPr>
          <p:cNvPr id="9" name="Right Brace 8">
            <a:extLst>
              <a:ext uri="{FF2B5EF4-FFF2-40B4-BE49-F238E27FC236}">
                <a16:creationId xmlns:a16="http://schemas.microsoft.com/office/drawing/2014/main" id="{740812E1-8733-184F-BD95-EF912B9C618C}"/>
              </a:ext>
            </a:extLst>
          </p:cNvPr>
          <p:cNvSpPr/>
          <p:nvPr/>
        </p:nvSpPr>
        <p:spPr>
          <a:xfrm>
            <a:off x="9543392" y="4785223"/>
            <a:ext cx="199697" cy="1294048"/>
          </a:xfrm>
          <a:prstGeom prst="rightBrace">
            <a:avLst>
              <a:gd name="adj1" fmla="val 31616"/>
              <a:gd name="adj2" fmla="val 50000"/>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8033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AA021-42B2-CF40-B183-B803F23C657B}"/>
              </a:ext>
            </a:extLst>
          </p:cNvPr>
          <p:cNvSpPr>
            <a:spLocks noGrp="1"/>
          </p:cNvSpPr>
          <p:nvPr>
            <p:ph type="title"/>
          </p:nvPr>
        </p:nvSpPr>
        <p:spPr/>
        <p:txBody>
          <a:bodyPr/>
          <a:lstStyle/>
          <a:p>
            <a:r>
              <a:rPr lang="en-US" dirty="0"/>
              <a:t>Networked file system</a:t>
            </a:r>
          </a:p>
        </p:txBody>
      </p:sp>
      <p:sp>
        <p:nvSpPr>
          <p:cNvPr id="3" name="Content Placeholder 2">
            <a:extLst>
              <a:ext uri="{FF2B5EF4-FFF2-40B4-BE49-F238E27FC236}">
                <a16:creationId xmlns:a16="http://schemas.microsoft.com/office/drawing/2014/main" id="{95C0818B-D743-AF4C-A667-B1ED77E2A294}"/>
              </a:ext>
            </a:extLst>
          </p:cNvPr>
          <p:cNvSpPr>
            <a:spLocks noGrp="1"/>
          </p:cNvSpPr>
          <p:nvPr>
            <p:ph idx="1"/>
          </p:nvPr>
        </p:nvSpPr>
        <p:spPr>
          <a:xfrm>
            <a:off x="263472" y="1146875"/>
            <a:ext cx="7236786" cy="5594888"/>
          </a:xfrm>
        </p:spPr>
        <p:txBody>
          <a:bodyPr/>
          <a:lstStyle/>
          <a:p>
            <a:r>
              <a:rPr lang="en-US" dirty="0" err="1"/>
              <a:t>Eg.</a:t>
            </a:r>
            <a:r>
              <a:rPr lang="en-US" dirty="0"/>
              <a:t>, NFS (</a:t>
            </a:r>
            <a:r>
              <a:rPr lang="en-US" dirty="0" err="1"/>
              <a:t>unix</a:t>
            </a:r>
            <a:r>
              <a:rPr lang="en-US" dirty="0"/>
              <a:t>), SMB (Windows).</a:t>
            </a:r>
          </a:p>
          <a:p>
            <a:r>
              <a:rPr lang="en-US" dirty="0"/>
              <a:t>Managed by the OS.</a:t>
            </a:r>
          </a:p>
          <a:p>
            <a:r>
              <a:rPr lang="en-US" dirty="0"/>
              <a:t>Provides a regular filesystem interface to applications by </a:t>
            </a:r>
            <a:r>
              <a:rPr lang="en-US" i="1" dirty="0"/>
              <a:t>mounting</a:t>
            </a:r>
            <a:r>
              <a:rPr lang="en-US" dirty="0"/>
              <a:t> the remote drive.</a:t>
            </a:r>
          </a:p>
          <a:p>
            <a:endParaRPr lang="en-US" dirty="0"/>
          </a:p>
          <a:p>
            <a:r>
              <a:rPr lang="en-US" dirty="0"/>
              <a:t>Not too useful in modern applications, but may be necessary if your app is built to work directly with a local file system.</a:t>
            </a:r>
          </a:p>
          <a:p>
            <a:r>
              <a:rPr lang="en-US" dirty="0"/>
              <a:t>Modern apps should instead interact with cloud-based storage services.</a:t>
            </a:r>
          </a:p>
        </p:txBody>
      </p:sp>
      <p:sp>
        <p:nvSpPr>
          <p:cNvPr id="5" name="Rectangle 4">
            <a:extLst>
              <a:ext uri="{FF2B5EF4-FFF2-40B4-BE49-F238E27FC236}">
                <a16:creationId xmlns:a16="http://schemas.microsoft.com/office/drawing/2014/main" id="{887E77BF-293F-2A4D-93E0-4EEEAEBB4B2B}"/>
              </a:ext>
            </a:extLst>
          </p:cNvPr>
          <p:cNvSpPr/>
          <p:nvPr/>
        </p:nvSpPr>
        <p:spPr>
          <a:xfrm>
            <a:off x="7707086" y="478970"/>
            <a:ext cx="4221442" cy="304604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solidFill>
              </a:rPr>
              <a:t>App Server</a:t>
            </a:r>
          </a:p>
        </p:txBody>
      </p:sp>
      <p:sp>
        <p:nvSpPr>
          <p:cNvPr id="6" name="Rectangle 5">
            <a:extLst>
              <a:ext uri="{FF2B5EF4-FFF2-40B4-BE49-F238E27FC236}">
                <a16:creationId xmlns:a16="http://schemas.microsoft.com/office/drawing/2014/main" id="{5088EA9D-CD62-324B-927E-525983214941}"/>
              </a:ext>
            </a:extLst>
          </p:cNvPr>
          <p:cNvSpPr/>
          <p:nvPr/>
        </p:nvSpPr>
        <p:spPr>
          <a:xfrm>
            <a:off x="7913915" y="808861"/>
            <a:ext cx="1349828" cy="576943"/>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App</a:t>
            </a:r>
          </a:p>
        </p:txBody>
      </p:sp>
      <p:sp>
        <p:nvSpPr>
          <p:cNvPr id="7" name="Rectangle 6">
            <a:extLst>
              <a:ext uri="{FF2B5EF4-FFF2-40B4-BE49-F238E27FC236}">
                <a16:creationId xmlns:a16="http://schemas.microsoft.com/office/drawing/2014/main" id="{B747163A-5EA3-F740-A89E-0FBD84D10701}"/>
              </a:ext>
            </a:extLst>
          </p:cNvPr>
          <p:cNvSpPr/>
          <p:nvPr/>
        </p:nvSpPr>
        <p:spPr>
          <a:xfrm>
            <a:off x="7913915" y="1672153"/>
            <a:ext cx="3799114" cy="576943"/>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Filesystem</a:t>
            </a:r>
          </a:p>
          <a:p>
            <a:pPr algn="ctr"/>
            <a:r>
              <a:rPr lang="en-US" dirty="0">
                <a:solidFill>
                  <a:schemeClr val="tx1"/>
                </a:solidFill>
              </a:rPr>
              <a:t>~/</a:t>
            </a:r>
            <a:r>
              <a:rPr lang="en-US" dirty="0" err="1">
                <a:solidFill>
                  <a:schemeClr val="tx1"/>
                </a:solidFill>
              </a:rPr>
              <a:t>out.txt</a:t>
            </a:r>
            <a:r>
              <a:rPr lang="en-US" dirty="0">
                <a:solidFill>
                  <a:schemeClr val="tx1"/>
                </a:solidFill>
              </a:rPr>
              <a:t>         /</a:t>
            </a:r>
            <a:r>
              <a:rPr lang="en-US" dirty="0" err="1">
                <a:solidFill>
                  <a:schemeClr val="tx1"/>
                </a:solidFill>
              </a:rPr>
              <a:t>mnt</a:t>
            </a:r>
            <a:r>
              <a:rPr lang="en-US" dirty="0">
                <a:solidFill>
                  <a:schemeClr val="tx1"/>
                </a:solidFill>
              </a:rPr>
              <a:t>/</a:t>
            </a:r>
            <a:r>
              <a:rPr lang="en-US" u="sng" dirty="0" err="1">
                <a:solidFill>
                  <a:schemeClr val="tx1"/>
                </a:solidFill>
              </a:rPr>
              <a:t>nfs</a:t>
            </a:r>
            <a:r>
              <a:rPr lang="en-US" u="sng" dirty="0">
                <a:solidFill>
                  <a:schemeClr val="tx1"/>
                </a:solidFill>
              </a:rPr>
              <a:t>-client</a:t>
            </a:r>
            <a:r>
              <a:rPr lang="en-US" dirty="0">
                <a:solidFill>
                  <a:schemeClr val="tx1"/>
                </a:solidFill>
              </a:rPr>
              <a:t>/ibdata1</a:t>
            </a:r>
          </a:p>
        </p:txBody>
      </p:sp>
      <p:cxnSp>
        <p:nvCxnSpPr>
          <p:cNvPr id="9" name="Straight Arrow Connector 8">
            <a:extLst>
              <a:ext uri="{FF2B5EF4-FFF2-40B4-BE49-F238E27FC236}">
                <a16:creationId xmlns:a16="http://schemas.microsoft.com/office/drawing/2014/main" id="{16E7F5CA-8B0F-974C-83EE-0B4D0898CEC2}"/>
              </a:ext>
            </a:extLst>
          </p:cNvPr>
          <p:cNvCxnSpPr/>
          <p:nvPr/>
        </p:nvCxnSpPr>
        <p:spPr>
          <a:xfrm>
            <a:off x="8554788" y="1396750"/>
            <a:ext cx="195943" cy="584508"/>
          </a:xfrm>
          <a:prstGeom prst="straightConnector1">
            <a:avLst/>
          </a:prstGeom>
          <a:ln w="19050">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19D6658E-C5FE-1F45-A160-009CBA61217B}"/>
              </a:ext>
            </a:extLst>
          </p:cNvPr>
          <p:cNvCxnSpPr>
            <a:cxnSpLocks/>
          </p:cNvCxnSpPr>
          <p:nvPr/>
        </p:nvCxnSpPr>
        <p:spPr>
          <a:xfrm>
            <a:off x="8790215" y="1385804"/>
            <a:ext cx="1551214" cy="584508"/>
          </a:xfrm>
          <a:prstGeom prst="straightConnector1">
            <a:avLst/>
          </a:prstGeom>
          <a:ln w="19050">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06E4FAA-78A3-9E4A-971D-0F623E0D5F3B}"/>
              </a:ext>
            </a:extLst>
          </p:cNvPr>
          <p:cNvPicPr>
            <a:picLocks noChangeAspect="1"/>
          </p:cNvPicPr>
          <p:nvPr/>
        </p:nvPicPr>
        <p:blipFill>
          <a:blip r:embed="rId2"/>
          <a:stretch>
            <a:fillRect/>
          </a:stretch>
        </p:blipFill>
        <p:spPr>
          <a:xfrm>
            <a:off x="8251960" y="2474943"/>
            <a:ext cx="815840" cy="815840"/>
          </a:xfrm>
          <a:prstGeom prst="rect">
            <a:avLst/>
          </a:prstGeom>
        </p:spPr>
      </p:pic>
      <p:sp>
        <p:nvSpPr>
          <p:cNvPr id="13" name="Rectangle 12">
            <a:extLst>
              <a:ext uri="{FF2B5EF4-FFF2-40B4-BE49-F238E27FC236}">
                <a16:creationId xmlns:a16="http://schemas.microsoft.com/office/drawing/2014/main" id="{B1323709-C866-2F45-BA70-CAB01B0A849E}"/>
              </a:ext>
            </a:extLst>
          </p:cNvPr>
          <p:cNvSpPr/>
          <p:nvPr/>
        </p:nvSpPr>
        <p:spPr>
          <a:xfrm>
            <a:off x="9980798" y="2457435"/>
            <a:ext cx="1470974" cy="871745"/>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OS NFS module</a:t>
            </a:r>
          </a:p>
        </p:txBody>
      </p:sp>
      <p:cxnSp>
        <p:nvCxnSpPr>
          <p:cNvPr id="14" name="Straight Arrow Connector 13">
            <a:extLst>
              <a:ext uri="{FF2B5EF4-FFF2-40B4-BE49-F238E27FC236}">
                <a16:creationId xmlns:a16="http://schemas.microsoft.com/office/drawing/2014/main" id="{6DC33773-A874-C14C-867B-C7EECFA69A1F}"/>
              </a:ext>
            </a:extLst>
          </p:cNvPr>
          <p:cNvCxnSpPr>
            <a:cxnSpLocks/>
          </p:cNvCxnSpPr>
          <p:nvPr/>
        </p:nvCxnSpPr>
        <p:spPr>
          <a:xfrm flipH="1">
            <a:off x="8672687" y="2256661"/>
            <a:ext cx="56843" cy="236166"/>
          </a:xfrm>
          <a:prstGeom prst="straightConnector1">
            <a:avLst/>
          </a:prstGeom>
          <a:ln w="19050">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1063DFA-C186-1546-AA01-7D8E5534A49A}"/>
              </a:ext>
            </a:extLst>
          </p:cNvPr>
          <p:cNvCxnSpPr>
            <a:cxnSpLocks/>
            <a:endCxn id="13" idx="0"/>
          </p:cNvCxnSpPr>
          <p:nvPr/>
        </p:nvCxnSpPr>
        <p:spPr>
          <a:xfrm>
            <a:off x="10624457" y="2256661"/>
            <a:ext cx="91828" cy="200774"/>
          </a:xfrm>
          <a:prstGeom prst="straightConnector1">
            <a:avLst/>
          </a:prstGeom>
          <a:ln w="19050">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3C55E13A-AC51-7A4D-86C6-FBF7B3E5580B}"/>
              </a:ext>
            </a:extLst>
          </p:cNvPr>
          <p:cNvCxnSpPr>
            <a:cxnSpLocks/>
          </p:cNvCxnSpPr>
          <p:nvPr/>
        </p:nvCxnSpPr>
        <p:spPr>
          <a:xfrm>
            <a:off x="10245828" y="3357827"/>
            <a:ext cx="0" cy="760339"/>
          </a:xfrm>
          <a:prstGeom prst="straightConnector1">
            <a:avLst/>
          </a:prstGeom>
          <a:ln w="19050">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C794189B-9854-1341-A559-77488BA13B9A}"/>
              </a:ext>
            </a:extLst>
          </p:cNvPr>
          <p:cNvSpPr/>
          <p:nvPr/>
        </p:nvSpPr>
        <p:spPr>
          <a:xfrm>
            <a:off x="7702751" y="4124758"/>
            <a:ext cx="4221442" cy="250796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solidFill>
              </a:rPr>
              <a:t>File Server</a:t>
            </a:r>
          </a:p>
        </p:txBody>
      </p:sp>
      <p:sp>
        <p:nvSpPr>
          <p:cNvPr id="22" name="Rectangle 21">
            <a:extLst>
              <a:ext uri="{FF2B5EF4-FFF2-40B4-BE49-F238E27FC236}">
                <a16:creationId xmlns:a16="http://schemas.microsoft.com/office/drawing/2014/main" id="{A9AD0645-BFF3-D34F-A9C6-CFE1AD64106F}"/>
              </a:ext>
            </a:extLst>
          </p:cNvPr>
          <p:cNvSpPr/>
          <p:nvPr/>
        </p:nvSpPr>
        <p:spPr>
          <a:xfrm>
            <a:off x="9067800" y="4506994"/>
            <a:ext cx="2133600" cy="413349"/>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NFS service</a:t>
            </a:r>
          </a:p>
        </p:txBody>
      </p:sp>
      <p:sp>
        <p:nvSpPr>
          <p:cNvPr id="23" name="TextBox 22">
            <a:extLst>
              <a:ext uri="{FF2B5EF4-FFF2-40B4-BE49-F238E27FC236}">
                <a16:creationId xmlns:a16="http://schemas.microsoft.com/office/drawing/2014/main" id="{2C529ACB-7763-1844-8386-4493ED9347D7}"/>
              </a:ext>
            </a:extLst>
          </p:cNvPr>
          <p:cNvSpPr txBox="1"/>
          <p:nvPr/>
        </p:nvSpPr>
        <p:spPr>
          <a:xfrm>
            <a:off x="10234353" y="3531605"/>
            <a:ext cx="1785257" cy="369332"/>
          </a:xfrm>
          <a:prstGeom prst="rect">
            <a:avLst/>
          </a:prstGeom>
          <a:noFill/>
        </p:spPr>
        <p:txBody>
          <a:bodyPr wrap="square" rtlCol="0">
            <a:spAutoFit/>
          </a:bodyPr>
          <a:lstStyle/>
          <a:p>
            <a:r>
              <a:rPr lang="en-US" dirty="0"/>
              <a:t>Network request</a:t>
            </a:r>
          </a:p>
        </p:txBody>
      </p:sp>
      <p:sp>
        <p:nvSpPr>
          <p:cNvPr id="24" name="Rectangle 23">
            <a:extLst>
              <a:ext uri="{FF2B5EF4-FFF2-40B4-BE49-F238E27FC236}">
                <a16:creationId xmlns:a16="http://schemas.microsoft.com/office/drawing/2014/main" id="{0C465B1E-4AF3-EA47-9C74-6C022A074A68}"/>
              </a:ext>
            </a:extLst>
          </p:cNvPr>
          <p:cNvSpPr/>
          <p:nvPr/>
        </p:nvSpPr>
        <p:spPr>
          <a:xfrm>
            <a:off x="7913915" y="5139915"/>
            <a:ext cx="3799114" cy="576943"/>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Filesystem</a:t>
            </a:r>
          </a:p>
          <a:p>
            <a:pPr algn="ctr"/>
            <a:r>
              <a:rPr lang="en-US" dirty="0">
                <a:solidFill>
                  <a:schemeClr val="tx1"/>
                </a:solidFill>
              </a:rPr>
              <a:t>/var/lib/</a:t>
            </a:r>
            <a:r>
              <a:rPr lang="en-US" u="sng" dirty="0" err="1">
                <a:solidFill>
                  <a:schemeClr val="tx1"/>
                </a:solidFill>
              </a:rPr>
              <a:t>nfs</a:t>
            </a:r>
            <a:r>
              <a:rPr lang="en-US" u="sng" dirty="0">
                <a:solidFill>
                  <a:schemeClr val="tx1"/>
                </a:solidFill>
              </a:rPr>
              <a:t>-server</a:t>
            </a:r>
            <a:r>
              <a:rPr lang="en-US" dirty="0">
                <a:solidFill>
                  <a:schemeClr val="tx1"/>
                </a:solidFill>
              </a:rPr>
              <a:t>/ibdata1</a:t>
            </a:r>
          </a:p>
        </p:txBody>
      </p:sp>
      <p:cxnSp>
        <p:nvCxnSpPr>
          <p:cNvPr id="25" name="Straight Arrow Connector 24">
            <a:extLst>
              <a:ext uri="{FF2B5EF4-FFF2-40B4-BE49-F238E27FC236}">
                <a16:creationId xmlns:a16="http://schemas.microsoft.com/office/drawing/2014/main" id="{08E90A3A-CECB-704F-9A50-F3D4BE424F62}"/>
              </a:ext>
            </a:extLst>
          </p:cNvPr>
          <p:cNvCxnSpPr>
            <a:cxnSpLocks/>
          </p:cNvCxnSpPr>
          <p:nvPr/>
        </p:nvCxnSpPr>
        <p:spPr>
          <a:xfrm>
            <a:off x="10565259" y="4920343"/>
            <a:ext cx="0" cy="508043"/>
          </a:xfrm>
          <a:prstGeom prst="straightConnector1">
            <a:avLst/>
          </a:prstGeom>
          <a:ln w="19050">
            <a:solidFill>
              <a:schemeClr val="accent6"/>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79D19B84-2CAE-8B43-8BDA-6E1182D4BFDF}"/>
              </a:ext>
            </a:extLst>
          </p:cNvPr>
          <p:cNvPicPr>
            <a:picLocks noChangeAspect="1"/>
          </p:cNvPicPr>
          <p:nvPr/>
        </p:nvPicPr>
        <p:blipFill>
          <a:blip r:embed="rId2"/>
          <a:stretch>
            <a:fillRect/>
          </a:stretch>
        </p:blipFill>
        <p:spPr>
          <a:xfrm>
            <a:off x="7963489" y="5766869"/>
            <a:ext cx="815840" cy="815840"/>
          </a:xfrm>
          <a:prstGeom prst="rect">
            <a:avLst/>
          </a:prstGeom>
        </p:spPr>
      </p:pic>
      <p:pic>
        <p:nvPicPr>
          <p:cNvPr id="29" name="Picture 28">
            <a:extLst>
              <a:ext uri="{FF2B5EF4-FFF2-40B4-BE49-F238E27FC236}">
                <a16:creationId xmlns:a16="http://schemas.microsoft.com/office/drawing/2014/main" id="{F143B85A-66A1-F748-A77D-F7B6AC034DAE}"/>
              </a:ext>
            </a:extLst>
          </p:cNvPr>
          <p:cNvPicPr>
            <a:picLocks noChangeAspect="1"/>
          </p:cNvPicPr>
          <p:nvPr/>
        </p:nvPicPr>
        <p:blipFill>
          <a:blip r:embed="rId2"/>
          <a:stretch>
            <a:fillRect/>
          </a:stretch>
        </p:blipFill>
        <p:spPr>
          <a:xfrm>
            <a:off x="8707758" y="5762391"/>
            <a:ext cx="815840" cy="815840"/>
          </a:xfrm>
          <a:prstGeom prst="rect">
            <a:avLst/>
          </a:prstGeom>
        </p:spPr>
      </p:pic>
      <p:pic>
        <p:nvPicPr>
          <p:cNvPr id="30" name="Picture 29">
            <a:extLst>
              <a:ext uri="{FF2B5EF4-FFF2-40B4-BE49-F238E27FC236}">
                <a16:creationId xmlns:a16="http://schemas.microsoft.com/office/drawing/2014/main" id="{E8ED2DEC-C5C7-2A45-9CBB-F7B336BCD6E7}"/>
              </a:ext>
            </a:extLst>
          </p:cNvPr>
          <p:cNvPicPr>
            <a:picLocks noChangeAspect="1"/>
          </p:cNvPicPr>
          <p:nvPr/>
        </p:nvPicPr>
        <p:blipFill>
          <a:blip r:embed="rId2"/>
          <a:stretch>
            <a:fillRect/>
          </a:stretch>
        </p:blipFill>
        <p:spPr>
          <a:xfrm>
            <a:off x="9423731" y="5773089"/>
            <a:ext cx="815840" cy="815840"/>
          </a:xfrm>
          <a:prstGeom prst="rect">
            <a:avLst/>
          </a:prstGeom>
        </p:spPr>
      </p:pic>
      <p:pic>
        <p:nvPicPr>
          <p:cNvPr id="31" name="Picture 30">
            <a:extLst>
              <a:ext uri="{FF2B5EF4-FFF2-40B4-BE49-F238E27FC236}">
                <a16:creationId xmlns:a16="http://schemas.microsoft.com/office/drawing/2014/main" id="{2F7E2774-80F8-4644-A82E-5C27C846E0CC}"/>
              </a:ext>
            </a:extLst>
          </p:cNvPr>
          <p:cNvPicPr>
            <a:picLocks noChangeAspect="1"/>
          </p:cNvPicPr>
          <p:nvPr/>
        </p:nvPicPr>
        <p:blipFill>
          <a:blip r:embed="rId2"/>
          <a:stretch>
            <a:fillRect/>
          </a:stretch>
        </p:blipFill>
        <p:spPr>
          <a:xfrm>
            <a:off x="10157339" y="5773089"/>
            <a:ext cx="815840" cy="815840"/>
          </a:xfrm>
          <a:prstGeom prst="rect">
            <a:avLst/>
          </a:prstGeom>
        </p:spPr>
      </p:pic>
      <p:pic>
        <p:nvPicPr>
          <p:cNvPr id="32" name="Picture 31">
            <a:extLst>
              <a:ext uri="{FF2B5EF4-FFF2-40B4-BE49-F238E27FC236}">
                <a16:creationId xmlns:a16="http://schemas.microsoft.com/office/drawing/2014/main" id="{784CC17B-7117-2940-99D1-D9B18DBA6C28}"/>
              </a:ext>
            </a:extLst>
          </p:cNvPr>
          <p:cNvPicPr>
            <a:picLocks noChangeAspect="1"/>
          </p:cNvPicPr>
          <p:nvPr/>
        </p:nvPicPr>
        <p:blipFill>
          <a:blip r:embed="rId2"/>
          <a:stretch>
            <a:fillRect/>
          </a:stretch>
        </p:blipFill>
        <p:spPr>
          <a:xfrm>
            <a:off x="10890947" y="5773089"/>
            <a:ext cx="815840" cy="815840"/>
          </a:xfrm>
          <a:prstGeom prst="rect">
            <a:avLst/>
          </a:prstGeom>
        </p:spPr>
      </p:pic>
      <p:sp>
        <p:nvSpPr>
          <p:cNvPr id="33" name="Rectangular Callout 32">
            <a:extLst>
              <a:ext uri="{FF2B5EF4-FFF2-40B4-BE49-F238E27FC236}">
                <a16:creationId xmlns:a16="http://schemas.microsoft.com/office/drawing/2014/main" id="{01438B99-5C02-E044-88B0-1AE1D6547292}"/>
              </a:ext>
            </a:extLst>
          </p:cNvPr>
          <p:cNvSpPr/>
          <p:nvPr/>
        </p:nvSpPr>
        <p:spPr>
          <a:xfrm>
            <a:off x="10624457" y="566057"/>
            <a:ext cx="1485069" cy="828351"/>
          </a:xfrm>
          <a:prstGeom prst="wedgeRectCallout">
            <a:avLst>
              <a:gd name="adj1" fmla="val -54055"/>
              <a:gd name="adj2" fmla="val 126709"/>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Some folders map to a remote filesystem</a:t>
            </a:r>
          </a:p>
        </p:txBody>
      </p:sp>
    </p:spTree>
    <p:extLst>
      <p:ext uri="{BB962C8B-B14F-4D97-AF65-F5344CB8AC3E}">
        <p14:creationId xmlns:p14="http://schemas.microsoft.com/office/powerpoint/2010/main" val="4045396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B19B-5969-4440-80A3-6C7F787A1595}"/>
              </a:ext>
            </a:extLst>
          </p:cNvPr>
          <p:cNvSpPr>
            <a:spLocks noGrp="1"/>
          </p:cNvSpPr>
          <p:nvPr>
            <p:ph type="title"/>
          </p:nvPr>
        </p:nvSpPr>
        <p:spPr/>
        <p:txBody>
          <a:bodyPr/>
          <a:lstStyle/>
          <a:p>
            <a:r>
              <a:rPr lang="en-US" dirty="0"/>
              <a:t>Cloud object store (S3)</a:t>
            </a:r>
          </a:p>
        </p:txBody>
      </p:sp>
      <p:sp>
        <p:nvSpPr>
          <p:cNvPr id="3" name="Content Placeholder 2">
            <a:extLst>
              <a:ext uri="{FF2B5EF4-FFF2-40B4-BE49-F238E27FC236}">
                <a16:creationId xmlns:a16="http://schemas.microsoft.com/office/drawing/2014/main" id="{B14C6143-4786-A049-9080-F81572C901FC}"/>
              </a:ext>
            </a:extLst>
          </p:cNvPr>
          <p:cNvSpPr>
            <a:spLocks noGrp="1"/>
          </p:cNvSpPr>
          <p:nvPr>
            <p:ph idx="1"/>
          </p:nvPr>
        </p:nvSpPr>
        <p:spPr>
          <a:xfrm>
            <a:off x="263471" y="1146874"/>
            <a:ext cx="11639227" cy="2715459"/>
          </a:xfrm>
        </p:spPr>
        <p:txBody>
          <a:bodyPr>
            <a:normAutofit fontScale="92500" lnSpcReduction="20000"/>
          </a:bodyPr>
          <a:lstStyle/>
          <a:p>
            <a:r>
              <a:rPr lang="en-US" dirty="0"/>
              <a:t>A flexible general-purpose file store for cloud apps.</a:t>
            </a:r>
          </a:p>
          <a:p>
            <a:r>
              <a:rPr lang="en-US" dirty="0"/>
              <a:t>Managed by cloud provider.  Capacity available is "unlimited."</a:t>
            </a:r>
          </a:p>
          <a:p>
            <a:r>
              <a:rPr lang="en-US" dirty="0"/>
              <a:t>Provides a network API for accessing files (maybe REST).</a:t>
            </a:r>
          </a:p>
          <a:p>
            <a:r>
              <a:rPr lang="en-US" dirty="0"/>
              <a:t>In other words, app accesses files like a remote database.</a:t>
            </a:r>
          </a:p>
          <a:p>
            <a:r>
              <a:rPr lang="en-US" dirty="0"/>
              <a:t>Often provides a public HTTP GET interface to access files:</a:t>
            </a:r>
          </a:p>
          <a:p>
            <a:pPr lvl="1"/>
            <a:r>
              <a:rPr lang="en-US" dirty="0"/>
              <a:t>Can be easily connected to CDN or </a:t>
            </a:r>
            <a:r>
              <a:rPr lang="en-US" dirty="0" err="1"/>
              <a:t>urls</a:t>
            </a:r>
            <a:r>
              <a:rPr lang="en-US" dirty="0"/>
              <a:t> used directly</a:t>
            </a:r>
          </a:p>
          <a:p>
            <a:endParaRPr lang="en-US" dirty="0"/>
          </a:p>
        </p:txBody>
      </p:sp>
      <p:pic>
        <p:nvPicPr>
          <p:cNvPr id="4" name="Picture 3">
            <a:extLst>
              <a:ext uri="{FF2B5EF4-FFF2-40B4-BE49-F238E27FC236}">
                <a16:creationId xmlns:a16="http://schemas.microsoft.com/office/drawing/2014/main" id="{1A3DC49C-8F24-1B47-8271-E5EA201DD430}"/>
              </a:ext>
            </a:extLst>
          </p:cNvPr>
          <p:cNvPicPr>
            <a:picLocks noChangeAspect="1"/>
          </p:cNvPicPr>
          <p:nvPr/>
        </p:nvPicPr>
        <p:blipFill>
          <a:blip r:embed="rId2"/>
          <a:stretch>
            <a:fillRect/>
          </a:stretch>
        </p:blipFill>
        <p:spPr>
          <a:xfrm>
            <a:off x="4267200" y="3862334"/>
            <a:ext cx="7661329" cy="2995666"/>
          </a:xfrm>
          <a:prstGeom prst="rect">
            <a:avLst/>
          </a:prstGeom>
        </p:spPr>
      </p:pic>
    </p:spTree>
    <p:extLst>
      <p:ext uri="{BB962C8B-B14F-4D97-AF65-F5344CB8AC3E}">
        <p14:creationId xmlns:p14="http://schemas.microsoft.com/office/powerpoint/2010/main" val="957502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AB562-4218-0D44-A052-0F3810586A1E}"/>
              </a:ext>
            </a:extLst>
          </p:cNvPr>
          <p:cNvSpPr>
            <a:spLocks noGrp="1"/>
          </p:cNvSpPr>
          <p:nvPr>
            <p:ph type="title"/>
          </p:nvPr>
        </p:nvSpPr>
        <p:spPr/>
        <p:txBody>
          <a:bodyPr/>
          <a:lstStyle/>
          <a:p>
            <a:r>
              <a:rPr lang="en-US" dirty="0"/>
              <a:t>S3 example for hosting media files on web</a:t>
            </a:r>
          </a:p>
        </p:txBody>
      </p:sp>
      <p:sp>
        <p:nvSpPr>
          <p:cNvPr id="3" name="Content Placeholder 2">
            <a:extLst>
              <a:ext uri="{FF2B5EF4-FFF2-40B4-BE49-F238E27FC236}">
                <a16:creationId xmlns:a16="http://schemas.microsoft.com/office/drawing/2014/main" id="{B2B177BC-EBED-0B47-8C85-7A70D8A2CF55}"/>
              </a:ext>
            </a:extLst>
          </p:cNvPr>
          <p:cNvSpPr>
            <a:spLocks noGrp="1"/>
          </p:cNvSpPr>
          <p:nvPr>
            <p:ph idx="1"/>
          </p:nvPr>
        </p:nvSpPr>
        <p:spPr>
          <a:xfrm>
            <a:off x="263471" y="1146875"/>
            <a:ext cx="4711701" cy="692811"/>
          </a:xfrm>
        </p:spPr>
        <p:txBody>
          <a:bodyPr>
            <a:normAutofit/>
          </a:bodyPr>
          <a:lstStyle/>
          <a:p>
            <a:r>
              <a:rPr lang="en-US" sz="2400" dirty="0">
                <a:hlinkClick r:id="rId3"/>
              </a:rPr>
              <a:t>https://stevetarzia.com/localization</a:t>
            </a:r>
            <a:endParaRPr lang="en-US" sz="2400" dirty="0"/>
          </a:p>
        </p:txBody>
      </p:sp>
      <p:pic>
        <p:nvPicPr>
          <p:cNvPr id="4" name="Picture 3">
            <a:extLst>
              <a:ext uri="{FF2B5EF4-FFF2-40B4-BE49-F238E27FC236}">
                <a16:creationId xmlns:a16="http://schemas.microsoft.com/office/drawing/2014/main" id="{01C3DE8C-9755-E548-9D01-487D3D3425D7}"/>
              </a:ext>
            </a:extLst>
          </p:cNvPr>
          <p:cNvPicPr>
            <a:picLocks noChangeAspect="1"/>
          </p:cNvPicPr>
          <p:nvPr/>
        </p:nvPicPr>
        <p:blipFill>
          <a:blip r:embed="rId4"/>
          <a:stretch>
            <a:fillRect/>
          </a:stretch>
        </p:blipFill>
        <p:spPr>
          <a:xfrm>
            <a:off x="379777" y="2812054"/>
            <a:ext cx="4711700" cy="2540000"/>
          </a:xfrm>
          <a:prstGeom prst="rect">
            <a:avLst/>
          </a:prstGeom>
          <a:ln>
            <a:solidFill>
              <a:schemeClr val="tx1"/>
            </a:solidFill>
          </a:ln>
        </p:spPr>
      </p:pic>
      <p:sp>
        <p:nvSpPr>
          <p:cNvPr id="5" name="TextBox 4">
            <a:extLst>
              <a:ext uri="{FF2B5EF4-FFF2-40B4-BE49-F238E27FC236}">
                <a16:creationId xmlns:a16="http://schemas.microsoft.com/office/drawing/2014/main" id="{2CB1ABD0-F555-F04C-834A-45A63F89ED10}"/>
              </a:ext>
            </a:extLst>
          </p:cNvPr>
          <p:cNvSpPr txBox="1"/>
          <p:nvPr/>
        </p:nvSpPr>
        <p:spPr>
          <a:xfrm>
            <a:off x="263471" y="2201280"/>
            <a:ext cx="4828006" cy="523220"/>
          </a:xfrm>
          <a:prstGeom prst="rect">
            <a:avLst/>
          </a:prstGeom>
          <a:noFill/>
        </p:spPr>
        <p:txBody>
          <a:bodyPr wrap="square" rtlCol="0">
            <a:spAutoFit/>
          </a:bodyPr>
          <a:lstStyle/>
          <a:p>
            <a:r>
              <a:rPr lang="en-US" sz="2800" dirty="0"/>
              <a:t>Browser view:</a:t>
            </a:r>
          </a:p>
        </p:txBody>
      </p:sp>
      <p:sp>
        <p:nvSpPr>
          <p:cNvPr id="8" name="TextBox 7">
            <a:extLst>
              <a:ext uri="{FF2B5EF4-FFF2-40B4-BE49-F238E27FC236}">
                <a16:creationId xmlns:a16="http://schemas.microsoft.com/office/drawing/2014/main" id="{53D2294E-A8AC-0446-A669-8CCC04B9C2C9}"/>
              </a:ext>
            </a:extLst>
          </p:cNvPr>
          <p:cNvSpPr txBox="1"/>
          <p:nvPr/>
        </p:nvSpPr>
        <p:spPr>
          <a:xfrm>
            <a:off x="5301342" y="1214555"/>
            <a:ext cx="6725158" cy="5047536"/>
          </a:xfrm>
          <a:prstGeom prst="rect">
            <a:avLst/>
          </a:prstGeom>
          <a:noFill/>
        </p:spPr>
        <p:txBody>
          <a:bodyPr wrap="square" rtlCol="0">
            <a:spAutoFit/>
          </a:bodyPr>
          <a:lstStyle/>
          <a:p>
            <a:r>
              <a:rPr lang="en-US" sz="2800" dirty="0">
                <a:cs typeface="Courier New" panose="02070309020205020404" pitchFamily="49" charset="0"/>
              </a:rPr>
              <a:t>HTML:</a:t>
            </a:r>
          </a:p>
          <a:p>
            <a:r>
              <a:rPr lang="en-US" sz="1400" dirty="0">
                <a:latin typeface="Courier New" panose="02070309020205020404" pitchFamily="49" charset="0"/>
                <a:cs typeface="Courier New" panose="02070309020205020404" pitchFamily="49" charset="0"/>
              </a:rPr>
              <a:t>&lt;li&gt;&lt;p&gt;&lt;a </a:t>
            </a:r>
            <a:r>
              <a:rPr lang="en-US" sz="1400" dirty="0" err="1">
                <a:latin typeface="Courier New" panose="02070309020205020404" pitchFamily="49" charset="0"/>
                <a:cs typeface="Courier New" panose="02070309020205020404" pitchFamily="49" charset="0"/>
              </a:rPr>
              <a:t>href</a:t>
            </a:r>
            <a:r>
              <a:rPr lang="en-US" sz="1400" dirty="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mobisys11_batphone_v1.0.tar.gz</a:t>
            </a:r>
            <a:r>
              <a:rPr lang="en-US" sz="1400" dirty="0">
                <a:latin typeface="Courier New" panose="02070309020205020404" pitchFamily="49" charset="0"/>
                <a:cs typeface="Courier New" panose="02070309020205020404" pitchFamily="49" charset="0"/>
              </a:rPr>
              <a:t>"&gt;</a:t>
            </a:r>
            <a:r>
              <a:rPr lang="en-US" sz="1400" dirty="0" err="1">
                <a:latin typeface="Courier New" panose="02070309020205020404" pitchFamily="49" charset="0"/>
                <a:cs typeface="Courier New" panose="02070309020205020404" pitchFamily="49" charset="0"/>
              </a:rPr>
              <a:t>Matlab</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batphone</a:t>
            </a:r>
            <a:r>
              <a:rPr lang="en-US" sz="1400" dirty="0">
                <a:latin typeface="Courier New" panose="02070309020205020404" pitchFamily="49" charset="0"/>
                <a:cs typeface="Courier New" panose="02070309020205020404" pitchFamily="49" charset="0"/>
              </a:rPr>
              <a:t> scripts and data v1.0 (1.2MB)&lt;/a&gt; (may require some toolkits to run).  Please report any bugs or problems to me.&lt;/li&gt;</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&lt;li&gt;&lt;p&gt;&lt;a </a:t>
            </a:r>
            <a:r>
              <a:rPr lang="en-US" sz="1400" dirty="0" err="1">
                <a:latin typeface="Courier New" panose="02070309020205020404" pitchFamily="49" charset="0"/>
                <a:cs typeface="Courier New" panose="02070309020205020404" pitchFamily="49" charset="0"/>
              </a:rPr>
              <a:t>href</a:t>
            </a:r>
            <a:r>
              <a:rPr lang="en-US" sz="1400" dirty="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mobisys11_scripts_v1.0.tar.gz</a:t>
            </a:r>
            <a:r>
              <a:rPr lang="en-US" sz="1400" dirty="0">
                <a:latin typeface="Courier New" panose="02070309020205020404" pitchFamily="49" charset="0"/>
                <a:cs typeface="Courier New" panose="02070309020205020404" pitchFamily="49" charset="0"/>
              </a:rPr>
              <a:t>"&gt;</a:t>
            </a:r>
            <a:r>
              <a:rPr lang="en-US" sz="1400" dirty="0" err="1">
                <a:latin typeface="Courier New" panose="02070309020205020404" pitchFamily="49" charset="0"/>
                <a:cs typeface="Courier New" panose="02070309020205020404" pitchFamily="49" charset="0"/>
              </a:rPr>
              <a:t>Matlab</a:t>
            </a:r>
            <a:r>
              <a:rPr lang="en-US" sz="1400" dirty="0">
                <a:latin typeface="Courier New" panose="02070309020205020404" pitchFamily="49" charset="0"/>
                <a:cs typeface="Courier New" panose="02070309020205020404" pitchFamily="49" charset="0"/>
              </a:rPr>
              <a:t> audio scripts v1.0 (0.4MB)&lt;/a&gt; (unfortunately, requires several toolkits to run).  Please report any bugs or problems to me.  The following data is needed for these scripts:</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&lt;ul&gt;&lt;li&gt;&lt;p&gt;&lt;a </a:t>
            </a:r>
            <a:r>
              <a:rPr lang="en-US" sz="1400" dirty="0" err="1">
                <a:latin typeface="Courier New" panose="02070309020205020404" pitchFamily="49" charset="0"/>
                <a:cs typeface="Courier New" panose="02070309020205020404" pitchFamily="49" charset="0"/>
              </a:rPr>
              <a:t>href</a:t>
            </a:r>
            <a:r>
              <a:rPr lang="en-US" sz="1400" dirty="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https://s3-us-west-2.amazonaws.com/</a:t>
            </a:r>
            <a:r>
              <a:rPr lang="en-US" sz="1400" b="1" dirty="0" err="1">
                <a:latin typeface="Courier New" panose="02070309020205020404" pitchFamily="49" charset="0"/>
                <a:cs typeface="Courier New" panose="02070309020205020404" pitchFamily="49" charset="0"/>
              </a:rPr>
              <a:t>starzia</a:t>
            </a:r>
            <a:r>
              <a:rPr lang="en-US" sz="1400" b="1" dirty="0">
                <a:latin typeface="Courier New" panose="02070309020205020404" pitchFamily="49" charset="0"/>
                <a:cs typeface="Courier New" panose="02070309020205020404" pitchFamily="49" charset="0"/>
              </a:rPr>
              <a:t>/www/mobisys11_recordings_passive.tar.gz</a:t>
            </a:r>
            <a:r>
              <a:rPr lang="en-US" sz="1400" dirty="0">
                <a:latin typeface="Courier New" panose="02070309020205020404" pitchFamily="49" charset="0"/>
                <a:cs typeface="Courier New" panose="02070309020205020404" pitchFamily="49" charset="0"/>
              </a:rPr>
              <a:t>"&gt;basic recordings (4.0 GB)&lt;/a&gt;  </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&lt;li&gt;&lt;p&gt;&lt;a </a:t>
            </a:r>
            <a:r>
              <a:rPr lang="en-US" sz="1400" dirty="0" err="1">
                <a:latin typeface="Courier New" panose="02070309020205020404" pitchFamily="49" charset="0"/>
                <a:cs typeface="Courier New" panose="02070309020205020404" pitchFamily="49" charset="0"/>
              </a:rPr>
              <a:t>href</a:t>
            </a:r>
            <a:r>
              <a:rPr lang="en-US" sz="1400" dirty="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https://s3-us-west-2.amazonaws.com/</a:t>
            </a:r>
            <a:r>
              <a:rPr lang="en-US" sz="1400" b="1" dirty="0" err="1">
                <a:latin typeface="Courier New" panose="02070309020205020404" pitchFamily="49" charset="0"/>
                <a:cs typeface="Courier New" panose="02070309020205020404" pitchFamily="49" charset="0"/>
              </a:rPr>
              <a:t>starzia</a:t>
            </a:r>
            <a:r>
              <a:rPr lang="en-US" sz="1400" b="1" dirty="0">
                <a:latin typeface="Courier New" panose="02070309020205020404" pitchFamily="49" charset="0"/>
                <a:cs typeface="Courier New" panose="02070309020205020404" pitchFamily="49" charset="0"/>
              </a:rPr>
              <a:t>/www/mobisys11_recordings_HVAC_off.tar.gz</a:t>
            </a:r>
            <a:r>
              <a:rPr lang="en-US" sz="1400" dirty="0">
                <a:latin typeface="Courier New" panose="02070309020205020404" pitchFamily="49" charset="0"/>
                <a:cs typeface="Courier New" panose="02070309020205020404" pitchFamily="49" charset="0"/>
              </a:rPr>
              <a:t>"&gt;HVAC off recordings (1.6 GB)&lt;/a&gt;  </a:t>
            </a:r>
          </a:p>
          <a:p>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&lt;li&gt;&lt;p&gt;&lt;a </a:t>
            </a:r>
            <a:r>
              <a:rPr lang="en-US" sz="1400" dirty="0" err="1">
                <a:latin typeface="Courier New" panose="02070309020205020404" pitchFamily="49" charset="0"/>
                <a:cs typeface="Courier New" panose="02070309020205020404" pitchFamily="49" charset="0"/>
              </a:rPr>
              <a:t>href</a:t>
            </a:r>
            <a:r>
              <a:rPr lang="en-US" sz="1400" dirty="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https://s3-us-west-2.amazonaws.com/</a:t>
            </a:r>
            <a:r>
              <a:rPr lang="en-US" sz="1400" b="1" dirty="0" err="1">
                <a:latin typeface="Courier New" panose="02070309020205020404" pitchFamily="49" charset="0"/>
                <a:cs typeface="Courier New" panose="02070309020205020404" pitchFamily="49" charset="0"/>
              </a:rPr>
              <a:t>starzia</a:t>
            </a:r>
            <a:r>
              <a:rPr lang="en-US" sz="1400" b="1" dirty="0">
                <a:latin typeface="Courier New" panose="02070309020205020404" pitchFamily="49" charset="0"/>
                <a:cs typeface="Courier New" panose="02070309020205020404" pitchFamily="49" charset="0"/>
              </a:rPr>
              <a:t>/www/mobisys11_recordings_lectures.tar.gz</a:t>
            </a:r>
            <a:r>
              <a:rPr lang="en-US" sz="1400" dirty="0">
                <a:latin typeface="Courier New" panose="02070309020205020404" pitchFamily="49" charset="0"/>
                <a:cs typeface="Courier New" panose="02070309020205020404" pitchFamily="49" charset="0"/>
              </a:rPr>
              <a:t>"&gt;lecture noise recordings (4.4 GB)&lt;/a&gt;&lt;/ul&gt;</a:t>
            </a:r>
          </a:p>
        </p:txBody>
      </p:sp>
    </p:spTree>
    <p:extLst>
      <p:ext uri="{BB962C8B-B14F-4D97-AF65-F5344CB8AC3E}">
        <p14:creationId xmlns:p14="http://schemas.microsoft.com/office/powerpoint/2010/main" val="11733559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41075-BA87-1E4B-9EBA-5C6AAA931705}"/>
              </a:ext>
            </a:extLst>
          </p:cNvPr>
          <p:cNvSpPr>
            <a:spLocks noGrp="1"/>
          </p:cNvSpPr>
          <p:nvPr>
            <p:ph type="title"/>
          </p:nvPr>
        </p:nvSpPr>
        <p:spPr/>
        <p:txBody>
          <a:bodyPr/>
          <a:lstStyle/>
          <a:p>
            <a:r>
              <a:rPr lang="en-US" dirty="0"/>
              <a:t>Hadoop File System (HDFS)</a:t>
            </a:r>
          </a:p>
        </p:txBody>
      </p:sp>
      <p:sp>
        <p:nvSpPr>
          <p:cNvPr id="3" name="Content Placeholder 2">
            <a:extLst>
              <a:ext uri="{FF2B5EF4-FFF2-40B4-BE49-F238E27FC236}">
                <a16:creationId xmlns:a16="http://schemas.microsoft.com/office/drawing/2014/main" id="{0D3BF666-A072-1249-B925-D7270DDE9CBF}"/>
              </a:ext>
            </a:extLst>
          </p:cNvPr>
          <p:cNvSpPr>
            <a:spLocks noGrp="1"/>
          </p:cNvSpPr>
          <p:nvPr>
            <p:ph idx="1"/>
          </p:nvPr>
        </p:nvSpPr>
        <p:spPr/>
        <p:txBody>
          <a:bodyPr/>
          <a:lstStyle/>
          <a:p>
            <a:r>
              <a:rPr lang="en-US" dirty="0"/>
              <a:t>When you need to use Hadoop/Spark to do distributed processing.</a:t>
            </a:r>
          </a:p>
          <a:p>
            <a:r>
              <a:rPr lang="en-US" dirty="0"/>
              <a:t>Data is too big to move it for analysis.</a:t>
            </a:r>
          </a:p>
          <a:p>
            <a:r>
              <a:rPr lang="en-US" dirty="0"/>
              <a:t>Allows data to reside on the same machines where computation happens, thus making processing efficient.</a:t>
            </a:r>
          </a:p>
          <a:p>
            <a:endParaRPr lang="en-US" dirty="0"/>
          </a:p>
          <a:p>
            <a:r>
              <a:rPr lang="en-US" dirty="0"/>
              <a:t>Hadoop distributed filesystem and its distributed processing tools were designed to work together.</a:t>
            </a:r>
          </a:p>
        </p:txBody>
      </p:sp>
    </p:spTree>
    <p:extLst>
      <p:ext uri="{BB962C8B-B14F-4D97-AF65-F5344CB8AC3E}">
        <p14:creationId xmlns:p14="http://schemas.microsoft.com/office/powerpoint/2010/main" val="29813994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768C9-0517-5743-8AF6-7FB9CF6CC1CC}"/>
              </a:ext>
            </a:extLst>
          </p:cNvPr>
          <p:cNvSpPr>
            <a:spLocks noGrp="1"/>
          </p:cNvSpPr>
          <p:nvPr>
            <p:ph type="title"/>
          </p:nvPr>
        </p:nvSpPr>
        <p:spPr/>
        <p:txBody>
          <a:bodyPr/>
          <a:lstStyle/>
          <a:p>
            <a:r>
              <a:rPr lang="en-US" dirty="0"/>
              <a:t>Recap – Choosing a data store</a:t>
            </a:r>
          </a:p>
        </p:txBody>
      </p:sp>
      <p:graphicFrame>
        <p:nvGraphicFramePr>
          <p:cNvPr id="4" name="Content Placeholder 3">
            <a:extLst>
              <a:ext uri="{FF2B5EF4-FFF2-40B4-BE49-F238E27FC236}">
                <a16:creationId xmlns:a16="http://schemas.microsoft.com/office/drawing/2014/main" id="{8902BF03-3568-0D4F-B889-21DFA2394C08}"/>
              </a:ext>
            </a:extLst>
          </p:cNvPr>
          <p:cNvGraphicFramePr>
            <a:graphicFrameLocks noGrp="1"/>
          </p:cNvGraphicFramePr>
          <p:nvPr>
            <p:ph idx="1"/>
          </p:nvPr>
        </p:nvGraphicFramePr>
        <p:xfrm>
          <a:off x="263525" y="1146175"/>
          <a:ext cx="9048641" cy="4572000"/>
        </p:xfrm>
        <a:graphic>
          <a:graphicData uri="http://schemas.openxmlformats.org/drawingml/2006/table">
            <a:tbl>
              <a:tblPr firstRow="1" bandRow="1">
                <a:tableStyleId>{C083E6E3-FA7D-4D7B-A595-EF9225AFEA82}</a:tableStyleId>
              </a:tblPr>
              <a:tblGrid>
                <a:gridCol w="2784475">
                  <a:extLst>
                    <a:ext uri="{9D8B030D-6E8A-4147-A177-3AD203B41FA5}">
                      <a16:colId xmlns:a16="http://schemas.microsoft.com/office/drawing/2014/main" val="2737695993"/>
                    </a:ext>
                  </a:extLst>
                </a:gridCol>
                <a:gridCol w="2701159">
                  <a:extLst>
                    <a:ext uri="{9D8B030D-6E8A-4147-A177-3AD203B41FA5}">
                      <a16:colId xmlns:a16="http://schemas.microsoft.com/office/drawing/2014/main" val="1802828362"/>
                    </a:ext>
                  </a:extLst>
                </a:gridCol>
                <a:gridCol w="3563007">
                  <a:extLst>
                    <a:ext uri="{9D8B030D-6E8A-4147-A177-3AD203B41FA5}">
                      <a16:colId xmlns:a16="http://schemas.microsoft.com/office/drawing/2014/main" val="3726642424"/>
                    </a:ext>
                  </a:extLst>
                </a:gridCol>
              </a:tblGrid>
              <a:tr h="370840">
                <a:tc>
                  <a:txBody>
                    <a:bodyPr/>
                    <a:lstStyle/>
                    <a:p>
                      <a:pPr algn="r"/>
                      <a:r>
                        <a:rPr lang="en-US" sz="2400" b="1" i="0" dirty="0"/>
                        <a:t>Data store</a:t>
                      </a:r>
                    </a:p>
                  </a:txBody>
                  <a:tcPr>
                    <a:lnB w="12700" cap="flat" cmpd="sng" algn="ctr">
                      <a:solidFill>
                        <a:schemeClr val="tx1"/>
                      </a:solidFill>
                      <a:prstDash val="solid"/>
                      <a:round/>
                      <a:headEnd type="none" w="med" len="med"/>
                      <a:tailEnd type="none" w="med" len="med"/>
                    </a:lnB>
                  </a:tcPr>
                </a:tc>
                <a:tc>
                  <a:txBody>
                    <a:bodyPr/>
                    <a:lstStyle/>
                    <a:p>
                      <a:r>
                        <a:rPr lang="en-US" sz="2400" b="1" i="0" dirty="0"/>
                        <a:t>Examples</a:t>
                      </a:r>
                    </a:p>
                  </a:txBody>
                  <a:tcPr>
                    <a:lnB w="12700" cap="flat" cmpd="sng" algn="ctr">
                      <a:solidFill>
                        <a:schemeClr val="tx1"/>
                      </a:solidFill>
                      <a:prstDash val="solid"/>
                      <a:round/>
                      <a:headEnd type="none" w="med" len="med"/>
                      <a:tailEnd type="none" w="med" len="med"/>
                    </a:lnB>
                  </a:tcPr>
                </a:tc>
                <a:tc>
                  <a:txBody>
                    <a:bodyPr/>
                    <a:lstStyle/>
                    <a:p>
                      <a:r>
                        <a:rPr lang="en-US" sz="2400" b="1" dirty="0"/>
                        <a:t>Data abstraction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11855737"/>
                  </a:ext>
                </a:extLst>
              </a:tr>
              <a:tr h="370840">
                <a:tc>
                  <a:txBody>
                    <a:bodyPr/>
                    <a:lstStyle/>
                    <a:p>
                      <a:pPr algn="r"/>
                      <a:r>
                        <a:rPr lang="en-US" sz="2400" dirty="0">
                          <a:solidFill>
                            <a:schemeClr val="tx1"/>
                          </a:solidFill>
                        </a:rPr>
                        <a:t>SQL Relational DB</a:t>
                      </a:r>
                      <a:endParaRPr lang="en-US" sz="2400" b="0" dirty="0">
                        <a:solidFill>
                          <a:schemeClr val="tx1"/>
                        </a:solidFill>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alpha val="20000"/>
                      </a:schemeClr>
                    </a:solidFill>
                  </a:tcPr>
                </a:tc>
                <a:tc>
                  <a:txBody>
                    <a:bodyPr/>
                    <a:lstStyle/>
                    <a:p>
                      <a:r>
                        <a:rPr lang="en-US" sz="2400" dirty="0">
                          <a:solidFill>
                            <a:schemeClr val="tx1"/>
                          </a:solidFill>
                        </a:rPr>
                        <a:t>MySQL, Oracle</a:t>
                      </a: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alpha val="20000"/>
                      </a:schemeClr>
                    </a:solidFill>
                  </a:tcPr>
                </a:tc>
                <a:tc>
                  <a:txBody>
                    <a:bodyPr/>
                    <a:lstStyle/>
                    <a:p>
                      <a:r>
                        <a:rPr lang="en-US" sz="2400" b="0" dirty="0">
                          <a:solidFill>
                            <a:schemeClr val="tx1"/>
                          </a:solidFill>
                        </a:rPr>
                        <a:t>Tables, rows, columns</a:t>
                      </a: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accent1">
                        <a:lumMod val="60000"/>
                        <a:lumOff val="40000"/>
                        <a:alpha val="20000"/>
                      </a:schemeClr>
                    </a:solidFill>
                  </a:tcPr>
                </a:tc>
                <a:extLst>
                  <a:ext uri="{0D108BD9-81ED-4DB2-BD59-A6C34878D82A}">
                    <a16:rowId xmlns:a16="http://schemas.microsoft.com/office/drawing/2014/main" val="3768986510"/>
                  </a:ext>
                </a:extLst>
              </a:tr>
              <a:tr h="370840">
                <a:tc>
                  <a:txBody>
                    <a:bodyPr/>
                    <a:lstStyle/>
                    <a:p>
                      <a:pPr algn="r"/>
                      <a:r>
                        <a:rPr lang="en-US" sz="2400" b="0" dirty="0"/>
                        <a:t>Column-oriented DB</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r>
                        <a:rPr lang="en-US" sz="2400" dirty="0"/>
                        <a:t>Snowflake, </a:t>
                      </a:r>
                      <a:r>
                        <a:rPr lang="en-US" sz="2400" dirty="0" err="1"/>
                        <a:t>BigQuery</a:t>
                      </a:r>
                      <a:endParaRPr lang="en-US" sz="2400" dirty="0"/>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dirty="0">
                          <a:solidFill>
                            <a:schemeClr val="tx1"/>
                          </a:solidFill>
                        </a:rPr>
                        <a:t>Tables, rows, columns</a:t>
                      </a:r>
                    </a:p>
                  </a:txBody>
                  <a:tcP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alpha val="20000"/>
                      </a:schemeClr>
                    </a:solidFill>
                  </a:tcPr>
                </a:tc>
                <a:extLst>
                  <a:ext uri="{0D108BD9-81ED-4DB2-BD59-A6C34878D82A}">
                    <a16:rowId xmlns:a16="http://schemas.microsoft.com/office/drawing/2014/main" val="3402555200"/>
                  </a:ext>
                </a:extLst>
              </a:tr>
              <a:tr h="370840">
                <a:tc>
                  <a:txBody>
                    <a:bodyPr/>
                    <a:lstStyle/>
                    <a:p>
                      <a:pPr algn="r"/>
                      <a:r>
                        <a:rPr lang="en-US" sz="2400" dirty="0"/>
                        <a:t>Search engine</a:t>
                      </a:r>
                      <a:endParaRPr lang="en-US" sz="2400" b="0" dirty="0"/>
                    </a:p>
                  </a:txBody>
                  <a:tcPr>
                    <a:lnT w="12700" cap="flat" cmpd="sng" algn="ctr">
                      <a:solidFill>
                        <a:schemeClr val="tx1"/>
                      </a:solidFill>
                      <a:prstDash val="solid"/>
                      <a:round/>
                      <a:headEnd type="none" w="med" len="med"/>
                      <a:tailEnd type="none" w="med" len="med"/>
                    </a:lnT>
                    <a:solidFill>
                      <a:schemeClr val="accent5">
                        <a:lumMod val="75000"/>
                        <a:alpha val="20000"/>
                      </a:schemeClr>
                    </a:solidFill>
                  </a:tcPr>
                </a:tc>
                <a:tc>
                  <a:txBody>
                    <a:bodyPr/>
                    <a:lstStyle/>
                    <a:p>
                      <a:r>
                        <a:rPr lang="en-US" sz="2400" dirty="0"/>
                        <a:t>Elastic search</a:t>
                      </a:r>
                    </a:p>
                  </a:txBody>
                  <a:tcPr>
                    <a:lnT w="12700" cap="flat" cmpd="sng" algn="ctr">
                      <a:solidFill>
                        <a:schemeClr val="tx1"/>
                      </a:solidFill>
                      <a:prstDash val="solid"/>
                      <a:round/>
                      <a:headEnd type="none" w="med" len="med"/>
                      <a:tailEnd type="none" w="med" len="med"/>
                    </a:lnT>
                    <a:solidFill>
                      <a:schemeClr val="accent5">
                        <a:lumMod val="75000"/>
                        <a:alpha val="20000"/>
                      </a:schemeClr>
                    </a:solidFill>
                  </a:tcPr>
                </a:tc>
                <a:tc>
                  <a:txBody>
                    <a:bodyPr/>
                    <a:lstStyle/>
                    <a:p>
                      <a:r>
                        <a:rPr lang="en-US" sz="2400" b="0" dirty="0"/>
                        <a:t>JSON, text</a:t>
                      </a:r>
                    </a:p>
                  </a:txBody>
                  <a:tcPr>
                    <a:lnT w="12700" cap="flat" cmpd="sng" algn="ctr">
                      <a:solidFill>
                        <a:schemeClr val="tx1"/>
                      </a:solidFill>
                      <a:prstDash val="solid"/>
                      <a:round/>
                      <a:headEnd type="none" w="med" len="med"/>
                      <a:tailEnd type="none" w="med" len="med"/>
                    </a:lnT>
                    <a:solidFill>
                      <a:schemeClr val="accent5">
                        <a:lumMod val="75000"/>
                        <a:alpha val="20000"/>
                      </a:schemeClr>
                    </a:solidFill>
                  </a:tcPr>
                </a:tc>
                <a:extLst>
                  <a:ext uri="{0D108BD9-81ED-4DB2-BD59-A6C34878D82A}">
                    <a16:rowId xmlns:a16="http://schemas.microsoft.com/office/drawing/2014/main" val="2758545325"/>
                  </a:ext>
                </a:extLst>
              </a:tr>
              <a:tr h="370840">
                <a:tc>
                  <a:txBody>
                    <a:bodyPr/>
                    <a:lstStyle/>
                    <a:p>
                      <a:pPr algn="r"/>
                      <a:r>
                        <a:rPr lang="en-US" sz="2400" dirty="0"/>
                        <a:t>Document store</a:t>
                      </a:r>
                      <a:endParaRPr lang="en-US" sz="2400" b="0" dirty="0"/>
                    </a:p>
                  </a:txBody>
                  <a:tcPr>
                    <a:solidFill>
                      <a:schemeClr val="accent5">
                        <a:lumMod val="40000"/>
                        <a:lumOff val="60000"/>
                        <a:alpha val="20000"/>
                      </a:schemeClr>
                    </a:solidFill>
                  </a:tcPr>
                </a:tc>
                <a:tc>
                  <a:txBody>
                    <a:bodyPr/>
                    <a:lstStyle/>
                    <a:p>
                      <a:r>
                        <a:rPr lang="en-US" sz="2400" dirty="0"/>
                        <a:t>MongoDB</a:t>
                      </a:r>
                    </a:p>
                  </a:txBody>
                  <a:tcPr>
                    <a:solidFill>
                      <a:schemeClr val="accent5">
                        <a:lumMod val="40000"/>
                        <a:lumOff val="60000"/>
                        <a:alpha val="20000"/>
                      </a:schemeClr>
                    </a:solidFill>
                  </a:tcPr>
                </a:tc>
                <a:tc>
                  <a:txBody>
                    <a:bodyPr/>
                    <a:lstStyle/>
                    <a:p>
                      <a:r>
                        <a:rPr lang="en-US" sz="2400" b="0" dirty="0"/>
                        <a:t>Key → JSON</a:t>
                      </a:r>
                    </a:p>
                  </a:txBody>
                  <a:tcPr>
                    <a:solidFill>
                      <a:schemeClr val="accent5">
                        <a:lumMod val="40000"/>
                        <a:lumOff val="60000"/>
                        <a:alpha val="20000"/>
                      </a:schemeClr>
                    </a:solidFill>
                  </a:tcPr>
                </a:tc>
                <a:extLst>
                  <a:ext uri="{0D108BD9-81ED-4DB2-BD59-A6C34878D82A}">
                    <a16:rowId xmlns:a16="http://schemas.microsoft.com/office/drawing/2014/main" val="4038157190"/>
                  </a:ext>
                </a:extLst>
              </a:tr>
              <a:tr h="370840">
                <a:tc>
                  <a:txBody>
                    <a:bodyPr/>
                    <a:lstStyle/>
                    <a:p>
                      <a:pPr algn="r"/>
                      <a:r>
                        <a:rPr lang="en-US" sz="2400" dirty="0"/>
                        <a:t>Distributed cache</a:t>
                      </a:r>
                      <a:endParaRPr lang="en-US" sz="2400" b="0" dirty="0"/>
                    </a:p>
                  </a:txBody>
                  <a:tcPr>
                    <a:solidFill>
                      <a:schemeClr val="accent5">
                        <a:lumMod val="75000"/>
                        <a:alpha val="20000"/>
                      </a:schemeClr>
                    </a:solidFill>
                  </a:tcPr>
                </a:tc>
                <a:tc>
                  <a:txBody>
                    <a:bodyPr/>
                    <a:lstStyle/>
                    <a:p>
                      <a:r>
                        <a:rPr lang="en-US" sz="2400" dirty="0" err="1"/>
                        <a:t>Redis</a:t>
                      </a:r>
                      <a:endParaRPr lang="en-US" sz="2400" dirty="0"/>
                    </a:p>
                  </a:txBody>
                  <a:tcPr>
                    <a:solidFill>
                      <a:schemeClr val="accent5">
                        <a:lumMod val="75000"/>
                        <a:alpha val="20000"/>
                      </a:schemeClr>
                    </a:solidFill>
                  </a:tcPr>
                </a:tc>
                <a:tc>
                  <a:txBody>
                    <a:bodyPr/>
                    <a:lstStyle/>
                    <a:p>
                      <a:r>
                        <a:rPr lang="en-US" sz="2400" b="0" dirty="0"/>
                        <a:t>Key → value (lists, sets, etc.)</a:t>
                      </a:r>
                    </a:p>
                  </a:txBody>
                  <a:tcPr>
                    <a:solidFill>
                      <a:schemeClr val="accent5">
                        <a:lumMod val="75000"/>
                        <a:alpha val="20000"/>
                      </a:schemeClr>
                    </a:solidFill>
                  </a:tcPr>
                </a:tc>
                <a:extLst>
                  <a:ext uri="{0D108BD9-81ED-4DB2-BD59-A6C34878D82A}">
                    <a16:rowId xmlns:a16="http://schemas.microsoft.com/office/drawing/2014/main" val="667244711"/>
                  </a:ext>
                </a:extLst>
              </a:tr>
              <a:tr h="370840">
                <a:tc>
                  <a:txBody>
                    <a:bodyPr/>
                    <a:lstStyle/>
                    <a:p>
                      <a:pPr algn="r"/>
                      <a:r>
                        <a:rPr lang="en-US" sz="2400" dirty="0"/>
                        <a:t>NoSQL DB</a:t>
                      </a:r>
                      <a:endParaRPr lang="en-US" sz="2400" b="0" dirty="0"/>
                    </a:p>
                  </a:txBody>
                  <a:tcPr>
                    <a:lnB w="12700" cap="flat" cmpd="sng" algn="ctr">
                      <a:solidFill>
                        <a:schemeClr val="tx1"/>
                      </a:solidFill>
                      <a:prstDash val="solid"/>
                      <a:round/>
                      <a:headEnd type="none" w="med" len="med"/>
                      <a:tailEnd type="none" w="med" len="med"/>
                    </a:lnB>
                    <a:solidFill>
                      <a:schemeClr val="accent5">
                        <a:lumMod val="40000"/>
                        <a:lumOff val="60000"/>
                        <a:alpha val="20000"/>
                      </a:schemeClr>
                    </a:solidFill>
                  </a:tcPr>
                </a:tc>
                <a:tc>
                  <a:txBody>
                    <a:bodyPr/>
                    <a:lstStyle/>
                    <a:p>
                      <a:r>
                        <a:rPr lang="en-US" sz="2400" dirty="0"/>
                        <a:t>Cassandra, Dynamo</a:t>
                      </a:r>
                    </a:p>
                  </a:txBody>
                  <a:tcPr>
                    <a:lnB w="12700" cap="flat" cmpd="sng" algn="ctr">
                      <a:solidFill>
                        <a:schemeClr val="tx1"/>
                      </a:solidFill>
                      <a:prstDash val="solid"/>
                      <a:round/>
                      <a:headEnd type="none" w="med" len="med"/>
                      <a:tailEnd type="none" w="med" len="med"/>
                    </a:lnB>
                    <a:solidFill>
                      <a:schemeClr val="accent5">
                        <a:lumMod val="40000"/>
                        <a:lumOff val="60000"/>
                        <a:alpha val="20000"/>
                      </a:schemeClr>
                    </a:solidFill>
                  </a:tcPr>
                </a:tc>
                <a:tc>
                  <a:txBody>
                    <a:bodyPr/>
                    <a:lstStyle/>
                    <a:p>
                      <a:r>
                        <a:rPr lang="en-US" sz="2400" b="0" dirty="0"/>
                        <a:t>2D Key-value (pseudo-cols)</a:t>
                      </a:r>
                    </a:p>
                  </a:txBody>
                  <a:tcPr>
                    <a:lnB w="12700" cap="flat" cmpd="sng" algn="ctr">
                      <a:solidFill>
                        <a:schemeClr val="tx1"/>
                      </a:solidFill>
                      <a:prstDash val="solid"/>
                      <a:round/>
                      <a:headEnd type="none" w="med" len="med"/>
                      <a:tailEnd type="none" w="med" len="med"/>
                    </a:lnB>
                    <a:solidFill>
                      <a:schemeClr val="accent5">
                        <a:lumMod val="40000"/>
                        <a:lumOff val="60000"/>
                        <a:alpha val="20000"/>
                      </a:schemeClr>
                    </a:solidFill>
                  </a:tcPr>
                </a:tc>
                <a:extLst>
                  <a:ext uri="{0D108BD9-81ED-4DB2-BD59-A6C34878D82A}">
                    <a16:rowId xmlns:a16="http://schemas.microsoft.com/office/drawing/2014/main" val="2136830453"/>
                  </a:ext>
                </a:extLst>
              </a:tr>
              <a:tr h="370840">
                <a:tc>
                  <a:txBody>
                    <a:bodyPr/>
                    <a:lstStyle/>
                    <a:p>
                      <a:pPr algn="r"/>
                      <a:r>
                        <a:rPr lang="en-US" sz="2400" dirty="0"/>
                        <a:t>Cloud object store</a:t>
                      </a:r>
                      <a:endParaRPr lang="en-US" sz="2400" b="0" dirty="0"/>
                    </a:p>
                  </a:txBody>
                  <a:tcPr>
                    <a:lnT w="12700" cap="flat" cmpd="sng" algn="ctr">
                      <a:solidFill>
                        <a:schemeClr val="tx1"/>
                      </a:solidFill>
                      <a:prstDash val="solid"/>
                      <a:round/>
                      <a:headEnd type="none" w="med" len="med"/>
                      <a:tailEnd type="none" w="med" len="med"/>
                    </a:lnT>
                    <a:solidFill>
                      <a:schemeClr val="accent6">
                        <a:lumMod val="60000"/>
                        <a:lumOff val="40000"/>
                        <a:alpha val="20000"/>
                      </a:schemeClr>
                    </a:solidFill>
                  </a:tcPr>
                </a:tc>
                <a:tc>
                  <a:txBody>
                    <a:bodyPr/>
                    <a:lstStyle/>
                    <a:p>
                      <a:r>
                        <a:rPr lang="en-US" sz="2400" dirty="0"/>
                        <a:t>S3, Azure Blobs</a:t>
                      </a:r>
                    </a:p>
                  </a:txBody>
                  <a:tcPr>
                    <a:lnT w="12700" cap="flat" cmpd="sng" algn="ctr">
                      <a:solidFill>
                        <a:schemeClr val="tx1"/>
                      </a:solidFill>
                      <a:prstDash val="solid"/>
                      <a:round/>
                      <a:headEnd type="none" w="med" len="med"/>
                      <a:tailEnd type="none" w="med" len="med"/>
                    </a:lnT>
                    <a:solidFill>
                      <a:schemeClr val="accent6">
                        <a:lumMod val="60000"/>
                        <a:lumOff val="40000"/>
                        <a:alpha val="20000"/>
                      </a:schemeClr>
                    </a:solidFill>
                  </a:tcPr>
                </a:tc>
                <a:tc>
                  <a:txBody>
                    <a:bodyPr/>
                    <a:lstStyle/>
                    <a:p>
                      <a:r>
                        <a:rPr lang="en-US" sz="2400" b="0" dirty="0"/>
                        <a:t>K-V / Filename-contents</a:t>
                      </a:r>
                    </a:p>
                  </a:txBody>
                  <a:tcPr>
                    <a:lnT w="12700" cap="flat" cmpd="sng" algn="ctr">
                      <a:solidFill>
                        <a:schemeClr val="tx1"/>
                      </a:solidFill>
                      <a:prstDash val="solid"/>
                      <a:round/>
                      <a:headEnd type="none" w="med" len="med"/>
                      <a:tailEnd type="none" w="med" len="med"/>
                    </a:lnT>
                    <a:solidFill>
                      <a:schemeClr val="accent6">
                        <a:lumMod val="60000"/>
                        <a:lumOff val="40000"/>
                        <a:alpha val="20000"/>
                      </a:schemeClr>
                    </a:solidFill>
                  </a:tcPr>
                </a:tc>
                <a:extLst>
                  <a:ext uri="{0D108BD9-81ED-4DB2-BD59-A6C34878D82A}">
                    <a16:rowId xmlns:a16="http://schemas.microsoft.com/office/drawing/2014/main" val="3415448994"/>
                  </a:ext>
                </a:extLst>
              </a:tr>
              <a:tr h="370840">
                <a:tc>
                  <a:txBody>
                    <a:bodyPr/>
                    <a:lstStyle/>
                    <a:p>
                      <a:pPr algn="r"/>
                      <a:r>
                        <a:rPr lang="en-US" sz="2400" dirty="0"/>
                        <a:t>Cluster filesystem</a:t>
                      </a:r>
                      <a:endParaRPr lang="en-US" sz="2400" b="0" dirty="0"/>
                    </a:p>
                  </a:txBody>
                  <a:tcPr>
                    <a:solidFill>
                      <a:schemeClr val="accent6">
                        <a:lumMod val="20000"/>
                        <a:lumOff val="80000"/>
                        <a:alpha val="20000"/>
                      </a:schemeClr>
                    </a:solidFill>
                  </a:tcPr>
                </a:tc>
                <a:tc>
                  <a:txBody>
                    <a:bodyPr/>
                    <a:lstStyle/>
                    <a:p>
                      <a:r>
                        <a:rPr lang="en-US" sz="2400" dirty="0"/>
                        <a:t>Hadoop dist. fs.</a:t>
                      </a:r>
                    </a:p>
                  </a:txBody>
                  <a:tcPr>
                    <a:solidFill>
                      <a:schemeClr val="accent6">
                        <a:lumMod val="20000"/>
                        <a:lumOff val="80000"/>
                        <a:alpha val="20000"/>
                      </a:schemeClr>
                    </a:solidFill>
                  </a:tcPr>
                </a:tc>
                <a:tc>
                  <a:txBody>
                    <a:bodyPr/>
                    <a:lstStyle/>
                    <a:p>
                      <a:r>
                        <a:rPr lang="en-US" sz="2400" b="0" dirty="0"/>
                        <a:t>K-V / Filename-contents</a:t>
                      </a:r>
                    </a:p>
                  </a:txBody>
                  <a:tcPr>
                    <a:solidFill>
                      <a:schemeClr val="accent6">
                        <a:lumMod val="20000"/>
                        <a:lumOff val="80000"/>
                        <a:alpha val="20000"/>
                      </a:schemeClr>
                    </a:solidFill>
                  </a:tcPr>
                </a:tc>
                <a:extLst>
                  <a:ext uri="{0D108BD9-81ED-4DB2-BD59-A6C34878D82A}">
                    <a16:rowId xmlns:a16="http://schemas.microsoft.com/office/drawing/2014/main" val="2058425629"/>
                  </a:ext>
                </a:extLst>
              </a:tr>
              <a:tr h="370840">
                <a:tc>
                  <a:txBody>
                    <a:bodyPr/>
                    <a:lstStyle/>
                    <a:p>
                      <a:pPr algn="r"/>
                      <a:r>
                        <a:rPr lang="en-US" sz="2400" dirty="0">
                          <a:solidFill>
                            <a:schemeClr val="tx1"/>
                          </a:solidFill>
                        </a:rPr>
                        <a:t>Networked filesystem</a:t>
                      </a:r>
                      <a:endParaRPr lang="en-US" sz="2400" b="0" dirty="0">
                        <a:solidFill>
                          <a:schemeClr val="tx1"/>
                        </a:solidFill>
                      </a:endParaRPr>
                    </a:p>
                  </a:txBody>
                  <a:tcPr>
                    <a:solidFill>
                      <a:schemeClr val="accent6">
                        <a:lumMod val="60000"/>
                        <a:lumOff val="40000"/>
                        <a:alpha val="20000"/>
                      </a:schemeClr>
                    </a:solidFill>
                  </a:tcPr>
                </a:tc>
                <a:tc>
                  <a:txBody>
                    <a:bodyPr/>
                    <a:lstStyle/>
                    <a:p>
                      <a:r>
                        <a:rPr lang="en-US" sz="2400" dirty="0">
                          <a:solidFill>
                            <a:schemeClr val="tx1"/>
                          </a:solidFill>
                        </a:rPr>
                        <a:t>NFS, EFS, EBS</a:t>
                      </a:r>
                    </a:p>
                  </a:txBody>
                  <a:tcPr>
                    <a:solidFill>
                      <a:schemeClr val="accent6">
                        <a:lumMod val="60000"/>
                        <a:lumOff val="40000"/>
                        <a:alpha val="20000"/>
                      </a:schemeClr>
                    </a:solidFill>
                  </a:tcPr>
                </a:tc>
                <a:tc>
                  <a:txBody>
                    <a:bodyPr/>
                    <a:lstStyle/>
                    <a:p>
                      <a:r>
                        <a:rPr lang="en-US" sz="2400" b="0" dirty="0">
                          <a:solidFill>
                            <a:schemeClr val="tx1"/>
                          </a:solidFill>
                        </a:rPr>
                        <a:t>Filename-contents</a:t>
                      </a:r>
                    </a:p>
                  </a:txBody>
                  <a:tcPr>
                    <a:solidFill>
                      <a:schemeClr val="accent6">
                        <a:lumMod val="60000"/>
                        <a:lumOff val="40000"/>
                        <a:alpha val="20000"/>
                      </a:schemeClr>
                    </a:solidFill>
                  </a:tcPr>
                </a:tc>
                <a:extLst>
                  <a:ext uri="{0D108BD9-81ED-4DB2-BD59-A6C34878D82A}">
                    <a16:rowId xmlns:a16="http://schemas.microsoft.com/office/drawing/2014/main" val="2658212965"/>
                  </a:ext>
                </a:extLst>
              </a:tr>
            </a:tbl>
          </a:graphicData>
        </a:graphic>
      </p:graphicFrame>
      <p:sp>
        <p:nvSpPr>
          <p:cNvPr id="3" name="TextBox 2">
            <a:extLst>
              <a:ext uri="{FF2B5EF4-FFF2-40B4-BE49-F238E27FC236}">
                <a16:creationId xmlns:a16="http://schemas.microsoft.com/office/drawing/2014/main" id="{0F6347EC-2067-EF4C-B09F-9CC2B0BC1401}"/>
              </a:ext>
            </a:extLst>
          </p:cNvPr>
          <p:cNvSpPr txBox="1"/>
          <p:nvPr/>
        </p:nvSpPr>
        <p:spPr>
          <a:xfrm>
            <a:off x="9743089" y="4830534"/>
            <a:ext cx="2448911" cy="400110"/>
          </a:xfrm>
          <a:prstGeom prst="rect">
            <a:avLst/>
          </a:prstGeom>
          <a:noFill/>
        </p:spPr>
        <p:txBody>
          <a:bodyPr wrap="square" rtlCol="0">
            <a:spAutoFit/>
          </a:bodyPr>
          <a:lstStyle/>
          <a:p>
            <a:r>
              <a:rPr lang="en-US" sz="2000" dirty="0"/>
              <a:t>Files with data "blobs"</a:t>
            </a:r>
          </a:p>
        </p:txBody>
      </p:sp>
      <p:sp>
        <p:nvSpPr>
          <p:cNvPr id="5" name="TextBox 4">
            <a:extLst>
              <a:ext uri="{FF2B5EF4-FFF2-40B4-BE49-F238E27FC236}">
                <a16:creationId xmlns:a16="http://schemas.microsoft.com/office/drawing/2014/main" id="{F6D13B1B-80EB-0B49-A087-EF53D5696E78}"/>
              </a:ext>
            </a:extLst>
          </p:cNvPr>
          <p:cNvSpPr txBox="1"/>
          <p:nvPr/>
        </p:nvSpPr>
        <p:spPr>
          <a:xfrm>
            <a:off x="9743089" y="1848660"/>
            <a:ext cx="1980701" cy="400110"/>
          </a:xfrm>
          <a:prstGeom prst="rect">
            <a:avLst/>
          </a:prstGeom>
          <a:noFill/>
        </p:spPr>
        <p:txBody>
          <a:bodyPr wrap="square" rtlCol="0">
            <a:spAutoFit/>
          </a:bodyPr>
          <a:lstStyle/>
          <a:p>
            <a:r>
              <a:rPr lang="en-US" sz="2000" dirty="0"/>
              <a:t>Highly structured</a:t>
            </a:r>
          </a:p>
        </p:txBody>
      </p:sp>
      <p:sp>
        <p:nvSpPr>
          <p:cNvPr id="6" name="TextBox 5">
            <a:extLst>
              <a:ext uri="{FF2B5EF4-FFF2-40B4-BE49-F238E27FC236}">
                <a16:creationId xmlns:a16="http://schemas.microsoft.com/office/drawing/2014/main" id="{B0AA4DAB-2492-E841-A7BB-1F4FF5E830C6}"/>
              </a:ext>
            </a:extLst>
          </p:cNvPr>
          <p:cNvSpPr txBox="1"/>
          <p:nvPr/>
        </p:nvSpPr>
        <p:spPr>
          <a:xfrm>
            <a:off x="9743090" y="3252268"/>
            <a:ext cx="1775482" cy="400110"/>
          </a:xfrm>
          <a:prstGeom prst="rect">
            <a:avLst/>
          </a:prstGeom>
          <a:noFill/>
        </p:spPr>
        <p:txBody>
          <a:bodyPr wrap="square" rtlCol="0">
            <a:spAutoFit/>
          </a:bodyPr>
          <a:lstStyle/>
          <a:p>
            <a:r>
              <a:rPr lang="en-US" sz="2000" dirty="0"/>
              <a:t>Semi-structured</a:t>
            </a:r>
          </a:p>
        </p:txBody>
      </p:sp>
      <p:sp>
        <p:nvSpPr>
          <p:cNvPr id="7" name="Right Brace 6">
            <a:extLst>
              <a:ext uri="{FF2B5EF4-FFF2-40B4-BE49-F238E27FC236}">
                <a16:creationId xmlns:a16="http://schemas.microsoft.com/office/drawing/2014/main" id="{351B0D5A-5945-AF4A-8CF4-75874047390C}"/>
              </a:ext>
            </a:extLst>
          </p:cNvPr>
          <p:cNvSpPr/>
          <p:nvPr/>
        </p:nvSpPr>
        <p:spPr>
          <a:xfrm>
            <a:off x="9543393" y="1619552"/>
            <a:ext cx="199698" cy="878241"/>
          </a:xfrm>
          <a:prstGeom prst="rightBrace">
            <a:avLst>
              <a:gd name="adj1" fmla="val 31616"/>
              <a:gd name="adj2" fmla="val 50000"/>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5D1AEEA7-3114-3B4C-A962-8BBC7A20B1B5}"/>
              </a:ext>
            </a:extLst>
          </p:cNvPr>
          <p:cNvSpPr/>
          <p:nvPr/>
        </p:nvSpPr>
        <p:spPr>
          <a:xfrm>
            <a:off x="9543393" y="2544371"/>
            <a:ext cx="199697" cy="1815905"/>
          </a:xfrm>
          <a:prstGeom prst="rightBrace">
            <a:avLst>
              <a:gd name="adj1" fmla="val 31616"/>
              <a:gd name="adj2" fmla="val 50000"/>
            </a:avLst>
          </a:prstGeom>
          <a:ln w="1905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a:extLst>
              <a:ext uri="{FF2B5EF4-FFF2-40B4-BE49-F238E27FC236}">
                <a16:creationId xmlns:a16="http://schemas.microsoft.com/office/drawing/2014/main" id="{740812E1-8733-184F-BD95-EF912B9C618C}"/>
              </a:ext>
            </a:extLst>
          </p:cNvPr>
          <p:cNvSpPr/>
          <p:nvPr/>
        </p:nvSpPr>
        <p:spPr>
          <a:xfrm>
            <a:off x="9543392" y="4406853"/>
            <a:ext cx="199697" cy="1294048"/>
          </a:xfrm>
          <a:prstGeom prst="rightBrace">
            <a:avLst>
              <a:gd name="adj1" fmla="val 31616"/>
              <a:gd name="adj2" fmla="val 47830"/>
            </a:avLst>
          </a:prstGeom>
          <a:ln w="1905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491DEDD6-4CC8-B346-B376-2791E8DD383C}"/>
              </a:ext>
            </a:extLst>
          </p:cNvPr>
          <p:cNvSpPr txBox="1"/>
          <p:nvPr/>
        </p:nvSpPr>
        <p:spPr>
          <a:xfrm>
            <a:off x="189898" y="6064470"/>
            <a:ext cx="11712800" cy="523220"/>
          </a:xfrm>
          <a:prstGeom prst="rect">
            <a:avLst/>
          </a:prstGeom>
          <a:noFill/>
        </p:spPr>
        <p:txBody>
          <a:bodyPr wrap="square" rtlCol="0">
            <a:spAutoFit/>
          </a:bodyPr>
          <a:lstStyle/>
          <a:p>
            <a:r>
              <a:rPr lang="en-US" sz="2800" dirty="0"/>
              <a:t>Your choice depends mainly on the </a:t>
            </a:r>
            <a:r>
              <a:rPr lang="en-US" sz="2800" b="1" dirty="0"/>
              <a:t>structure</a:t>
            </a:r>
            <a:r>
              <a:rPr lang="en-US" sz="2800" dirty="0"/>
              <a:t> of data and pattern of </a:t>
            </a:r>
            <a:r>
              <a:rPr lang="en-US" sz="2800" b="1" dirty="0"/>
              <a:t>access</a:t>
            </a:r>
            <a:r>
              <a:rPr lang="en-US" sz="2800" dirty="0"/>
              <a:t>.</a:t>
            </a:r>
          </a:p>
        </p:txBody>
      </p:sp>
    </p:spTree>
    <p:extLst>
      <p:ext uri="{BB962C8B-B14F-4D97-AF65-F5344CB8AC3E}">
        <p14:creationId xmlns:p14="http://schemas.microsoft.com/office/powerpoint/2010/main" val="828807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768C9-0517-5743-8AF6-7FB9CF6CC1CC}"/>
              </a:ext>
            </a:extLst>
          </p:cNvPr>
          <p:cNvSpPr>
            <a:spLocks noGrp="1"/>
          </p:cNvSpPr>
          <p:nvPr>
            <p:ph type="title"/>
          </p:nvPr>
        </p:nvSpPr>
        <p:spPr>
          <a:xfrm>
            <a:off x="276386" y="81626"/>
            <a:ext cx="11639227" cy="654314"/>
          </a:xfrm>
        </p:spPr>
        <p:txBody>
          <a:bodyPr>
            <a:normAutofit fontScale="90000"/>
          </a:bodyPr>
          <a:lstStyle/>
          <a:p>
            <a:r>
              <a:rPr lang="en-US" dirty="0"/>
              <a:t>Data storage options</a:t>
            </a:r>
          </a:p>
        </p:txBody>
      </p:sp>
      <p:graphicFrame>
        <p:nvGraphicFramePr>
          <p:cNvPr id="4" name="Content Placeholder 3">
            <a:extLst>
              <a:ext uri="{FF2B5EF4-FFF2-40B4-BE49-F238E27FC236}">
                <a16:creationId xmlns:a16="http://schemas.microsoft.com/office/drawing/2014/main" id="{8902BF03-3568-0D4F-B889-21DFA2394C08}"/>
              </a:ext>
            </a:extLst>
          </p:cNvPr>
          <p:cNvGraphicFramePr>
            <a:graphicFrameLocks noGrp="1"/>
          </p:cNvGraphicFramePr>
          <p:nvPr>
            <p:ph idx="1"/>
            <p:extLst>
              <p:ext uri="{D42A27DB-BD31-4B8C-83A1-F6EECF244321}">
                <p14:modId xmlns:p14="http://schemas.microsoft.com/office/powerpoint/2010/main" val="280039021"/>
              </p:ext>
            </p:extLst>
          </p:nvPr>
        </p:nvGraphicFramePr>
        <p:xfrm>
          <a:off x="94593" y="777240"/>
          <a:ext cx="11971283" cy="4937760"/>
        </p:xfrm>
        <a:graphic>
          <a:graphicData uri="http://schemas.openxmlformats.org/drawingml/2006/table">
            <a:tbl>
              <a:tblPr firstRow="1" bandRow="1">
                <a:tableStyleId>{93296810-A885-4BE3-A3E7-6D5BEEA58F35}</a:tableStyleId>
              </a:tblPr>
              <a:tblGrid>
                <a:gridCol w="2887228">
                  <a:extLst>
                    <a:ext uri="{9D8B030D-6E8A-4147-A177-3AD203B41FA5}">
                      <a16:colId xmlns:a16="http://schemas.microsoft.com/office/drawing/2014/main" val="2737695993"/>
                    </a:ext>
                  </a:extLst>
                </a:gridCol>
                <a:gridCol w="2722708">
                  <a:extLst>
                    <a:ext uri="{9D8B030D-6E8A-4147-A177-3AD203B41FA5}">
                      <a16:colId xmlns:a16="http://schemas.microsoft.com/office/drawing/2014/main" val="1802828362"/>
                    </a:ext>
                  </a:extLst>
                </a:gridCol>
                <a:gridCol w="6361347">
                  <a:extLst>
                    <a:ext uri="{9D8B030D-6E8A-4147-A177-3AD203B41FA5}">
                      <a16:colId xmlns:a16="http://schemas.microsoft.com/office/drawing/2014/main" val="3726642424"/>
                    </a:ext>
                  </a:extLst>
                </a:gridCol>
              </a:tblGrid>
              <a:tr h="370840">
                <a:tc>
                  <a:txBody>
                    <a:bodyPr/>
                    <a:lstStyle/>
                    <a:p>
                      <a:endParaRPr lang="en-US" sz="2400" dirty="0"/>
                    </a:p>
                  </a:txBody>
                  <a:tcPr>
                    <a:noFill/>
                  </a:tcPr>
                </a:tc>
                <a:tc>
                  <a:txBody>
                    <a:bodyPr/>
                    <a:lstStyle/>
                    <a:p>
                      <a:r>
                        <a:rPr lang="en-US" sz="2400" dirty="0"/>
                        <a:t>Examples</a:t>
                      </a:r>
                    </a:p>
                  </a:txBody>
                  <a:tcPr/>
                </a:tc>
                <a:tc>
                  <a:txBody>
                    <a:bodyPr/>
                    <a:lstStyle/>
                    <a:p>
                      <a:r>
                        <a:rPr lang="en-US" sz="2400" dirty="0"/>
                        <a:t>Use cases</a:t>
                      </a:r>
                    </a:p>
                  </a:txBody>
                  <a:tcPr/>
                </a:tc>
                <a:extLst>
                  <a:ext uri="{0D108BD9-81ED-4DB2-BD59-A6C34878D82A}">
                    <a16:rowId xmlns:a16="http://schemas.microsoft.com/office/drawing/2014/main" val="2411855737"/>
                  </a:ext>
                </a:extLst>
              </a:tr>
              <a:tr h="370840">
                <a:tc>
                  <a:txBody>
                    <a:bodyPr/>
                    <a:lstStyle/>
                    <a:p>
                      <a:pPr algn="r"/>
                      <a:r>
                        <a:rPr lang="en-US" sz="2400" b="0" dirty="0"/>
                        <a:t>SQL Relational DB</a:t>
                      </a:r>
                    </a:p>
                  </a:txBody>
                  <a:tcPr/>
                </a:tc>
                <a:tc>
                  <a:txBody>
                    <a:bodyPr/>
                    <a:lstStyle/>
                    <a:p>
                      <a:r>
                        <a:rPr lang="en-US" sz="2400" dirty="0"/>
                        <a:t>MySQL, Oracle</a:t>
                      </a:r>
                    </a:p>
                  </a:txBody>
                  <a:tcPr/>
                </a:tc>
                <a:tc>
                  <a:txBody>
                    <a:bodyPr/>
                    <a:lstStyle/>
                    <a:p>
                      <a:r>
                        <a:rPr lang="en-US" sz="2400" dirty="0"/>
                        <a:t>Structured data.  Transactional data.</a:t>
                      </a:r>
                    </a:p>
                  </a:txBody>
                  <a:tcPr/>
                </a:tc>
                <a:extLst>
                  <a:ext uri="{0D108BD9-81ED-4DB2-BD59-A6C34878D82A}">
                    <a16:rowId xmlns:a16="http://schemas.microsoft.com/office/drawing/2014/main" val="3768986510"/>
                  </a:ext>
                </a:extLst>
              </a:tr>
              <a:tr h="370840">
                <a:tc>
                  <a:txBody>
                    <a:bodyPr/>
                    <a:lstStyle/>
                    <a:p>
                      <a:pPr algn="r"/>
                      <a:r>
                        <a:rPr lang="en-US" sz="2400" b="0" dirty="0"/>
                        <a:t>Column-oriented DB</a:t>
                      </a:r>
                    </a:p>
                  </a:txBody>
                  <a:tcPr/>
                </a:tc>
                <a:tc>
                  <a:txBody>
                    <a:bodyPr/>
                    <a:lstStyle/>
                    <a:p>
                      <a:r>
                        <a:rPr lang="en-US" sz="2400" dirty="0"/>
                        <a:t>Snowflake, </a:t>
                      </a:r>
                      <a:r>
                        <a:rPr lang="en-US" sz="2400" dirty="0" err="1"/>
                        <a:t>BigQuery</a:t>
                      </a:r>
                      <a:endParaRPr lang="en-US" sz="2400" dirty="0"/>
                    </a:p>
                  </a:txBody>
                  <a:tcPr/>
                </a:tc>
                <a:tc>
                  <a:txBody>
                    <a:bodyPr/>
                    <a:lstStyle/>
                    <a:p>
                      <a:r>
                        <a:rPr lang="en-US" sz="2400" dirty="0"/>
                        <a:t>SQL queries for analytics on huge datasets (OLAP).</a:t>
                      </a:r>
                    </a:p>
                  </a:txBody>
                  <a:tcPr/>
                </a:tc>
                <a:extLst>
                  <a:ext uri="{0D108BD9-81ED-4DB2-BD59-A6C34878D82A}">
                    <a16:rowId xmlns:a16="http://schemas.microsoft.com/office/drawing/2014/main" val="1080599498"/>
                  </a:ext>
                </a:extLst>
              </a:tr>
              <a:tr h="370840">
                <a:tc>
                  <a:txBody>
                    <a:bodyPr/>
                    <a:lstStyle/>
                    <a:p>
                      <a:pPr algn="r"/>
                      <a:r>
                        <a:rPr lang="en-US" sz="2400" b="0" dirty="0"/>
                        <a:t>Search engine</a:t>
                      </a:r>
                    </a:p>
                  </a:txBody>
                  <a:tcPr/>
                </a:tc>
                <a:tc>
                  <a:txBody>
                    <a:bodyPr/>
                    <a:lstStyle/>
                    <a:p>
                      <a:r>
                        <a:rPr lang="en-US" sz="2400" dirty="0"/>
                        <a:t>Elastic search</a:t>
                      </a:r>
                    </a:p>
                  </a:txBody>
                  <a:tcPr/>
                </a:tc>
                <a:tc>
                  <a:txBody>
                    <a:bodyPr/>
                    <a:lstStyle/>
                    <a:p>
                      <a:r>
                        <a:rPr lang="en-US" sz="2400" dirty="0"/>
                        <a:t>Searchable text documents.</a:t>
                      </a:r>
                    </a:p>
                  </a:txBody>
                  <a:tcPr/>
                </a:tc>
                <a:extLst>
                  <a:ext uri="{0D108BD9-81ED-4DB2-BD59-A6C34878D82A}">
                    <a16:rowId xmlns:a16="http://schemas.microsoft.com/office/drawing/2014/main" val="2768236694"/>
                  </a:ext>
                </a:extLst>
              </a:tr>
              <a:tr h="370840">
                <a:tc>
                  <a:txBody>
                    <a:bodyPr/>
                    <a:lstStyle/>
                    <a:p>
                      <a:pPr algn="r"/>
                      <a:r>
                        <a:rPr lang="en-US" sz="2400" b="0" dirty="0"/>
                        <a:t>Document store</a:t>
                      </a:r>
                    </a:p>
                  </a:txBody>
                  <a:tcPr/>
                </a:tc>
                <a:tc>
                  <a:txBody>
                    <a:bodyPr/>
                    <a:lstStyle/>
                    <a:p>
                      <a:r>
                        <a:rPr lang="en-US" sz="2400" dirty="0"/>
                        <a:t>MongoDB</a:t>
                      </a:r>
                    </a:p>
                  </a:txBody>
                  <a:tcPr/>
                </a:tc>
                <a:tc>
                  <a:txBody>
                    <a:bodyPr/>
                    <a:lstStyle/>
                    <a:p>
                      <a:r>
                        <a:rPr lang="en-US" sz="2400" dirty="0"/>
                        <a:t>Semi-structured data (JSON docs).</a:t>
                      </a:r>
                    </a:p>
                  </a:txBody>
                  <a:tcPr/>
                </a:tc>
                <a:extLst>
                  <a:ext uri="{0D108BD9-81ED-4DB2-BD59-A6C34878D82A}">
                    <a16:rowId xmlns:a16="http://schemas.microsoft.com/office/drawing/2014/main" val="4038157190"/>
                  </a:ext>
                </a:extLst>
              </a:tr>
              <a:tr h="370840">
                <a:tc>
                  <a:txBody>
                    <a:bodyPr/>
                    <a:lstStyle/>
                    <a:p>
                      <a:pPr algn="r"/>
                      <a:r>
                        <a:rPr lang="en-US" sz="2400" b="0" dirty="0"/>
                        <a:t>Distributed cache</a:t>
                      </a:r>
                    </a:p>
                  </a:txBody>
                  <a:tcPr/>
                </a:tc>
                <a:tc>
                  <a:txBody>
                    <a:bodyPr/>
                    <a:lstStyle/>
                    <a:p>
                      <a:r>
                        <a:rPr lang="en-US" sz="2400" dirty="0" err="1"/>
                        <a:t>Redis</a:t>
                      </a:r>
                      <a:endParaRPr lang="en-US" sz="2400" dirty="0"/>
                    </a:p>
                  </a:txBody>
                  <a:tcPr/>
                </a:tc>
                <a:tc>
                  <a:txBody>
                    <a:bodyPr/>
                    <a:lstStyle/>
                    <a:p>
                      <a:r>
                        <a:rPr lang="en-US" sz="2400" dirty="0"/>
                        <a:t>In-memory cache with expiration.  Very fast.</a:t>
                      </a:r>
                    </a:p>
                  </a:txBody>
                  <a:tcPr/>
                </a:tc>
                <a:extLst>
                  <a:ext uri="{0D108BD9-81ED-4DB2-BD59-A6C34878D82A}">
                    <a16:rowId xmlns:a16="http://schemas.microsoft.com/office/drawing/2014/main" val="667244711"/>
                  </a:ext>
                </a:extLst>
              </a:tr>
              <a:tr h="370840">
                <a:tc>
                  <a:txBody>
                    <a:bodyPr/>
                    <a:lstStyle/>
                    <a:p>
                      <a:pPr algn="r"/>
                      <a:r>
                        <a:rPr lang="en-US" sz="2400" b="0" dirty="0"/>
                        <a:t>NoSQL DB</a:t>
                      </a:r>
                    </a:p>
                  </a:txBody>
                  <a:tcPr/>
                </a:tc>
                <a:tc>
                  <a:txBody>
                    <a:bodyPr/>
                    <a:lstStyle/>
                    <a:p>
                      <a:r>
                        <a:rPr lang="en-US" sz="2400" dirty="0"/>
                        <a:t>Cassandra, Dynamo</a:t>
                      </a:r>
                    </a:p>
                  </a:txBody>
                  <a:tcPr/>
                </a:tc>
                <a:tc>
                  <a:txBody>
                    <a:bodyPr/>
                    <a:lstStyle/>
                    <a:p>
                      <a:r>
                        <a:rPr lang="en-US" sz="2400" dirty="0"/>
                        <a:t>Huge data to be accessed in parallel.</a:t>
                      </a:r>
                    </a:p>
                  </a:txBody>
                  <a:tcPr/>
                </a:tc>
                <a:extLst>
                  <a:ext uri="{0D108BD9-81ED-4DB2-BD59-A6C34878D82A}">
                    <a16:rowId xmlns:a16="http://schemas.microsoft.com/office/drawing/2014/main" val="662757001"/>
                  </a:ext>
                </a:extLst>
              </a:tr>
              <a:tr h="370840">
                <a:tc>
                  <a:txBody>
                    <a:bodyPr/>
                    <a:lstStyle/>
                    <a:p>
                      <a:pPr algn="r"/>
                      <a:r>
                        <a:rPr lang="en-US" sz="2400" b="0" dirty="0"/>
                        <a:t>Cloud object store</a:t>
                      </a:r>
                    </a:p>
                  </a:txBody>
                  <a:tcPr/>
                </a:tc>
                <a:tc>
                  <a:txBody>
                    <a:bodyPr/>
                    <a:lstStyle/>
                    <a:p>
                      <a:r>
                        <a:rPr lang="en-US" sz="2400" dirty="0"/>
                        <a:t>S3, Azure Blobs</a:t>
                      </a:r>
                    </a:p>
                  </a:txBody>
                  <a:tcPr/>
                </a:tc>
                <a:tc>
                  <a:txBody>
                    <a:bodyPr/>
                    <a:lstStyle/>
                    <a:p>
                      <a:r>
                        <a:rPr lang="en-US" sz="2400" dirty="0"/>
                        <a:t>Images, videos, &amp; other static content.</a:t>
                      </a:r>
                    </a:p>
                  </a:txBody>
                  <a:tcPr/>
                </a:tc>
                <a:extLst>
                  <a:ext uri="{0D108BD9-81ED-4DB2-BD59-A6C34878D82A}">
                    <a16:rowId xmlns:a16="http://schemas.microsoft.com/office/drawing/2014/main" val="3415448994"/>
                  </a:ext>
                </a:extLst>
              </a:tr>
              <a:tr h="370840">
                <a:tc>
                  <a:txBody>
                    <a:bodyPr/>
                    <a:lstStyle/>
                    <a:p>
                      <a:pPr algn="r"/>
                      <a:r>
                        <a:rPr lang="en-US" sz="2400" b="0" dirty="0"/>
                        <a:t>Cluster filesystem</a:t>
                      </a:r>
                    </a:p>
                  </a:txBody>
                  <a:tcPr/>
                </a:tc>
                <a:tc>
                  <a:txBody>
                    <a:bodyPr/>
                    <a:lstStyle/>
                    <a:p>
                      <a:r>
                        <a:rPr lang="en-US" sz="2400" dirty="0"/>
                        <a:t>Hadoop dist. fs.</a:t>
                      </a:r>
                    </a:p>
                  </a:txBody>
                  <a:tcPr/>
                </a:tc>
                <a:tc>
                  <a:txBody>
                    <a:bodyPr/>
                    <a:lstStyle/>
                    <a:p>
                      <a:r>
                        <a:rPr lang="en-US" sz="2400" dirty="0"/>
                        <a:t>Files to be processed in huge parallel computation.</a:t>
                      </a:r>
                    </a:p>
                  </a:txBody>
                  <a:tcPr/>
                </a:tc>
                <a:extLst>
                  <a:ext uri="{0D108BD9-81ED-4DB2-BD59-A6C34878D82A}">
                    <a16:rowId xmlns:a16="http://schemas.microsoft.com/office/drawing/2014/main" val="2058425629"/>
                  </a:ext>
                </a:extLst>
              </a:tr>
              <a:tr h="370840">
                <a:tc>
                  <a:txBody>
                    <a:bodyPr/>
                    <a:lstStyle/>
                    <a:p>
                      <a:pPr algn="r"/>
                      <a:r>
                        <a:rPr lang="en-US" sz="2400" b="0" dirty="0"/>
                        <a:t>Networked filesystem (NAS)</a:t>
                      </a:r>
                    </a:p>
                  </a:txBody>
                  <a:tcPr/>
                </a:tc>
                <a:tc>
                  <a:txBody>
                    <a:bodyPr/>
                    <a:lstStyle/>
                    <a:p>
                      <a:r>
                        <a:rPr lang="en-US" sz="2400" dirty="0">
                          <a:solidFill>
                            <a:schemeClr val="tx1"/>
                          </a:solidFill>
                        </a:rPr>
                        <a:t>NFS, EFS, EBS</a:t>
                      </a:r>
                    </a:p>
                  </a:txBody>
                  <a:tcPr/>
                </a:tc>
                <a:tc>
                  <a:txBody>
                    <a:bodyPr/>
                    <a:lstStyle/>
                    <a:p>
                      <a:r>
                        <a:rPr lang="en-US" sz="2400" dirty="0"/>
                        <a:t>App is designed to write to local file system, but we want that storage to be scalable and shared.</a:t>
                      </a:r>
                    </a:p>
                  </a:txBody>
                  <a:tcPr/>
                </a:tc>
                <a:extLst>
                  <a:ext uri="{0D108BD9-81ED-4DB2-BD59-A6C34878D82A}">
                    <a16:rowId xmlns:a16="http://schemas.microsoft.com/office/drawing/2014/main" val="2658212965"/>
                  </a:ext>
                </a:extLst>
              </a:tr>
            </a:tbl>
          </a:graphicData>
        </a:graphic>
      </p:graphicFrame>
      <p:sp>
        <p:nvSpPr>
          <p:cNvPr id="5" name="TextBox 4">
            <a:extLst>
              <a:ext uri="{FF2B5EF4-FFF2-40B4-BE49-F238E27FC236}">
                <a16:creationId xmlns:a16="http://schemas.microsoft.com/office/drawing/2014/main" id="{668C561F-AA21-F048-AE20-3C5898940721}"/>
              </a:ext>
            </a:extLst>
          </p:cNvPr>
          <p:cNvSpPr txBox="1"/>
          <p:nvPr/>
        </p:nvSpPr>
        <p:spPr>
          <a:xfrm>
            <a:off x="260620" y="5850784"/>
            <a:ext cx="11639227" cy="830997"/>
          </a:xfrm>
          <a:prstGeom prst="rect">
            <a:avLst/>
          </a:prstGeom>
          <a:noFill/>
        </p:spPr>
        <p:txBody>
          <a:bodyPr wrap="square" rtlCol="0">
            <a:spAutoFit/>
          </a:bodyPr>
          <a:lstStyle/>
          <a:p>
            <a:r>
              <a:rPr lang="en-US" sz="2400" dirty="0"/>
              <a:t>With so many options, choosing the “right” storage option is difficult!</a:t>
            </a:r>
          </a:p>
          <a:p>
            <a:r>
              <a:rPr lang="en-US" sz="2400" dirty="0"/>
              <a:t>Dozens of other DBs exist, but these examples are popular and representative examples.</a:t>
            </a:r>
          </a:p>
        </p:txBody>
      </p:sp>
    </p:spTree>
    <p:extLst>
      <p:ext uri="{BB962C8B-B14F-4D97-AF65-F5344CB8AC3E}">
        <p14:creationId xmlns:p14="http://schemas.microsoft.com/office/powerpoint/2010/main" val="3771187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A0B98-817D-D448-ACE5-688E191C603C}"/>
              </a:ext>
            </a:extLst>
          </p:cNvPr>
          <p:cNvSpPr>
            <a:spLocks noGrp="1"/>
          </p:cNvSpPr>
          <p:nvPr>
            <p:ph type="title"/>
          </p:nvPr>
        </p:nvSpPr>
        <p:spPr/>
        <p:txBody>
          <a:bodyPr/>
          <a:lstStyle/>
          <a:p>
            <a:r>
              <a:rPr lang="en-US" dirty="0"/>
              <a:t>SQL Relational Databases</a:t>
            </a:r>
          </a:p>
        </p:txBody>
      </p:sp>
      <p:sp>
        <p:nvSpPr>
          <p:cNvPr id="3" name="Content Placeholder 2">
            <a:extLst>
              <a:ext uri="{FF2B5EF4-FFF2-40B4-BE49-F238E27FC236}">
                <a16:creationId xmlns:a16="http://schemas.microsoft.com/office/drawing/2014/main" id="{8DFFBE15-F86C-4549-9E07-F10106214F01}"/>
              </a:ext>
            </a:extLst>
          </p:cNvPr>
          <p:cNvSpPr>
            <a:spLocks noGrp="1"/>
          </p:cNvSpPr>
          <p:nvPr>
            <p:ph idx="1"/>
          </p:nvPr>
        </p:nvSpPr>
        <p:spPr/>
        <p:txBody>
          <a:bodyPr>
            <a:normAutofit lnSpcReduction="10000"/>
          </a:bodyPr>
          <a:lstStyle/>
          <a:p>
            <a:r>
              <a:rPr lang="en-US" dirty="0"/>
              <a:t>The most common, traditional solution.</a:t>
            </a:r>
          </a:p>
          <a:p>
            <a:r>
              <a:rPr lang="en-US" dirty="0"/>
              <a:t>Data is organized into </a:t>
            </a:r>
            <a:r>
              <a:rPr lang="en-US" b="1" dirty="0"/>
              <a:t>tables</a:t>
            </a:r>
            <a:r>
              <a:rPr lang="en-US" dirty="0"/>
              <a:t>, with </a:t>
            </a:r>
            <a:r>
              <a:rPr lang="en-US" b="1" dirty="0"/>
              <a:t>foreign keys </a:t>
            </a:r>
            <a:r>
              <a:rPr lang="en-US" dirty="0"/>
              <a:t>to cross reference.</a:t>
            </a:r>
          </a:p>
          <a:p>
            <a:pPr lvl="1"/>
            <a:r>
              <a:rPr lang="en-US" dirty="0"/>
              <a:t>The format of the data (schema) is predefined.  Consistent, not flexible.</a:t>
            </a:r>
          </a:p>
          <a:p>
            <a:r>
              <a:rPr lang="en-US" dirty="0"/>
              <a:t>SQL language run common data analyses </a:t>
            </a:r>
            <a:r>
              <a:rPr lang="en-US" i="1" dirty="0"/>
              <a:t>inside</a:t>
            </a:r>
            <a:r>
              <a:rPr lang="en-US" dirty="0"/>
              <a:t> the database:</a:t>
            </a:r>
          </a:p>
          <a:p>
            <a:pPr marL="457200" lvl="1" indent="0">
              <a:buNone/>
            </a:pPr>
            <a:r>
              <a:rPr lang="en-US" sz="2000" b="1" dirty="0">
                <a:solidFill>
                  <a:schemeClr val="accent6"/>
                </a:solidFill>
                <a:latin typeface="Courier New" panose="02070309020205020404" pitchFamily="49" charset="0"/>
                <a:cs typeface="Courier New" panose="02070309020205020404" pitchFamily="49" charset="0"/>
              </a:rPr>
              <a:t>SELECT category, </a:t>
            </a:r>
            <a:r>
              <a:rPr lang="en-US" sz="2000" b="1" dirty="0" err="1">
                <a:solidFill>
                  <a:schemeClr val="accent6"/>
                </a:solidFill>
                <a:latin typeface="Courier New" panose="02070309020205020404" pitchFamily="49" charset="0"/>
                <a:cs typeface="Courier New" panose="02070309020205020404" pitchFamily="49" charset="0"/>
              </a:rPr>
              <a:t>avg</a:t>
            </a:r>
            <a:r>
              <a:rPr lang="en-US" sz="2000" b="1" dirty="0">
                <a:solidFill>
                  <a:schemeClr val="accent6"/>
                </a:solidFill>
                <a:latin typeface="Courier New" panose="02070309020205020404" pitchFamily="49" charset="0"/>
                <a:cs typeface="Courier New" panose="02070309020205020404" pitchFamily="49" charset="0"/>
              </a:rPr>
              <a:t>(price) FROM products GROUP BY category;</a:t>
            </a:r>
          </a:p>
          <a:p>
            <a:pPr lvl="1"/>
            <a:r>
              <a:rPr lang="en-US" dirty="0"/>
              <a:t>Running calculations on the storage machine helps performance.</a:t>
            </a:r>
            <a:br>
              <a:rPr lang="en-US" dirty="0"/>
            </a:br>
            <a:r>
              <a:rPr lang="en-US" dirty="0"/>
              <a:t>Data transfer (I/O) is a bottleneck in most systems.</a:t>
            </a:r>
          </a:p>
          <a:p>
            <a:pPr lvl="1"/>
            <a:r>
              <a:rPr lang="en-US" dirty="0"/>
              <a:t>Reduces data transfer between app and data store.</a:t>
            </a:r>
            <a:br>
              <a:rPr lang="en-US" dirty="0"/>
            </a:br>
            <a:r>
              <a:rPr lang="en-US" dirty="0"/>
              <a:t>Above query just returns a short answer over the network.</a:t>
            </a:r>
          </a:p>
          <a:p>
            <a:r>
              <a:rPr lang="en-US" dirty="0"/>
              <a:t>Supports </a:t>
            </a:r>
            <a:r>
              <a:rPr lang="en-US" b="1" dirty="0"/>
              <a:t>transactions </a:t>
            </a:r>
            <a:r>
              <a:rPr lang="en-US" dirty="0"/>
              <a:t>(sequence of ops to be committed </a:t>
            </a:r>
            <a:r>
              <a:rPr lang="en-US" i="1" dirty="0"/>
              <a:t>all or none</a:t>
            </a:r>
            <a:r>
              <a:rPr lang="en-US" dirty="0"/>
              <a:t>).</a:t>
            </a:r>
          </a:p>
          <a:p>
            <a:r>
              <a:rPr lang="en-US" dirty="0"/>
              <a:t>Works very well up to a certain size.</a:t>
            </a:r>
          </a:p>
          <a:p>
            <a:pPr lvl="1"/>
            <a:r>
              <a:rPr lang="en-US" dirty="0"/>
              <a:t>Writes must happen on </a:t>
            </a:r>
            <a:r>
              <a:rPr lang="en-US" b="1" dirty="0"/>
              <a:t>one “master” machine</a:t>
            </a:r>
            <a:r>
              <a:rPr lang="en-US" dirty="0"/>
              <a:t>.</a:t>
            </a:r>
          </a:p>
          <a:p>
            <a:pPr lvl="1"/>
            <a:r>
              <a:rPr lang="en-US" b="1" dirty="0"/>
              <a:t>Read-replicas</a:t>
            </a:r>
            <a:r>
              <a:rPr lang="en-US" dirty="0"/>
              <a:t> give read scaling (w/delay).  </a:t>
            </a:r>
            <a:r>
              <a:rPr lang="en-US" b="1" dirty="0" err="1"/>
              <a:t>Sharding</a:t>
            </a:r>
            <a:r>
              <a:rPr lang="en-US" dirty="0"/>
              <a:t> can help write scaling.</a:t>
            </a:r>
          </a:p>
          <a:p>
            <a:endParaRPr lang="en-US" dirty="0"/>
          </a:p>
        </p:txBody>
      </p:sp>
    </p:spTree>
    <p:extLst>
      <p:ext uri="{BB962C8B-B14F-4D97-AF65-F5344CB8AC3E}">
        <p14:creationId xmlns:p14="http://schemas.microsoft.com/office/powerpoint/2010/main" val="28262922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CB570-C6B7-6844-875C-59ADF3E33EDD}"/>
              </a:ext>
            </a:extLst>
          </p:cNvPr>
          <p:cNvSpPr>
            <a:spLocks noGrp="1"/>
          </p:cNvSpPr>
          <p:nvPr>
            <p:ph type="title"/>
          </p:nvPr>
        </p:nvSpPr>
        <p:spPr/>
        <p:txBody>
          <a:bodyPr/>
          <a:lstStyle/>
          <a:p>
            <a:r>
              <a:rPr lang="en-US" dirty="0"/>
              <a:t>Database transaction example: </a:t>
            </a:r>
            <a:r>
              <a:rPr lang="en-US" i="1" dirty="0"/>
              <a:t>spending gift card balance</a:t>
            </a:r>
            <a:endParaRPr lang="en-US" dirty="0"/>
          </a:p>
        </p:txBody>
      </p:sp>
      <p:sp>
        <p:nvSpPr>
          <p:cNvPr id="4" name="Content Placeholder 3">
            <a:extLst>
              <a:ext uri="{FF2B5EF4-FFF2-40B4-BE49-F238E27FC236}">
                <a16:creationId xmlns:a16="http://schemas.microsoft.com/office/drawing/2014/main" id="{625D5535-BEDA-1E47-9A1B-C72621137B08}"/>
              </a:ext>
            </a:extLst>
          </p:cNvPr>
          <p:cNvSpPr>
            <a:spLocks noGrp="1"/>
          </p:cNvSpPr>
          <p:nvPr>
            <p:ph sz="half" idx="1"/>
          </p:nvPr>
        </p:nvSpPr>
        <p:spPr>
          <a:xfrm>
            <a:off x="263472" y="1084881"/>
            <a:ext cx="5730498" cy="5505105"/>
          </a:xfrm>
        </p:spPr>
        <p:txBody>
          <a:bodyPr>
            <a:noAutofit/>
          </a:bodyPr>
          <a:lstStyle/>
          <a:p>
            <a:pPr marL="0" indent="0">
              <a:lnSpc>
                <a:spcPct val="120000"/>
              </a:lnSpc>
              <a:spcBef>
                <a:spcPts val="200"/>
              </a:spcBef>
              <a:buNone/>
            </a:pPr>
            <a:r>
              <a:rPr lang="en-US" sz="1600" b="1" dirty="0">
                <a:latin typeface="Courier New" panose="02070309020205020404" pitchFamily="49" charset="0"/>
                <a:cs typeface="Courier New" panose="02070309020205020404" pitchFamily="49" charset="0"/>
              </a:rPr>
              <a:t>-- 1. start a new transaction</a:t>
            </a:r>
          </a:p>
          <a:p>
            <a:pPr marL="0" indent="0">
              <a:lnSpc>
                <a:spcPct val="120000"/>
              </a:lnSpc>
              <a:spcBef>
                <a:spcPts val="200"/>
              </a:spcBef>
              <a:buNone/>
            </a:pPr>
            <a:r>
              <a:rPr lang="en-US" sz="1600" dirty="0">
                <a:latin typeface="Courier New" panose="02070309020205020404" pitchFamily="49" charset="0"/>
                <a:cs typeface="Courier New" panose="02070309020205020404" pitchFamily="49" charset="0"/>
              </a:rPr>
              <a:t>START TRANSACTION;</a:t>
            </a:r>
          </a:p>
          <a:p>
            <a:pPr marL="0" indent="0">
              <a:lnSpc>
                <a:spcPct val="120000"/>
              </a:lnSpc>
              <a:spcBef>
                <a:spcPts val="200"/>
              </a:spcBef>
              <a:buNone/>
            </a:pPr>
            <a:endParaRPr lang="en-US" sz="1600" dirty="0">
              <a:latin typeface="Courier New" panose="02070309020205020404" pitchFamily="49" charset="0"/>
              <a:cs typeface="Courier New" panose="02070309020205020404" pitchFamily="49" charset="0"/>
            </a:endParaRPr>
          </a:p>
          <a:p>
            <a:pPr marL="0" indent="0">
              <a:lnSpc>
                <a:spcPct val="120000"/>
              </a:lnSpc>
              <a:spcBef>
                <a:spcPts val="200"/>
              </a:spcBef>
              <a:buNone/>
            </a:pPr>
            <a:r>
              <a:rPr lang="en-US" sz="1600" b="1" dirty="0">
                <a:latin typeface="Courier New" panose="02070309020205020404" pitchFamily="49" charset="0"/>
                <a:cs typeface="Courier New" panose="02070309020205020404" pitchFamily="49" charset="0"/>
              </a:rPr>
              <a:t>-- 2. get the gift card balance</a:t>
            </a:r>
          </a:p>
          <a:p>
            <a:pPr marL="0" indent="0">
              <a:lnSpc>
                <a:spcPct val="120000"/>
              </a:lnSpc>
              <a:spcBef>
                <a:spcPts val="200"/>
              </a:spcBef>
              <a:buNone/>
            </a:pPr>
            <a:r>
              <a:rPr lang="en-US" sz="1600" dirty="0">
                <a:latin typeface="Courier New" panose="02070309020205020404" pitchFamily="49" charset="0"/>
                <a:cs typeface="Courier New" panose="02070309020205020404" pitchFamily="49" charset="0"/>
              </a:rPr>
              <a:t>SELECT @</a:t>
            </a:r>
            <a:r>
              <a:rPr lang="en-US" sz="1600" dirty="0" err="1">
                <a:latin typeface="Courier New" panose="02070309020205020404" pitchFamily="49" charset="0"/>
                <a:cs typeface="Courier New" panose="02070309020205020404" pitchFamily="49" charset="0"/>
              </a:rPr>
              <a:t>cardBalance</a:t>
            </a:r>
            <a:r>
              <a:rPr lang="en-US" sz="1600" dirty="0">
                <a:latin typeface="Courier New" panose="02070309020205020404" pitchFamily="49" charset="0"/>
                <a:cs typeface="Courier New" panose="02070309020205020404" pitchFamily="49" charset="0"/>
              </a:rPr>
              <a:t>:=balance FROM </a:t>
            </a:r>
            <a:r>
              <a:rPr lang="en-US" sz="1600" dirty="0" err="1">
                <a:latin typeface="Courier New" panose="02070309020205020404" pitchFamily="49" charset="0"/>
                <a:cs typeface="Courier New" panose="02070309020205020404" pitchFamily="49" charset="0"/>
              </a:rPr>
              <a:t>giftCards</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WHERE </a:t>
            </a:r>
            <a:r>
              <a:rPr lang="en-US" sz="1600" dirty="0" err="1">
                <a:latin typeface="Courier New" panose="02070309020205020404" pitchFamily="49" charset="0"/>
                <a:cs typeface="Courier New" panose="02070309020205020404" pitchFamily="49" charset="0"/>
              </a:rPr>
              <a:t>cardId</a:t>
            </a:r>
            <a:r>
              <a:rPr lang="en-US" sz="1600" dirty="0">
                <a:latin typeface="Courier New" panose="02070309020205020404" pitchFamily="49" charset="0"/>
                <a:cs typeface="Courier New" panose="02070309020205020404" pitchFamily="49" charset="0"/>
              </a:rPr>
              <a:t>=23902;</a:t>
            </a:r>
          </a:p>
          <a:p>
            <a:pPr marL="0" indent="0">
              <a:lnSpc>
                <a:spcPct val="120000"/>
              </a:lnSpc>
              <a:spcBef>
                <a:spcPts val="200"/>
              </a:spcBef>
              <a:buNone/>
            </a:pPr>
            <a:endParaRPr lang="en-US" sz="1600" dirty="0">
              <a:latin typeface="Courier New" panose="02070309020205020404" pitchFamily="49" charset="0"/>
              <a:cs typeface="Courier New" panose="02070309020205020404" pitchFamily="49" charset="0"/>
            </a:endParaRPr>
          </a:p>
          <a:p>
            <a:pPr marL="0" indent="0">
              <a:lnSpc>
                <a:spcPct val="120000"/>
              </a:lnSpc>
              <a:spcBef>
                <a:spcPts val="200"/>
              </a:spcBef>
              <a:buNone/>
            </a:pPr>
            <a:r>
              <a:rPr lang="en-US" sz="1600" b="1" dirty="0">
                <a:latin typeface="Courier New" panose="02070309020205020404" pitchFamily="49" charset="0"/>
                <a:cs typeface="Courier New" panose="02070309020205020404" pitchFamily="49" charset="0"/>
              </a:rPr>
              <a:t>-- 3. insert a new order for customer 145</a:t>
            </a:r>
          </a:p>
          <a:p>
            <a:pPr marL="0" indent="0">
              <a:lnSpc>
                <a:spcPct val="120000"/>
              </a:lnSpc>
              <a:spcBef>
                <a:spcPts val="200"/>
              </a:spcBef>
              <a:buNone/>
            </a:pPr>
            <a:r>
              <a:rPr lang="en-US" sz="1600" dirty="0">
                <a:latin typeface="Courier New" panose="02070309020205020404" pitchFamily="49" charset="0"/>
                <a:cs typeface="Courier New" panose="02070309020205020404" pitchFamily="49" charset="0"/>
              </a:rPr>
              <a:t>INSERT INTO orders(</a:t>
            </a:r>
            <a:r>
              <a:rPr lang="en-US" sz="1600" dirty="0" err="1">
                <a:latin typeface="Courier New" panose="02070309020205020404" pitchFamily="49" charset="0"/>
                <a:cs typeface="Courier New" panose="02070309020205020404" pitchFamily="49" charset="0"/>
              </a:rPr>
              <a:t>orderDate</a:t>
            </a:r>
            <a:r>
              <a:rPr lang="en-US" sz="1600" dirty="0">
                <a:latin typeface="Courier New" panose="02070309020205020404" pitchFamily="49" charset="0"/>
                <a:cs typeface="Courier New" panose="02070309020205020404" pitchFamily="49" charset="0"/>
              </a:rPr>
              <a:t>, status,  </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customerNumber</a:t>
            </a:r>
            <a:r>
              <a:rPr lang="en-US" sz="1600" dirty="0">
                <a:latin typeface="Courier New" panose="02070309020205020404" pitchFamily="49" charset="0"/>
                <a:cs typeface="Courier New" panose="02070309020205020404" pitchFamily="49" charset="0"/>
              </a:rPr>
              <a:t>)</a:t>
            </a:r>
          </a:p>
          <a:p>
            <a:pPr marL="0" indent="0">
              <a:lnSpc>
                <a:spcPct val="120000"/>
              </a:lnSpc>
              <a:spcBef>
                <a:spcPts val="200"/>
              </a:spcBef>
              <a:buNone/>
            </a:pPr>
            <a:r>
              <a:rPr lang="en-US" sz="1600" dirty="0">
                <a:latin typeface="Courier New" panose="02070309020205020404" pitchFamily="49" charset="0"/>
                <a:cs typeface="Courier New" panose="02070309020205020404" pitchFamily="49" charset="0"/>
              </a:rPr>
              <a:t>  VALUES('2021-02-22', 'In Process', 145);</a:t>
            </a:r>
            <a:br>
              <a:rPr lang="en-US" sz="1600" dirty="0">
                <a:latin typeface="Courier New" panose="02070309020205020404" pitchFamily="49" charset="0"/>
                <a:cs typeface="Courier New" panose="02070309020205020404" pitchFamily="49" charset="0"/>
              </a:rPr>
            </a:br>
            <a:br>
              <a:rPr lang="en-US" sz="1600"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-- 4. get the newly-created order id</a:t>
            </a:r>
          </a:p>
          <a:p>
            <a:pPr marL="0" indent="0">
              <a:lnSpc>
                <a:spcPct val="120000"/>
              </a:lnSpc>
              <a:spcBef>
                <a:spcPts val="200"/>
              </a:spcBef>
              <a:buNone/>
            </a:pPr>
            <a:r>
              <a:rPr lang="en-US" sz="1600" dirty="0">
                <a:latin typeface="Courier New" panose="02070309020205020404" pitchFamily="49" charset="0"/>
                <a:cs typeface="Courier New" panose="02070309020205020404" pitchFamily="49" charset="0"/>
              </a:rPr>
              <a:t>SELECT @</a:t>
            </a:r>
            <a:r>
              <a:rPr lang="en-US" sz="1600" dirty="0" err="1">
                <a:latin typeface="Courier New" panose="02070309020205020404" pitchFamily="49" charset="0"/>
                <a:cs typeface="Courier New" panose="02070309020205020404" pitchFamily="49" charset="0"/>
              </a:rPr>
              <a:t>orderId</a:t>
            </a:r>
            <a:r>
              <a:rPr lang="en-US" sz="1600" dirty="0">
                <a:latin typeface="Courier New" panose="02070309020205020404" pitchFamily="49" charset="0"/>
                <a:cs typeface="Courier New" panose="02070309020205020404" pitchFamily="49" charset="0"/>
              </a:rPr>
              <a:t>:=LAST_INSERT_ID();</a:t>
            </a:r>
          </a:p>
          <a:p>
            <a:pPr marL="0" indent="0">
              <a:lnSpc>
                <a:spcPct val="120000"/>
              </a:lnSpc>
              <a:spcBef>
                <a:spcPts val="200"/>
              </a:spcBef>
              <a:buNone/>
            </a:pPr>
            <a:r>
              <a:rPr lang="en-US" sz="1600" dirty="0">
                <a:latin typeface="Courier New" panose="02070309020205020404" pitchFamily="49" charset="0"/>
                <a:cs typeface="Courier New" panose="02070309020205020404" pitchFamily="49" charset="0"/>
              </a:rPr>
              <a:t>        </a:t>
            </a:r>
          </a:p>
          <a:p>
            <a:pPr marL="0" indent="0">
              <a:lnSpc>
                <a:spcPct val="120000"/>
              </a:lnSpc>
              <a:spcBef>
                <a:spcPts val="200"/>
              </a:spcBef>
              <a:buNone/>
            </a:pPr>
            <a:endParaRPr lang="en-US" sz="1600" dirty="0">
              <a:latin typeface="Courier New" panose="02070309020205020404" pitchFamily="49" charset="0"/>
              <a:cs typeface="Courier New" panose="02070309020205020404" pitchFamily="49" charset="0"/>
            </a:endParaRPr>
          </a:p>
        </p:txBody>
      </p:sp>
      <p:sp>
        <p:nvSpPr>
          <p:cNvPr id="5" name="Content Placeholder 4">
            <a:extLst>
              <a:ext uri="{FF2B5EF4-FFF2-40B4-BE49-F238E27FC236}">
                <a16:creationId xmlns:a16="http://schemas.microsoft.com/office/drawing/2014/main" id="{8156A244-0F18-0444-A620-43C2D6097B63}"/>
              </a:ext>
            </a:extLst>
          </p:cNvPr>
          <p:cNvSpPr>
            <a:spLocks noGrp="1"/>
          </p:cNvSpPr>
          <p:nvPr>
            <p:ph sz="half" idx="2"/>
          </p:nvPr>
        </p:nvSpPr>
        <p:spPr>
          <a:xfrm>
            <a:off x="6172200" y="1084882"/>
            <a:ext cx="6019800" cy="3772126"/>
          </a:xfrm>
        </p:spPr>
        <p:txBody>
          <a:bodyPr>
            <a:normAutofit lnSpcReduction="10000"/>
          </a:bodyPr>
          <a:lstStyle/>
          <a:p>
            <a:pPr marL="0" indent="0">
              <a:lnSpc>
                <a:spcPct val="120000"/>
              </a:lnSpc>
              <a:spcBef>
                <a:spcPts val="200"/>
              </a:spcBef>
              <a:buNone/>
            </a:pPr>
            <a:r>
              <a:rPr lang="en-US" sz="1600" b="1" dirty="0">
                <a:latin typeface="Courier New" panose="02070309020205020404" pitchFamily="49" charset="0"/>
                <a:cs typeface="Courier New" panose="02070309020205020404" pitchFamily="49" charset="0"/>
              </a:rPr>
              <a:t>-- 5. Insert order line items</a:t>
            </a:r>
          </a:p>
          <a:p>
            <a:pPr marL="0" indent="0">
              <a:lnSpc>
                <a:spcPct val="120000"/>
              </a:lnSpc>
              <a:spcBef>
                <a:spcPts val="200"/>
              </a:spcBef>
              <a:buNone/>
            </a:pPr>
            <a:r>
              <a:rPr lang="en-US" sz="1600" dirty="0">
                <a:latin typeface="Courier New" panose="02070309020205020404" pitchFamily="49" charset="0"/>
                <a:cs typeface="Courier New" panose="02070309020205020404" pitchFamily="49" charset="0"/>
              </a:rPr>
              <a:t>INSERT INTO </a:t>
            </a:r>
            <a:r>
              <a:rPr lang="en-US" sz="1600" dirty="0" err="1">
                <a:latin typeface="Courier New" panose="02070309020205020404" pitchFamily="49" charset="0"/>
                <a:cs typeface="Courier New" panose="02070309020205020404" pitchFamily="49" charset="0"/>
              </a:rPr>
              <a:t>orderdetails</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orderNumber</a:t>
            </a:r>
            <a:r>
              <a:rPr lang="en-US" sz="1600" dirty="0">
                <a:latin typeface="Courier New" panose="02070309020205020404" pitchFamily="49" charset="0"/>
                <a:cs typeface="Courier New" panose="02070309020205020404" pitchFamily="49" charset="0"/>
              </a:rPr>
              <a:t>, product,</a:t>
            </a:r>
          </a:p>
          <a:p>
            <a:pPr marL="0" indent="0">
              <a:lnSpc>
                <a:spcPct val="120000"/>
              </a:lnSpc>
              <a:spcBef>
                <a:spcPts val="200"/>
              </a:spcBef>
              <a:buNone/>
            </a:pPr>
            <a:r>
              <a:rPr lang="en-US" sz="1600" dirty="0">
                <a:latin typeface="Courier New" panose="02070309020205020404" pitchFamily="49" charset="0"/>
                <a:cs typeface="Courier New" panose="02070309020205020404" pitchFamily="49" charset="0"/>
              </a:rPr>
              <a:t>                         quantity, </a:t>
            </a:r>
            <a:r>
              <a:rPr lang="en-US" sz="1600" dirty="0" err="1">
                <a:latin typeface="Courier New" panose="02070309020205020404" pitchFamily="49" charset="0"/>
                <a:cs typeface="Courier New" panose="02070309020205020404" pitchFamily="49" charset="0"/>
              </a:rPr>
              <a:t>priceEach</a:t>
            </a:r>
            <a:r>
              <a:rPr lang="en-US" sz="1600" dirty="0">
                <a:latin typeface="Courier New" panose="02070309020205020404" pitchFamily="49" charset="0"/>
                <a:cs typeface="Courier New" panose="02070309020205020404" pitchFamily="49" charset="0"/>
              </a:rPr>
              <a:t>)</a:t>
            </a:r>
          </a:p>
          <a:p>
            <a:pPr marL="0" indent="0">
              <a:lnSpc>
                <a:spcPct val="120000"/>
              </a:lnSpc>
              <a:spcBef>
                <a:spcPts val="200"/>
              </a:spcBef>
              <a:buNone/>
            </a:pPr>
            <a:r>
              <a:rPr lang="en-US" sz="1600" dirty="0">
                <a:latin typeface="Courier New" panose="02070309020205020404" pitchFamily="49" charset="0"/>
                <a:cs typeface="Courier New" panose="02070309020205020404" pitchFamily="49" charset="0"/>
              </a:rPr>
              <a:t>  VALUES(@orderId,'S18_1749', 3, '136'),</a:t>
            </a:r>
          </a:p>
          <a:p>
            <a:pPr marL="0" indent="0">
              <a:lnSpc>
                <a:spcPct val="120000"/>
              </a:lnSpc>
              <a:spcBef>
                <a:spcPts val="200"/>
              </a:spcBef>
              <a:buNone/>
            </a:pPr>
            <a:r>
              <a:rPr lang="en-US" sz="1600" dirty="0">
                <a:latin typeface="Courier New" panose="02070309020205020404" pitchFamily="49" charset="0"/>
                <a:cs typeface="Courier New" panose="02070309020205020404" pitchFamily="49" charset="0"/>
              </a:rPr>
              <a:t>        (@orderId,'S18_2248', 5, '55');</a:t>
            </a:r>
          </a:p>
          <a:p>
            <a:pPr marL="0" indent="0">
              <a:lnSpc>
                <a:spcPct val="120000"/>
              </a:lnSpc>
              <a:spcBef>
                <a:spcPts val="200"/>
              </a:spcBef>
              <a:buNone/>
            </a:pPr>
            <a:endParaRPr lang="en-US" sz="1600" dirty="0">
              <a:latin typeface="Courier New" panose="02070309020205020404" pitchFamily="49" charset="0"/>
              <a:cs typeface="Courier New" panose="02070309020205020404" pitchFamily="49" charset="0"/>
            </a:endParaRPr>
          </a:p>
          <a:p>
            <a:pPr marL="0" indent="0">
              <a:lnSpc>
                <a:spcPct val="120000"/>
              </a:lnSpc>
              <a:spcBef>
                <a:spcPts val="200"/>
              </a:spcBef>
              <a:buNone/>
            </a:pPr>
            <a:r>
              <a:rPr lang="en-US" sz="1600" b="1" dirty="0">
                <a:latin typeface="Courier New" panose="02070309020205020404" pitchFamily="49" charset="0"/>
                <a:cs typeface="Courier New" panose="02070309020205020404" pitchFamily="49" charset="0"/>
              </a:rPr>
              <a:t>-- 6. deduct from balance</a:t>
            </a:r>
          </a:p>
          <a:p>
            <a:pPr marL="0" indent="0">
              <a:lnSpc>
                <a:spcPct val="120000"/>
              </a:lnSpc>
              <a:spcBef>
                <a:spcPts val="200"/>
              </a:spcBef>
              <a:buNone/>
            </a:pPr>
            <a:r>
              <a:rPr lang="en-US" sz="1600" dirty="0">
                <a:latin typeface="Courier New" panose="02070309020205020404" pitchFamily="49" charset="0"/>
                <a:cs typeface="Courier New" panose="02070309020205020404" pitchFamily="49" charset="0"/>
              </a:rPr>
              <a:t>UPDATE </a:t>
            </a:r>
            <a:r>
              <a:rPr lang="en-US" sz="1600" dirty="0" err="1">
                <a:latin typeface="Courier New" panose="02070309020205020404" pitchFamily="49" charset="0"/>
                <a:cs typeface="Courier New" panose="02070309020205020404" pitchFamily="49" charset="0"/>
              </a:rPr>
              <a:t>giftCards</a:t>
            </a:r>
            <a:r>
              <a:rPr lang="en-US" sz="1600" dirty="0">
                <a:latin typeface="Courier New" panose="02070309020205020404" pitchFamily="49" charset="0"/>
                <a:cs typeface="Courier New" panose="02070309020205020404" pitchFamily="49" charset="0"/>
              </a:rPr>
              <a:t> SET balance=(@cardBalance-683)</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WHERE </a:t>
            </a:r>
            <a:r>
              <a:rPr lang="en-US" sz="1600" dirty="0" err="1">
                <a:latin typeface="Courier New" panose="02070309020205020404" pitchFamily="49" charset="0"/>
                <a:cs typeface="Courier New" panose="02070309020205020404" pitchFamily="49" charset="0"/>
              </a:rPr>
              <a:t>cardId</a:t>
            </a:r>
            <a:r>
              <a:rPr lang="en-US" sz="1600" dirty="0">
                <a:latin typeface="Courier New" panose="02070309020205020404" pitchFamily="49" charset="0"/>
                <a:cs typeface="Courier New" panose="02070309020205020404" pitchFamily="49" charset="0"/>
              </a:rPr>
              <a:t>=23902;</a:t>
            </a:r>
          </a:p>
          <a:p>
            <a:pPr marL="0" indent="0">
              <a:lnSpc>
                <a:spcPct val="120000"/>
              </a:lnSpc>
              <a:spcBef>
                <a:spcPts val="200"/>
              </a:spcBef>
              <a:buNone/>
            </a:pPr>
            <a:r>
              <a:rPr lang="en-US" sz="1600" dirty="0">
                <a:latin typeface="Courier New" panose="02070309020205020404" pitchFamily="49" charset="0"/>
                <a:cs typeface="Courier New" panose="02070309020205020404" pitchFamily="49" charset="0"/>
              </a:rPr>
              <a:t>      </a:t>
            </a:r>
          </a:p>
          <a:p>
            <a:pPr marL="0" indent="0">
              <a:lnSpc>
                <a:spcPct val="120000"/>
              </a:lnSpc>
              <a:spcBef>
                <a:spcPts val="200"/>
              </a:spcBef>
              <a:buNone/>
            </a:pPr>
            <a:r>
              <a:rPr lang="en-US" sz="1600" b="1" dirty="0">
                <a:latin typeface="Courier New" panose="02070309020205020404" pitchFamily="49" charset="0"/>
                <a:cs typeface="Courier New" panose="02070309020205020404" pitchFamily="49" charset="0"/>
              </a:rPr>
              <a:t>-- 7. end the transaction (commit changes)   </a:t>
            </a:r>
          </a:p>
          <a:p>
            <a:pPr marL="0" indent="0">
              <a:lnSpc>
                <a:spcPct val="120000"/>
              </a:lnSpc>
              <a:spcBef>
                <a:spcPts val="200"/>
              </a:spcBef>
              <a:buNone/>
            </a:pPr>
            <a:r>
              <a:rPr lang="en-US" sz="1600" dirty="0">
                <a:latin typeface="Courier New" panose="02070309020205020404" pitchFamily="49" charset="0"/>
                <a:cs typeface="Courier New" panose="02070309020205020404" pitchFamily="49" charset="0"/>
              </a:rPr>
              <a:t>COMMIT;</a:t>
            </a:r>
          </a:p>
          <a:p>
            <a:pPr marL="0" indent="0">
              <a:lnSpc>
                <a:spcPct val="120000"/>
              </a:lnSpc>
              <a:spcBef>
                <a:spcPts val="200"/>
              </a:spcBef>
              <a:buNone/>
            </a:pPr>
            <a:endParaRPr lang="en-US" sz="1600" dirty="0">
              <a:latin typeface="Courier New" panose="02070309020205020404" pitchFamily="49" charset="0"/>
              <a:cs typeface="Courier New" panose="02070309020205020404" pitchFamily="49" charset="0"/>
            </a:endParaRPr>
          </a:p>
          <a:p>
            <a:pPr marL="0" indent="0">
              <a:lnSpc>
                <a:spcPct val="120000"/>
              </a:lnSpc>
              <a:spcBef>
                <a:spcPts val="200"/>
              </a:spcBef>
              <a:buNone/>
            </a:pPr>
            <a:endParaRPr lang="en-US" sz="1600" dirty="0">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1F1D90CD-FF58-964C-85CA-832E37243665}"/>
              </a:ext>
            </a:extLst>
          </p:cNvPr>
          <p:cNvSpPr txBox="1"/>
          <p:nvPr/>
        </p:nvSpPr>
        <p:spPr>
          <a:xfrm>
            <a:off x="5016336" y="4857008"/>
            <a:ext cx="7217229" cy="2219069"/>
          </a:xfrm>
          <a:prstGeom prst="rect">
            <a:avLst/>
          </a:prstGeom>
          <a:solidFill>
            <a:schemeClr val="bg2"/>
          </a:solidFill>
          <a:ln w="19050">
            <a:solidFill>
              <a:schemeClr val="tx1"/>
            </a:solidFill>
          </a:ln>
        </p:spPr>
        <p:txBody>
          <a:bodyPr wrap="square" rtlCol="0">
            <a:spAutoFit/>
          </a:bodyPr>
          <a:lstStyle/>
          <a:p>
            <a:pPr>
              <a:lnSpc>
                <a:spcPct val="120000"/>
              </a:lnSpc>
              <a:spcBef>
                <a:spcPts val="200"/>
              </a:spcBef>
            </a:pPr>
            <a:r>
              <a:rPr lang="en-US" sz="2400" dirty="0"/>
              <a:t>Why must these steps be completed </a:t>
            </a:r>
            <a:r>
              <a:rPr lang="en-US" sz="2400" i="1" dirty="0"/>
              <a:t>atomically</a:t>
            </a:r>
            <a:r>
              <a:rPr lang="en-US" sz="2400" dirty="0"/>
              <a:t> (together)?</a:t>
            </a:r>
          </a:p>
          <a:p>
            <a:pPr marL="285750" indent="-285750">
              <a:lnSpc>
                <a:spcPct val="120000"/>
              </a:lnSpc>
              <a:spcBef>
                <a:spcPts val="200"/>
              </a:spcBef>
              <a:buFont typeface="Arial" panose="020B0604020202020204" pitchFamily="34" charset="0"/>
              <a:buChar char="•"/>
            </a:pPr>
            <a:r>
              <a:rPr lang="en-US" sz="2400" dirty="0"/>
              <a:t>Prevent card balance from being spent twice.</a:t>
            </a:r>
          </a:p>
          <a:p>
            <a:pPr marL="285750" indent="-285750">
              <a:lnSpc>
                <a:spcPct val="120000"/>
              </a:lnSpc>
              <a:spcBef>
                <a:spcPts val="200"/>
              </a:spcBef>
              <a:buFont typeface="Arial" panose="020B0604020202020204" pitchFamily="34" charset="0"/>
              <a:buChar char="•"/>
            </a:pPr>
            <a:r>
              <a:rPr lang="en-US" sz="2400" dirty="0"/>
              <a:t>Prevent clients from seeing the order without line items.</a:t>
            </a:r>
          </a:p>
          <a:p>
            <a:pPr>
              <a:lnSpc>
                <a:spcPct val="120000"/>
              </a:lnSpc>
              <a:spcBef>
                <a:spcPts val="200"/>
              </a:spcBef>
            </a:pPr>
            <a:r>
              <a:rPr lang="en-US" sz="2400" dirty="0"/>
              <a:t>The first is a race condition, the second is an inconsistency.</a:t>
            </a:r>
          </a:p>
          <a:p>
            <a:endParaRPr lang="en-US" dirty="0"/>
          </a:p>
        </p:txBody>
      </p:sp>
    </p:spTree>
    <p:extLst>
      <p:ext uri="{BB962C8B-B14F-4D97-AF65-F5344CB8AC3E}">
        <p14:creationId xmlns:p14="http://schemas.microsoft.com/office/powerpoint/2010/main" val="399810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4C91D-6136-1249-863E-C1B1473A93E0}"/>
              </a:ext>
            </a:extLst>
          </p:cNvPr>
          <p:cNvSpPr>
            <a:spLocks noGrp="1"/>
          </p:cNvSpPr>
          <p:nvPr>
            <p:ph type="title"/>
          </p:nvPr>
        </p:nvSpPr>
        <p:spPr/>
        <p:txBody>
          <a:bodyPr/>
          <a:lstStyle/>
          <a:p>
            <a:r>
              <a:rPr lang="en-US" dirty="0"/>
              <a:t>Transactions on a distributed (NoSQL) DB?</a:t>
            </a:r>
          </a:p>
        </p:txBody>
      </p:sp>
      <p:sp>
        <p:nvSpPr>
          <p:cNvPr id="3" name="Content Placeholder 2">
            <a:extLst>
              <a:ext uri="{FF2B5EF4-FFF2-40B4-BE49-F238E27FC236}">
                <a16:creationId xmlns:a16="http://schemas.microsoft.com/office/drawing/2014/main" id="{C4EE38AF-FB65-6549-94C3-172D2B1893B4}"/>
              </a:ext>
            </a:extLst>
          </p:cNvPr>
          <p:cNvSpPr>
            <a:spLocks noGrp="1"/>
          </p:cNvSpPr>
          <p:nvPr>
            <p:ph idx="1"/>
          </p:nvPr>
        </p:nvSpPr>
        <p:spPr/>
        <p:txBody>
          <a:bodyPr>
            <a:normAutofit/>
          </a:bodyPr>
          <a:lstStyle/>
          <a:p>
            <a:r>
              <a:rPr lang="en-US" dirty="0"/>
              <a:t>Transactions less common on NoSQL DBs because they are slow.</a:t>
            </a:r>
          </a:p>
          <a:p>
            <a:r>
              <a:rPr lang="en-US" dirty="0"/>
              <a:t>Often, transactions are not necessary because a single key stores a lot of related data that can be modified at once.</a:t>
            </a:r>
          </a:p>
          <a:p>
            <a:r>
              <a:rPr lang="en-US" dirty="0"/>
              <a:t>Transaction can be implemented by </a:t>
            </a:r>
            <a:r>
              <a:rPr lang="en-US" b="1" dirty="0"/>
              <a:t>locking</a:t>
            </a:r>
            <a:r>
              <a:rPr lang="en-US" dirty="0"/>
              <a:t> the keys involved:</a:t>
            </a:r>
          </a:p>
          <a:p>
            <a:pPr marL="971550" lvl="1" indent="-514350">
              <a:buFont typeface="+mj-lt"/>
              <a:buAutoNum type="arabicPeriod"/>
            </a:pPr>
            <a:r>
              <a:rPr lang="en-US" sz="3200" dirty="0"/>
              <a:t>Lock the keys involved (the lock prevents reads/writes).</a:t>
            </a:r>
          </a:p>
          <a:p>
            <a:pPr lvl="2"/>
            <a:r>
              <a:rPr lang="en-US" sz="2800" dirty="0"/>
              <a:t>All replicas must agree to the lock.</a:t>
            </a:r>
          </a:p>
          <a:p>
            <a:pPr lvl="2"/>
            <a:r>
              <a:rPr lang="en-US" sz="2800" dirty="0"/>
              <a:t>Multiple competing lock requests may occur in parallel, but one must be chosen, so multiple rounds of communication may be needed to agree.</a:t>
            </a:r>
          </a:p>
          <a:p>
            <a:pPr marL="971550" lvl="1" indent="-514350">
              <a:buFont typeface="+mj-lt"/>
              <a:buAutoNum type="arabicPeriod"/>
            </a:pPr>
            <a:r>
              <a:rPr lang="en-US" sz="3200" dirty="0"/>
              <a:t>Execute the transaction on all replicas.  Wait for all to confirm.</a:t>
            </a:r>
          </a:p>
          <a:p>
            <a:pPr marL="971550" lvl="1" indent="-514350">
              <a:buFont typeface="+mj-lt"/>
              <a:buAutoNum type="arabicPeriod"/>
            </a:pPr>
            <a:r>
              <a:rPr lang="en-US" sz="3200" dirty="0"/>
              <a:t>Unlock the keys involved (let reads/writes proceed).</a:t>
            </a:r>
          </a:p>
          <a:p>
            <a:r>
              <a:rPr lang="en-US" dirty="0"/>
              <a:t>Reference: Google's </a:t>
            </a:r>
            <a:r>
              <a:rPr lang="en-US" dirty="0">
                <a:hlinkClick r:id="rId2"/>
              </a:rPr>
              <a:t>Spanner OSDI 2012 paper</a:t>
            </a:r>
            <a:endParaRPr lang="en-US" dirty="0"/>
          </a:p>
          <a:p>
            <a:pPr marL="0" indent="0">
              <a:buNone/>
            </a:pPr>
            <a:endParaRPr lang="en-US" dirty="0"/>
          </a:p>
        </p:txBody>
      </p:sp>
    </p:spTree>
    <p:extLst>
      <p:ext uri="{BB962C8B-B14F-4D97-AF65-F5344CB8AC3E}">
        <p14:creationId xmlns:p14="http://schemas.microsoft.com/office/powerpoint/2010/main" val="2765417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6D584-63CD-094F-858D-AC6C36F0C763}"/>
              </a:ext>
            </a:extLst>
          </p:cNvPr>
          <p:cNvSpPr>
            <a:spLocks noGrp="1"/>
          </p:cNvSpPr>
          <p:nvPr>
            <p:ph type="title"/>
          </p:nvPr>
        </p:nvSpPr>
        <p:spPr/>
        <p:txBody>
          <a:bodyPr/>
          <a:lstStyle/>
          <a:p>
            <a:r>
              <a:rPr lang="en-US" dirty="0"/>
              <a:t>How to implement a distributed lock?</a:t>
            </a:r>
          </a:p>
        </p:txBody>
      </p:sp>
      <p:sp>
        <p:nvSpPr>
          <p:cNvPr id="3" name="Content Placeholder 2">
            <a:extLst>
              <a:ext uri="{FF2B5EF4-FFF2-40B4-BE49-F238E27FC236}">
                <a16:creationId xmlns:a16="http://schemas.microsoft.com/office/drawing/2014/main" id="{09E7DDEA-BA5D-3848-99E3-A96AB35DCE49}"/>
              </a:ext>
            </a:extLst>
          </p:cNvPr>
          <p:cNvSpPr>
            <a:spLocks noGrp="1"/>
          </p:cNvSpPr>
          <p:nvPr>
            <p:ph sz="half" idx="1"/>
          </p:nvPr>
        </p:nvSpPr>
        <p:spPr/>
        <p:txBody>
          <a:bodyPr>
            <a:normAutofit fontScale="92500" lnSpcReduction="20000"/>
          </a:bodyPr>
          <a:lstStyle/>
          <a:p>
            <a:r>
              <a:rPr lang="en-US" dirty="0"/>
              <a:t>A lock requires an atomic conditional write operation, like:</a:t>
            </a:r>
          </a:p>
          <a:p>
            <a:pPr marL="457200" lvl="1" indent="0">
              <a:lnSpc>
                <a:spcPct val="120000"/>
              </a:lnSpc>
              <a:buNone/>
            </a:pPr>
            <a:r>
              <a:rPr lang="en-US" sz="2600" dirty="0">
                <a:latin typeface="Courier New" panose="02070309020205020404" pitchFamily="49" charset="0"/>
                <a:cs typeface="Courier New" panose="02070309020205020404" pitchFamily="49" charset="0"/>
              </a:rPr>
              <a:t>PUT("key", "</a:t>
            </a:r>
            <a:r>
              <a:rPr lang="en-US" sz="2600" dirty="0" err="1">
                <a:latin typeface="Courier New" panose="02070309020205020404" pitchFamily="49" charset="0"/>
                <a:cs typeface="Courier New" panose="02070309020205020404" pitchFamily="49" charset="0"/>
              </a:rPr>
              <a:t>new_val</a:t>
            </a:r>
            <a:r>
              <a:rPr lang="en-US" sz="2600" dirty="0">
                <a:latin typeface="Courier New" panose="02070309020205020404" pitchFamily="49" charset="0"/>
                <a:cs typeface="Courier New" panose="02070309020205020404" pitchFamily="49" charset="0"/>
              </a:rPr>
              <a:t>") IF GET("key") == "</a:t>
            </a:r>
            <a:r>
              <a:rPr lang="en-US" sz="2600" dirty="0" err="1">
                <a:latin typeface="Courier New" panose="02070309020205020404" pitchFamily="49" charset="0"/>
                <a:cs typeface="Courier New" panose="02070309020205020404" pitchFamily="49" charset="0"/>
              </a:rPr>
              <a:t>old_val</a:t>
            </a:r>
            <a:r>
              <a:rPr lang="en-US" sz="2600" dirty="0">
                <a:latin typeface="Courier New" panose="02070309020205020404" pitchFamily="49" charset="0"/>
                <a:cs typeface="Courier New" panose="02070309020205020404" pitchFamily="49" charset="0"/>
              </a:rPr>
              <a:t>";</a:t>
            </a:r>
          </a:p>
          <a:p>
            <a:pPr>
              <a:lnSpc>
                <a:spcPct val="120000"/>
              </a:lnSpc>
            </a:pPr>
            <a:r>
              <a:rPr lang="en-US" dirty="0"/>
              <a:t>Many NoSQL databases support something like this </a:t>
            </a:r>
            <a:r>
              <a:rPr lang="en-US" sz="2200" dirty="0"/>
              <a:t>(Cassandra, Mongo).</a:t>
            </a:r>
            <a:endParaRPr lang="en-US" dirty="0"/>
          </a:p>
          <a:p>
            <a:endParaRPr lang="en-US" dirty="0"/>
          </a:p>
          <a:p>
            <a:r>
              <a:rPr lang="en-US" dirty="0"/>
              <a:t>Or if you don’t care too much about scalability:</a:t>
            </a:r>
          </a:p>
          <a:p>
            <a:pPr lvl="1"/>
            <a:r>
              <a:rPr lang="en-US" sz="3200" dirty="0"/>
              <a:t>Store your transactional data in a SQL Database.</a:t>
            </a:r>
          </a:p>
          <a:p>
            <a:pPr lvl="1"/>
            <a:r>
              <a:rPr lang="en-US" sz="3200" dirty="0"/>
              <a:t>Or use a SQL Database to implement a lock used to control access in NoSQL.</a:t>
            </a:r>
          </a:p>
        </p:txBody>
      </p:sp>
      <p:sp>
        <p:nvSpPr>
          <p:cNvPr id="8" name="Content Placeholder 7">
            <a:extLst>
              <a:ext uri="{FF2B5EF4-FFF2-40B4-BE49-F238E27FC236}">
                <a16:creationId xmlns:a16="http://schemas.microsoft.com/office/drawing/2014/main" id="{7CA9690B-2FA2-D34A-8582-2B05A5BB1DBA}"/>
              </a:ext>
            </a:extLst>
          </p:cNvPr>
          <p:cNvSpPr>
            <a:spLocks noGrp="1"/>
          </p:cNvSpPr>
          <p:nvPr>
            <p:ph sz="half" idx="2"/>
          </p:nvPr>
        </p:nvSpPr>
        <p:spPr/>
        <p:txBody>
          <a:bodyPr>
            <a:normAutofit fontScale="92500" lnSpcReduction="20000"/>
          </a:bodyPr>
          <a:lstStyle/>
          <a:p>
            <a:pPr marL="0" indent="0">
              <a:buNone/>
            </a:pPr>
            <a:r>
              <a:rPr lang="en-US" dirty="0"/>
              <a:t>NoSQL transaction to deduct $1 from an account:</a:t>
            </a:r>
          </a:p>
          <a:p>
            <a:pPr marL="0" indent="0">
              <a:buNone/>
            </a:pPr>
            <a:endParaRPr lang="en-US" sz="2800" dirty="0">
              <a:latin typeface="Courier New" panose="02070309020205020404" pitchFamily="49" charset="0"/>
              <a:cs typeface="Courier New" panose="02070309020205020404" pitchFamily="49" charset="0"/>
            </a:endParaRPr>
          </a:p>
          <a:p>
            <a:pPr marL="0" indent="0">
              <a:buNone/>
            </a:pPr>
            <a:r>
              <a:rPr lang="en-US" sz="2600" dirty="0">
                <a:latin typeface="Courier New" panose="02070309020205020404" pitchFamily="49" charset="0"/>
                <a:cs typeface="Courier New" panose="02070309020205020404" pitchFamily="49" charset="0"/>
              </a:rPr>
              <a:t>id=37; </a:t>
            </a:r>
            <a:r>
              <a:rPr lang="en-US" sz="2600" dirty="0">
                <a:solidFill>
                  <a:schemeClr val="accent2"/>
                </a:solidFill>
                <a:latin typeface="Courier New" panose="02070309020205020404" pitchFamily="49" charset="0"/>
                <a:cs typeface="Courier New" panose="02070309020205020404" pitchFamily="49" charset="0"/>
              </a:rPr>
              <a:t>// my unique client id</a:t>
            </a:r>
          </a:p>
          <a:p>
            <a:pPr marL="0" indent="0">
              <a:buNone/>
            </a:pPr>
            <a:r>
              <a:rPr lang="en-US" sz="2600" dirty="0">
                <a:latin typeface="Courier New" panose="02070309020205020404" pitchFamily="49" charset="0"/>
                <a:cs typeface="Courier New" panose="02070309020205020404" pitchFamily="49" charset="0"/>
              </a:rPr>
              <a:t>while(GET("lock") != id) {</a:t>
            </a:r>
          </a:p>
          <a:p>
            <a:pPr marL="0" indent="0">
              <a:buNone/>
            </a:pPr>
            <a:r>
              <a:rPr lang="en-US" sz="2600" dirty="0">
                <a:latin typeface="Courier New" panose="02070309020205020404" pitchFamily="49" charset="0"/>
                <a:cs typeface="Courier New" panose="02070309020205020404" pitchFamily="49" charset="0"/>
              </a:rPr>
              <a:t>  // get the lock if possible</a:t>
            </a:r>
            <a:br>
              <a:rPr lang="en-US" sz="2600" dirty="0">
                <a:latin typeface="Courier New" panose="02070309020205020404" pitchFamily="49" charset="0"/>
                <a:cs typeface="Courier New" panose="02070309020205020404" pitchFamily="49" charset="0"/>
              </a:rPr>
            </a:br>
            <a:r>
              <a:rPr lang="en-US" sz="2600" b="1" dirty="0">
                <a:solidFill>
                  <a:schemeClr val="accent6"/>
                </a:solidFill>
                <a:latin typeface="Courier New" panose="02070309020205020404" pitchFamily="49" charset="0"/>
                <a:cs typeface="Courier New" panose="02070309020205020404" pitchFamily="49" charset="0"/>
              </a:rPr>
              <a:t>  PUT("lock", id)</a:t>
            </a:r>
            <a:br>
              <a:rPr lang="en-US" sz="2600" b="1" dirty="0">
                <a:solidFill>
                  <a:schemeClr val="accent6"/>
                </a:solidFill>
                <a:latin typeface="Courier New" panose="02070309020205020404" pitchFamily="49" charset="0"/>
                <a:cs typeface="Courier New" panose="02070309020205020404" pitchFamily="49" charset="0"/>
              </a:rPr>
            </a:br>
            <a:r>
              <a:rPr lang="en-US" sz="2600" b="1" dirty="0">
                <a:solidFill>
                  <a:schemeClr val="accent6"/>
                </a:solidFill>
                <a:latin typeface="Courier New" panose="02070309020205020404" pitchFamily="49" charset="0"/>
                <a:cs typeface="Courier New" panose="02070309020205020404" pitchFamily="49" charset="0"/>
              </a:rPr>
              <a:t>  IF GET("lock") == 0;</a:t>
            </a:r>
          </a:p>
          <a:p>
            <a:pPr marL="0" indent="0">
              <a:buNone/>
            </a:pPr>
            <a:r>
              <a:rPr lang="en-US" sz="2600" dirty="0">
                <a:latin typeface="Courier New" panose="02070309020205020404" pitchFamily="49" charset="0"/>
                <a:cs typeface="Courier New" panose="02070309020205020404" pitchFamily="49" charset="0"/>
              </a:rPr>
              <a:t>}</a:t>
            </a:r>
          </a:p>
          <a:p>
            <a:pPr marL="0" indent="0">
              <a:buNone/>
            </a:pPr>
            <a:r>
              <a:rPr lang="en-US" sz="2600" dirty="0">
                <a:solidFill>
                  <a:schemeClr val="accent2"/>
                </a:solidFill>
                <a:latin typeface="Courier New" panose="02070309020205020404" pitchFamily="49" charset="0"/>
                <a:cs typeface="Courier New" panose="02070309020205020404" pitchFamily="49" charset="0"/>
              </a:rPr>
              <a:t>// do my 2-step transaction:</a:t>
            </a:r>
          </a:p>
          <a:p>
            <a:pPr marL="0" indent="0">
              <a:buNone/>
            </a:pPr>
            <a:r>
              <a:rPr lang="en-US" sz="2600" dirty="0">
                <a:latin typeface="Courier New" panose="02070309020205020404" pitchFamily="49" charset="0"/>
                <a:cs typeface="Courier New" panose="02070309020205020404" pitchFamily="49" charset="0"/>
              </a:rPr>
              <a:t>x = GET("balance");</a:t>
            </a:r>
          </a:p>
          <a:p>
            <a:pPr marL="0" indent="0">
              <a:buNone/>
            </a:pPr>
            <a:r>
              <a:rPr lang="en-US" sz="2600" dirty="0">
                <a:latin typeface="Courier New" panose="02070309020205020404" pitchFamily="49" charset="0"/>
                <a:cs typeface="Courier New" panose="02070309020205020404" pitchFamily="49" charset="0"/>
              </a:rPr>
              <a:t>PUT("balance", x – 1);</a:t>
            </a:r>
          </a:p>
          <a:p>
            <a:pPr marL="0" indent="0">
              <a:buNone/>
            </a:pPr>
            <a:endParaRPr lang="en-US" sz="2600" dirty="0">
              <a:latin typeface="Courier New" panose="02070309020205020404" pitchFamily="49" charset="0"/>
              <a:cs typeface="Courier New" panose="02070309020205020404" pitchFamily="49" charset="0"/>
            </a:endParaRPr>
          </a:p>
          <a:p>
            <a:pPr marL="0" indent="0">
              <a:buNone/>
            </a:pPr>
            <a:r>
              <a:rPr lang="en-US" sz="2600" dirty="0">
                <a:solidFill>
                  <a:schemeClr val="accent2"/>
                </a:solidFill>
                <a:latin typeface="Courier New" panose="02070309020205020404" pitchFamily="49" charset="0"/>
                <a:cs typeface="Courier New" panose="02070309020205020404" pitchFamily="49" charset="0"/>
              </a:rPr>
              <a:t>// release the lock</a:t>
            </a:r>
          </a:p>
          <a:p>
            <a:pPr marL="0" indent="0">
              <a:buNone/>
            </a:pPr>
            <a:r>
              <a:rPr lang="en-US" sz="2600" dirty="0">
                <a:latin typeface="Courier New" panose="02070309020205020404" pitchFamily="49" charset="0"/>
                <a:cs typeface="Courier New" panose="02070309020205020404" pitchFamily="49" charset="0"/>
              </a:rPr>
              <a:t>PUT("lock", 0);</a:t>
            </a:r>
          </a:p>
        </p:txBody>
      </p:sp>
    </p:spTree>
    <p:extLst>
      <p:ext uri="{BB962C8B-B14F-4D97-AF65-F5344CB8AC3E}">
        <p14:creationId xmlns:p14="http://schemas.microsoft.com/office/powerpoint/2010/main" val="4164900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768C9-0517-5743-8AF6-7FB9CF6CC1CC}"/>
              </a:ext>
            </a:extLst>
          </p:cNvPr>
          <p:cNvSpPr>
            <a:spLocks noGrp="1"/>
          </p:cNvSpPr>
          <p:nvPr>
            <p:ph type="title"/>
          </p:nvPr>
        </p:nvSpPr>
        <p:spPr/>
        <p:txBody>
          <a:bodyPr/>
          <a:lstStyle/>
          <a:p>
            <a:r>
              <a:rPr lang="en-US" dirty="0"/>
              <a:t>Throughput/scaling limitations</a:t>
            </a:r>
          </a:p>
        </p:txBody>
      </p:sp>
      <p:graphicFrame>
        <p:nvGraphicFramePr>
          <p:cNvPr id="4" name="Content Placeholder 3">
            <a:extLst>
              <a:ext uri="{FF2B5EF4-FFF2-40B4-BE49-F238E27FC236}">
                <a16:creationId xmlns:a16="http://schemas.microsoft.com/office/drawing/2014/main" id="{8902BF03-3568-0D4F-B889-21DFA2394C08}"/>
              </a:ext>
            </a:extLst>
          </p:cNvPr>
          <p:cNvGraphicFramePr>
            <a:graphicFrameLocks noGrp="1"/>
          </p:cNvGraphicFramePr>
          <p:nvPr>
            <p:ph idx="1"/>
            <p:extLst>
              <p:ext uri="{D42A27DB-BD31-4B8C-83A1-F6EECF244321}">
                <p14:modId xmlns:p14="http://schemas.microsoft.com/office/powerpoint/2010/main" val="1713928168"/>
              </p:ext>
            </p:extLst>
          </p:nvPr>
        </p:nvGraphicFramePr>
        <p:xfrm>
          <a:off x="94593" y="1146175"/>
          <a:ext cx="11958862" cy="4572000"/>
        </p:xfrm>
        <a:graphic>
          <a:graphicData uri="http://schemas.openxmlformats.org/drawingml/2006/table">
            <a:tbl>
              <a:tblPr firstRow="1" bandRow="1">
                <a:tableStyleId>{C083E6E3-FA7D-4D7B-A595-EF9225AFEA82}</a:tableStyleId>
              </a:tblPr>
              <a:tblGrid>
                <a:gridCol w="2884233">
                  <a:extLst>
                    <a:ext uri="{9D8B030D-6E8A-4147-A177-3AD203B41FA5}">
                      <a16:colId xmlns:a16="http://schemas.microsoft.com/office/drawing/2014/main" val="2737695993"/>
                    </a:ext>
                  </a:extLst>
                </a:gridCol>
                <a:gridCol w="2738802">
                  <a:extLst>
                    <a:ext uri="{9D8B030D-6E8A-4147-A177-3AD203B41FA5}">
                      <a16:colId xmlns:a16="http://schemas.microsoft.com/office/drawing/2014/main" val="1802828362"/>
                    </a:ext>
                  </a:extLst>
                </a:gridCol>
                <a:gridCol w="6335827">
                  <a:extLst>
                    <a:ext uri="{9D8B030D-6E8A-4147-A177-3AD203B41FA5}">
                      <a16:colId xmlns:a16="http://schemas.microsoft.com/office/drawing/2014/main" val="3726642424"/>
                    </a:ext>
                  </a:extLst>
                </a:gridCol>
              </a:tblGrid>
              <a:tr h="370840">
                <a:tc>
                  <a:txBody>
                    <a:bodyPr/>
                    <a:lstStyle/>
                    <a:p>
                      <a:pPr algn="r"/>
                      <a:r>
                        <a:rPr lang="en-US" sz="2400" dirty="0"/>
                        <a:t>Data store</a:t>
                      </a:r>
                      <a:endParaRPr lang="en-US" sz="2400" b="1" dirty="0"/>
                    </a:p>
                  </a:txBody>
                  <a:tcPr/>
                </a:tc>
                <a:tc>
                  <a:txBody>
                    <a:bodyPr/>
                    <a:lstStyle/>
                    <a:p>
                      <a:r>
                        <a:rPr lang="en-US" sz="2400" dirty="0"/>
                        <a:t>Examples</a:t>
                      </a:r>
                      <a:endParaRPr lang="en-US" sz="2400" b="1" dirty="0"/>
                    </a:p>
                  </a:txBody>
                  <a:tcPr/>
                </a:tc>
                <a:tc>
                  <a:txBody>
                    <a:bodyPr/>
                    <a:lstStyle/>
                    <a:p>
                      <a:r>
                        <a:rPr lang="en-US" sz="2400" dirty="0"/>
                        <a:t>Throughput limitations</a:t>
                      </a:r>
                      <a:endParaRPr lang="en-US" sz="2400" b="1" dirty="0"/>
                    </a:p>
                  </a:txBody>
                  <a:tcPr/>
                </a:tc>
                <a:extLst>
                  <a:ext uri="{0D108BD9-81ED-4DB2-BD59-A6C34878D82A}">
                    <a16:rowId xmlns:a16="http://schemas.microsoft.com/office/drawing/2014/main" val="2411855737"/>
                  </a:ext>
                </a:extLst>
              </a:tr>
              <a:tr h="370840">
                <a:tc>
                  <a:txBody>
                    <a:bodyPr/>
                    <a:lstStyle/>
                    <a:p>
                      <a:pPr algn="r"/>
                      <a:r>
                        <a:rPr lang="en-US" sz="2400" dirty="0">
                          <a:solidFill>
                            <a:srgbClr val="C00000"/>
                          </a:solidFill>
                        </a:rPr>
                        <a:t>SQL Relational DB</a:t>
                      </a:r>
                      <a:endParaRPr lang="en-US" sz="2400" b="0" dirty="0">
                        <a:solidFill>
                          <a:srgbClr val="C00000"/>
                        </a:solidFill>
                      </a:endParaRPr>
                    </a:p>
                  </a:txBody>
                  <a:tcPr/>
                </a:tc>
                <a:tc>
                  <a:txBody>
                    <a:bodyPr/>
                    <a:lstStyle/>
                    <a:p>
                      <a:r>
                        <a:rPr lang="en-US" sz="2400" dirty="0">
                          <a:solidFill>
                            <a:srgbClr val="C00000"/>
                          </a:solidFill>
                        </a:rPr>
                        <a:t>MySQL, Oracle</a:t>
                      </a:r>
                    </a:p>
                  </a:txBody>
                  <a:tcPr/>
                </a:tc>
                <a:tc>
                  <a:txBody>
                    <a:bodyPr/>
                    <a:lstStyle/>
                    <a:p>
                      <a:r>
                        <a:rPr lang="en-US" sz="2400" dirty="0">
                          <a:solidFill>
                            <a:srgbClr val="C00000"/>
                          </a:solidFill>
                        </a:rPr>
                        <a:t>All writes to primary.  Read-replication adds delay.</a:t>
                      </a:r>
                    </a:p>
                  </a:txBody>
                  <a:tcPr/>
                </a:tc>
                <a:extLst>
                  <a:ext uri="{0D108BD9-81ED-4DB2-BD59-A6C34878D82A}">
                    <a16:rowId xmlns:a16="http://schemas.microsoft.com/office/drawing/2014/main" val="3768986510"/>
                  </a:ext>
                </a:extLst>
              </a:tr>
              <a:tr h="370840">
                <a:tc>
                  <a:txBody>
                    <a:bodyPr/>
                    <a:lstStyle/>
                    <a:p>
                      <a:pPr algn="r"/>
                      <a:r>
                        <a:rPr lang="en-US" sz="2400" b="0" dirty="0"/>
                        <a:t>Column-oriented DB</a:t>
                      </a:r>
                    </a:p>
                  </a:txBody>
                  <a:tcPr/>
                </a:tc>
                <a:tc>
                  <a:txBody>
                    <a:bodyPr/>
                    <a:lstStyle/>
                    <a:p>
                      <a:r>
                        <a:rPr lang="en-US" sz="2400" dirty="0"/>
                        <a:t>Snowflake, </a:t>
                      </a:r>
                      <a:r>
                        <a:rPr lang="en-US" sz="2400" dirty="0" err="1"/>
                        <a:t>BigQuery</a:t>
                      </a:r>
                      <a:endParaRPr lang="en-US" sz="2400" dirty="0"/>
                    </a:p>
                  </a:txBody>
                  <a:tcPr/>
                </a:tc>
                <a:tc>
                  <a:txBody>
                    <a:bodyPr/>
                    <a:lstStyle/>
                    <a:p>
                      <a:endParaRPr lang="en-US" sz="2400" dirty="0"/>
                    </a:p>
                  </a:txBody>
                  <a:tcPr/>
                </a:tc>
                <a:extLst>
                  <a:ext uri="{0D108BD9-81ED-4DB2-BD59-A6C34878D82A}">
                    <a16:rowId xmlns:a16="http://schemas.microsoft.com/office/drawing/2014/main" val="1118793811"/>
                  </a:ext>
                </a:extLst>
              </a:tr>
              <a:tr h="370840">
                <a:tc>
                  <a:txBody>
                    <a:bodyPr/>
                    <a:lstStyle/>
                    <a:p>
                      <a:pPr algn="r"/>
                      <a:r>
                        <a:rPr lang="en-US" sz="2400" dirty="0"/>
                        <a:t>Search engine</a:t>
                      </a:r>
                      <a:endParaRPr lang="en-US" sz="2400" b="0" dirty="0"/>
                    </a:p>
                  </a:txBody>
                  <a:tcPr/>
                </a:tc>
                <a:tc>
                  <a:txBody>
                    <a:bodyPr/>
                    <a:lstStyle/>
                    <a:p>
                      <a:r>
                        <a:rPr lang="en-US" sz="2400" dirty="0"/>
                        <a:t>Elastic search</a:t>
                      </a:r>
                    </a:p>
                  </a:txBody>
                  <a:tcPr/>
                </a:tc>
                <a:tc>
                  <a:txBody>
                    <a:bodyPr/>
                    <a:lstStyle/>
                    <a:p>
                      <a:endParaRPr lang="en-US" sz="2400" dirty="0"/>
                    </a:p>
                  </a:txBody>
                  <a:tcPr/>
                </a:tc>
                <a:extLst>
                  <a:ext uri="{0D108BD9-81ED-4DB2-BD59-A6C34878D82A}">
                    <a16:rowId xmlns:a16="http://schemas.microsoft.com/office/drawing/2014/main" val="2758545325"/>
                  </a:ext>
                </a:extLst>
              </a:tr>
              <a:tr h="370840">
                <a:tc>
                  <a:txBody>
                    <a:bodyPr/>
                    <a:lstStyle/>
                    <a:p>
                      <a:pPr algn="r"/>
                      <a:r>
                        <a:rPr lang="en-US" sz="2400" dirty="0"/>
                        <a:t>Document store</a:t>
                      </a:r>
                      <a:endParaRPr lang="en-US" sz="2400" b="0" dirty="0"/>
                    </a:p>
                  </a:txBody>
                  <a:tcPr/>
                </a:tc>
                <a:tc>
                  <a:txBody>
                    <a:bodyPr/>
                    <a:lstStyle/>
                    <a:p>
                      <a:r>
                        <a:rPr lang="en-US" sz="2400" dirty="0"/>
                        <a:t>MongoDB</a:t>
                      </a:r>
                    </a:p>
                  </a:txBody>
                  <a:tcPr/>
                </a:tc>
                <a:tc>
                  <a:txBody>
                    <a:bodyPr/>
                    <a:lstStyle/>
                    <a:p>
                      <a:endParaRPr lang="en-US" sz="2400" dirty="0"/>
                    </a:p>
                  </a:txBody>
                  <a:tcPr/>
                </a:tc>
                <a:extLst>
                  <a:ext uri="{0D108BD9-81ED-4DB2-BD59-A6C34878D82A}">
                    <a16:rowId xmlns:a16="http://schemas.microsoft.com/office/drawing/2014/main" val="4038157190"/>
                  </a:ext>
                </a:extLst>
              </a:tr>
              <a:tr h="370840">
                <a:tc>
                  <a:txBody>
                    <a:bodyPr/>
                    <a:lstStyle/>
                    <a:p>
                      <a:pPr algn="r"/>
                      <a:r>
                        <a:rPr lang="en-US" sz="2400" dirty="0"/>
                        <a:t>Distributed cache</a:t>
                      </a:r>
                      <a:endParaRPr lang="en-US" sz="2400" b="0" dirty="0"/>
                    </a:p>
                  </a:txBody>
                  <a:tcPr/>
                </a:tc>
                <a:tc>
                  <a:txBody>
                    <a:bodyPr/>
                    <a:lstStyle/>
                    <a:p>
                      <a:r>
                        <a:rPr lang="en-US" sz="2400" dirty="0" err="1"/>
                        <a:t>Redis</a:t>
                      </a:r>
                      <a:endParaRPr lang="en-US" sz="2400" dirty="0"/>
                    </a:p>
                  </a:txBody>
                  <a:tcPr/>
                </a:tc>
                <a:tc>
                  <a:txBody>
                    <a:bodyPr/>
                    <a:lstStyle/>
                    <a:p>
                      <a:endParaRPr lang="en-US" sz="2400" dirty="0"/>
                    </a:p>
                  </a:txBody>
                  <a:tcPr/>
                </a:tc>
                <a:extLst>
                  <a:ext uri="{0D108BD9-81ED-4DB2-BD59-A6C34878D82A}">
                    <a16:rowId xmlns:a16="http://schemas.microsoft.com/office/drawing/2014/main" val="667244711"/>
                  </a:ext>
                </a:extLst>
              </a:tr>
              <a:tr h="370840">
                <a:tc>
                  <a:txBody>
                    <a:bodyPr/>
                    <a:lstStyle/>
                    <a:p>
                      <a:pPr algn="r"/>
                      <a:r>
                        <a:rPr lang="en-US" sz="2400" dirty="0"/>
                        <a:t>NoSQL DB</a:t>
                      </a:r>
                      <a:endParaRPr lang="en-US" sz="2400" b="0" dirty="0"/>
                    </a:p>
                  </a:txBody>
                  <a:tcPr/>
                </a:tc>
                <a:tc>
                  <a:txBody>
                    <a:bodyPr/>
                    <a:lstStyle/>
                    <a:p>
                      <a:r>
                        <a:rPr lang="en-US" sz="2400" dirty="0"/>
                        <a:t>Cassandra, Dynamo</a:t>
                      </a:r>
                    </a:p>
                  </a:txBody>
                  <a:tcPr/>
                </a:tc>
                <a:tc>
                  <a:txBody>
                    <a:bodyPr/>
                    <a:lstStyle/>
                    <a:p>
                      <a:endParaRPr lang="en-US" sz="2400" dirty="0"/>
                    </a:p>
                  </a:txBody>
                  <a:tcPr/>
                </a:tc>
                <a:extLst>
                  <a:ext uri="{0D108BD9-81ED-4DB2-BD59-A6C34878D82A}">
                    <a16:rowId xmlns:a16="http://schemas.microsoft.com/office/drawing/2014/main" val="2136830453"/>
                  </a:ext>
                </a:extLst>
              </a:tr>
              <a:tr h="370840">
                <a:tc>
                  <a:txBody>
                    <a:bodyPr/>
                    <a:lstStyle/>
                    <a:p>
                      <a:pPr algn="r"/>
                      <a:r>
                        <a:rPr lang="en-US" sz="2400" dirty="0"/>
                        <a:t>Cloud object store</a:t>
                      </a:r>
                      <a:endParaRPr lang="en-US" sz="2400" b="0" dirty="0"/>
                    </a:p>
                  </a:txBody>
                  <a:tcPr/>
                </a:tc>
                <a:tc>
                  <a:txBody>
                    <a:bodyPr/>
                    <a:lstStyle/>
                    <a:p>
                      <a:r>
                        <a:rPr lang="en-US" sz="2400" dirty="0"/>
                        <a:t>S3, Azure Blobs</a:t>
                      </a:r>
                    </a:p>
                  </a:txBody>
                  <a:tcPr/>
                </a:tc>
                <a:tc>
                  <a:txBody>
                    <a:bodyPr/>
                    <a:lstStyle/>
                    <a:p>
                      <a:endParaRPr lang="en-US" sz="2400" dirty="0"/>
                    </a:p>
                  </a:txBody>
                  <a:tcPr/>
                </a:tc>
                <a:extLst>
                  <a:ext uri="{0D108BD9-81ED-4DB2-BD59-A6C34878D82A}">
                    <a16:rowId xmlns:a16="http://schemas.microsoft.com/office/drawing/2014/main" val="3415448994"/>
                  </a:ext>
                </a:extLst>
              </a:tr>
              <a:tr h="370840">
                <a:tc>
                  <a:txBody>
                    <a:bodyPr/>
                    <a:lstStyle/>
                    <a:p>
                      <a:pPr algn="r"/>
                      <a:r>
                        <a:rPr lang="en-US" sz="2400" dirty="0"/>
                        <a:t>Cluster filesystem</a:t>
                      </a:r>
                      <a:endParaRPr lang="en-US" sz="2400" b="0" dirty="0"/>
                    </a:p>
                  </a:txBody>
                  <a:tcPr/>
                </a:tc>
                <a:tc>
                  <a:txBody>
                    <a:bodyPr/>
                    <a:lstStyle/>
                    <a:p>
                      <a:r>
                        <a:rPr lang="en-US" sz="2400" dirty="0"/>
                        <a:t>Hadoop dist. fs.</a:t>
                      </a:r>
                    </a:p>
                  </a:txBody>
                  <a:tcPr/>
                </a:tc>
                <a:tc>
                  <a:txBody>
                    <a:bodyPr/>
                    <a:lstStyle/>
                    <a:p>
                      <a:endParaRPr lang="en-US" sz="2400" dirty="0"/>
                    </a:p>
                  </a:txBody>
                  <a:tcPr/>
                </a:tc>
                <a:extLst>
                  <a:ext uri="{0D108BD9-81ED-4DB2-BD59-A6C34878D82A}">
                    <a16:rowId xmlns:a16="http://schemas.microsoft.com/office/drawing/2014/main" val="2058425629"/>
                  </a:ext>
                </a:extLst>
              </a:tr>
              <a:tr h="370840">
                <a:tc>
                  <a:txBody>
                    <a:bodyPr/>
                    <a:lstStyle/>
                    <a:p>
                      <a:pPr algn="r"/>
                      <a:r>
                        <a:rPr lang="en-US" sz="2400" dirty="0">
                          <a:solidFill>
                            <a:srgbClr val="C00000"/>
                          </a:solidFill>
                        </a:rPr>
                        <a:t>Networked filesystem</a:t>
                      </a:r>
                      <a:endParaRPr lang="en-US" sz="2400" b="0" dirty="0">
                        <a:solidFill>
                          <a:srgbClr val="C00000"/>
                        </a:solidFill>
                      </a:endParaRPr>
                    </a:p>
                  </a:txBody>
                  <a:tcPr/>
                </a:tc>
                <a:tc>
                  <a:txBody>
                    <a:bodyPr/>
                    <a:lstStyle/>
                    <a:p>
                      <a:r>
                        <a:rPr lang="en-US" sz="2400" dirty="0">
                          <a:solidFill>
                            <a:srgbClr val="C00000"/>
                          </a:solidFill>
                        </a:rPr>
                        <a:t>NFS, EFS, EBS</a:t>
                      </a:r>
                    </a:p>
                  </a:txBody>
                  <a:tcPr/>
                </a:tc>
                <a:tc>
                  <a:txBody>
                    <a:bodyPr/>
                    <a:lstStyle/>
                    <a:p>
                      <a:r>
                        <a:rPr lang="en-US" sz="2400" dirty="0">
                          <a:solidFill>
                            <a:srgbClr val="C00000"/>
                          </a:solidFill>
                        </a:rPr>
                        <a:t>One machine, many disks (RAID).</a:t>
                      </a:r>
                    </a:p>
                  </a:txBody>
                  <a:tcPr/>
                </a:tc>
                <a:extLst>
                  <a:ext uri="{0D108BD9-81ED-4DB2-BD59-A6C34878D82A}">
                    <a16:rowId xmlns:a16="http://schemas.microsoft.com/office/drawing/2014/main" val="2658212965"/>
                  </a:ext>
                </a:extLst>
              </a:tr>
            </a:tbl>
          </a:graphicData>
        </a:graphic>
      </p:graphicFrame>
      <p:sp>
        <p:nvSpPr>
          <p:cNvPr id="3" name="Right Brace 2">
            <a:extLst>
              <a:ext uri="{FF2B5EF4-FFF2-40B4-BE49-F238E27FC236}">
                <a16:creationId xmlns:a16="http://schemas.microsoft.com/office/drawing/2014/main" id="{6B7A3B39-59BE-0A4E-966D-A24B667B8F21}"/>
              </a:ext>
            </a:extLst>
          </p:cNvPr>
          <p:cNvSpPr/>
          <p:nvPr/>
        </p:nvSpPr>
        <p:spPr>
          <a:xfrm>
            <a:off x="5638801" y="2092035"/>
            <a:ext cx="457200" cy="3121096"/>
          </a:xfrm>
          <a:prstGeom prst="rightBrace">
            <a:avLst>
              <a:gd name="adj1" fmla="val 27201"/>
              <a:gd name="adj2" fmla="val 50000"/>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90AC7D2B-9425-A44A-8FE6-F33B942B7A97}"/>
              </a:ext>
            </a:extLst>
          </p:cNvPr>
          <p:cNvSpPr txBox="1"/>
          <p:nvPr/>
        </p:nvSpPr>
        <p:spPr>
          <a:xfrm>
            <a:off x="6158490" y="3027355"/>
            <a:ext cx="5631728" cy="830997"/>
          </a:xfrm>
          <a:prstGeom prst="rect">
            <a:avLst/>
          </a:prstGeom>
          <a:noFill/>
        </p:spPr>
        <p:txBody>
          <a:bodyPr wrap="square" rtlCol="0">
            <a:spAutoFit/>
          </a:bodyPr>
          <a:lstStyle/>
          <a:p>
            <a:r>
              <a:rPr lang="en-US" sz="2400" dirty="0">
                <a:solidFill>
                  <a:srgbClr val="00B050"/>
                </a:solidFill>
              </a:rPr>
              <a:t>All use a scalable data partitioning method, such as hashing.</a:t>
            </a:r>
          </a:p>
        </p:txBody>
      </p:sp>
    </p:spTree>
    <p:extLst>
      <p:ext uri="{BB962C8B-B14F-4D97-AF65-F5344CB8AC3E}">
        <p14:creationId xmlns:p14="http://schemas.microsoft.com/office/powerpoint/2010/main" val="1331992215"/>
      </p:ext>
    </p:extLst>
  </p:cSld>
  <p:clrMapOvr>
    <a:masterClrMapping/>
  </p:clrMapOvr>
</p:sld>
</file>

<file path=ppt/theme/theme1.xml><?xml version="1.0" encoding="utf-8"?>
<a:theme xmlns:a="http://schemas.openxmlformats.org/drawingml/2006/main" name="Theme1">
  <a:themeElements>
    <a:clrScheme name="Custom 4">
      <a:dk1>
        <a:srgbClr val="000000"/>
      </a:dk1>
      <a:lt1>
        <a:srgbClr val="FFFFFF"/>
      </a:lt1>
      <a:dk2>
        <a:srgbClr val="44546A"/>
      </a:dk2>
      <a:lt2>
        <a:srgbClr val="E7E6E6"/>
      </a:lt2>
      <a:accent1>
        <a:srgbClr val="0CAB00"/>
      </a:accent1>
      <a:accent2>
        <a:srgbClr val="ED4B11"/>
      </a:accent2>
      <a:accent3>
        <a:srgbClr val="A5A5A5"/>
      </a:accent3>
      <a:accent4>
        <a:srgbClr val="00937B"/>
      </a:accent4>
      <a:accent5>
        <a:srgbClr val="5B9BD5"/>
      </a:accent5>
      <a:accent6>
        <a:srgbClr val="932092"/>
      </a:accent6>
      <a:hlink>
        <a:srgbClr val="0563C1"/>
      </a:hlink>
      <a:folHlink>
        <a:srgbClr val="954F72"/>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350B7070-F291-BD48-BD16-063ABE220FC2}" vid="{A4957333-41A6-3442-98BC-DB1C2ACD67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EECS-340 Lecture 17 - QUIC</Template>
  <TotalTime>24329</TotalTime>
  <Words>4114</Words>
  <Application>Microsoft Macintosh PowerPoint</Application>
  <PresentationFormat>Widescreen</PresentationFormat>
  <Paragraphs>537</Paragraphs>
  <Slides>36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Courier New</vt:lpstr>
      <vt:lpstr>Garamond</vt:lpstr>
      <vt:lpstr>Theme1</vt:lpstr>
      <vt:lpstr>CS-310 Scalable Software Architectures Lecture 15: Choosing a Database</vt:lpstr>
      <vt:lpstr>Last Time: Distributed DB Consistency</vt:lpstr>
      <vt:lpstr>Recall the goals of a Database:</vt:lpstr>
      <vt:lpstr>Data storage options</vt:lpstr>
      <vt:lpstr>SQL Relational Databases</vt:lpstr>
      <vt:lpstr>Database transaction example: spending gift card balance</vt:lpstr>
      <vt:lpstr>Transactions on a distributed (NoSQL) DB?</vt:lpstr>
      <vt:lpstr>How to implement a distributed lock?</vt:lpstr>
      <vt:lpstr>Throughput/scaling limitations</vt:lpstr>
      <vt:lpstr>Data abstractions</vt:lpstr>
      <vt:lpstr>Column-oriented Relational Databases</vt:lpstr>
      <vt:lpstr>Many choices for semi-structured, scalable stores!</vt:lpstr>
      <vt:lpstr>Distributed data store comparison</vt:lpstr>
      <vt:lpstr>MongoDB stores JSON objects</vt:lpstr>
      <vt:lpstr>MongoDB (3.2) – a “document store”</vt:lpstr>
      <vt:lpstr>MongoDB (3.2) – a “document store”</vt:lpstr>
      <vt:lpstr>ElasticSearch also stores JSON documents</vt:lpstr>
      <vt:lpstr>ElasticSearch – a “search engine”</vt:lpstr>
      <vt:lpstr>ElasticSearch (0.20.1) – a “search engine”</vt:lpstr>
      <vt:lpstr>Cassandra rows (NoSQL, 2d key-value store)</vt:lpstr>
      <vt:lpstr>Cassandra bridge information example</vt:lpstr>
      <vt:lpstr>Cassandra – a “NoSQL database”</vt:lpstr>
      <vt:lpstr>Cassandra (2.0) – a “NoSQL database”</vt:lpstr>
      <vt:lpstr>DynamoDB is a 2D key-value store, like Cassandra</vt:lpstr>
      <vt:lpstr>Redis DB/cache values</vt:lpstr>
      <vt:lpstr>Distributed Caches</vt:lpstr>
      <vt:lpstr>Comparison</vt:lpstr>
      <vt:lpstr>Comparison</vt:lpstr>
      <vt:lpstr>Redis (V3.2) – a “cache”</vt:lpstr>
      <vt:lpstr>Redis (V3.2) – a “cache”</vt:lpstr>
      <vt:lpstr>Filesystem choices</vt:lpstr>
      <vt:lpstr>Networked file system</vt:lpstr>
      <vt:lpstr>Cloud object store (S3)</vt:lpstr>
      <vt:lpstr>S3 example for hosting media files on web</vt:lpstr>
      <vt:lpstr>Hadoop File System (HDFS)</vt:lpstr>
      <vt:lpstr>Recap – Choosing a data store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EECS 317 Data Management and Information Processing</dc:title>
  <dc:creator>Stephen Tarzia</dc:creator>
  <cp:lastModifiedBy>Stephen Tarzia</cp:lastModifiedBy>
  <cp:revision>440</cp:revision>
  <cp:lastPrinted>2019-10-02T20:13:19Z</cp:lastPrinted>
  <dcterms:created xsi:type="dcterms:W3CDTF">2017-09-19T21:33:23Z</dcterms:created>
  <dcterms:modified xsi:type="dcterms:W3CDTF">2021-02-22T22:09:29Z</dcterms:modified>
</cp:coreProperties>
</file>