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56" r:id="rId2"/>
    <p:sldId id="408" r:id="rId3"/>
    <p:sldId id="290" r:id="rId4"/>
    <p:sldId id="417" r:id="rId5"/>
    <p:sldId id="416" r:id="rId6"/>
    <p:sldId id="418" r:id="rId7"/>
    <p:sldId id="439" r:id="rId8"/>
    <p:sldId id="440" r:id="rId9"/>
    <p:sldId id="444" r:id="rId10"/>
    <p:sldId id="445" r:id="rId11"/>
    <p:sldId id="446" r:id="rId12"/>
    <p:sldId id="448" r:id="rId13"/>
    <p:sldId id="447" r:id="rId14"/>
    <p:sldId id="449" r:id="rId15"/>
    <p:sldId id="421" r:id="rId16"/>
    <p:sldId id="423" r:id="rId17"/>
    <p:sldId id="424" r:id="rId18"/>
    <p:sldId id="430" r:id="rId19"/>
    <p:sldId id="431" r:id="rId20"/>
    <p:sldId id="450" r:id="rId21"/>
    <p:sldId id="419" r:id="rId22"/>
    <p:sldId id="451" r:id="rId23"/>
    <p:sldId id="434" r:id="rId24"/>
    <p:sldId id="425" r:id="rId25"/>
    <p:sldId id="43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408"/>
            <p14:sldId id="290"/>
            <p14:sldId id="417"/>
            <p14:sldId id="416"/>
            <p14:sldId id="418"/>
            <p14:sldId id="439"/>
            <p14:sldId id="440"/>
            <p14:sldId id="444"/>
            <p14:sldId id="445"/>
            <p14:sldId id="446"/>
            <p14:sldId id="448"/>
            <p14:sldId id="447"/>
            <p14:sldId id="449"/>
            <p14:sldId id="421"/>
            <p14:sldId id="423"/>
            <p14:sldId id="424"/>
            <p14:sldId id="430"/>
            <p14:sldId id="431"/>
            <p14:sldId id="450"/>
            <p14:sldId id="419"/>
            <p14:sldId id="451"/>
            <p14:sldId id="434"/>
            <p14:sldId id="425"/>
            <p14:sldId id="43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4"/>
    <p:restoredTop sz="94626"/>
  </p:normalViewPr>
  <p:slideViewPr>
    <p:cSldViewPr snapToGrid="0" snapToObjects="1">
      <p:cViewPr varScale="1">
        <p:scale>
          <a:sx n="107" d="100"/>
          <a:sy n="107" d="100"/>
        </p:scale>
        <p:origin x="19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2/18/21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2/18/21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93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07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13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76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59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60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70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07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39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5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532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33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51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76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447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C0E10-1515-C94F-963C-79D3695741B5}"/>
              </a:ext>
            </a:extLst>
          </p:cNvPr>
          <p:cNvSpPr txBox="1">
            <a:spLocks/>
          </p:cNvSpPr>
          <p:nvPr userDrawn="1"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jepsen.io/consistency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stributed-systems.net/index.php/books/ds3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solidFill>
                  <a:schemeClr val="tx1"/>
                </a:solidFill>
              </a:rPr>
              <a:t>CS-310 Scalable Software Architectures</a:t>
            </a:r>
            <a:br>
              <a:rPr lang="en-US" dirty="0"/>
            </a:br>
            <a:r>
              <a:rPr lang="en-US" dirty="0"/>
              <a:t>Lecture 14:</a:t>
            </a:r>
            <a:br>
              <a:rPr lang="en-US" dirty="0"/>
            </a:br>
            <a:r>
              <a:rPr lang="en-US" dirty="0"/>
              <a:t>Distributed DB Consistency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Tarzia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9" y="6024402"/>
            <a:ext cx="2895817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EBF83145-288E-674C-8766-86FDDE312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503" y="1811949"/>
            <a:ext cx="1706511" cy="14931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96425C-062D-9945-89C6-EEAF1BE9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Failing the </a:t>
            </a:r>
            <a:r>
              <a:rPr lang="en-US" b="1" dirty="0"/>
              <a:t>Monotonic Read </a:t>
            </a:r>
            <a:r>
              <a:rPr lang="en-US" dirty="0"/>
              <a:t>property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6F8FE-A54D-2D47-8AF3-C654FA6F1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247789" cy="561813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Definition of Monotonic Reads:</a:t>
            </a:r>
          </a:p>
          <a:p>
            <a:r>
              <a:rPr lang="en-US" dirty="0"/>
              <a:t>If a client reads the value of </a:t>
            </a:r>
            <a:r>
              <a:rPr lang="en-US" b="1" dirty="0"/>
              <a:t>x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later reads of x </a:t>
            </a:r>
            <a:r>
              <a:rPr lang="en-US" i="1" dirty="0"/>
              <a:t>by that same client</a:t>
            </a:r>
            <a:r>
              <a:rPr lang="en-US" dirty="0"/>
              <a:t> will always return the same value or a more recently written value.</a:t>
            </a:r>
          </a:p>
          <a:p>
            <a:pPr marL="0" indent="0">
              <a:buNone/>
            </a:pPr>
            <a:r>
              <a:rPr lang="en-US" b="1" dirty="0"/>
              <a:t>How might it fail?</a:t>
            </a:r>
          </a:p>
          <a:p>
            <a:r>
              <a:rPr lang="en-US" dirty="0"/>
              <a:t>Read from two different nodes during an incomplete write.</a:t>
            </a:r>
          </a:p>
        </p:txBody>
      </p:sp>
      <p:sp>
        <p:nvSpPr>
          <p:cNvPr id="44" name="Content Placeholder 43">
            <a:extLst>
              <a:ext uri="{FF2B5EF4-FFF2-40B4-BE49-F238E27FC236}">
                <a16:creationId xmlns:a16="http://schemas.microsoft.com/office/drawing/2014/main" id="{E3B56E79-F726-004A-8311-806B785CD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4356252"/>
            <a:ext cx="5977585" cy="235451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to prevent this problem?</a:t>
            </a:r>
          </a:p>
          <a:p>
            <a:r>
              <a:rPr lang="en-US" dirty="0"/>
              <a:t>Make client connect to same node for every request.</a:t>
            </a:r>
          </a:p>
          <a:p>
            <a:r>
              <a:rPr lang="en-US" dirty="0"/>
              <a:t>Or delay the second request…</a:t>
            </a:r>
          </a:p>
          <a:p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C9C4A3-E615-AA4B-AD6E-45C88D91FF96}"/>
              </a:ext>
            </a:extLst>
          </p:cNvPr>
          <p:cNvGrpSpPr/>
          <p:nvPr/>
        </p:nvGrpSpPr>
        <p:grpSpPr>
          <a:xfrm>
            <a:off x="4889011" y="3747622"/>
            <a:ext cx="929898" cy="884264"/>
            <a:chOff x="10763181" y="2345404"/>
            <a:chExt cx="1139517" cy="1083596"/>
          </a:xfrm>
        </p:grpSpPr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3F485FA0-7CF2-9F48-B664-E5131AD8ECBC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7" name="Octagon 6">
              <a:extLst>
                <a:ext uri="{FF2B5EF4-FFF2-40B4-BE49-F238E27FC236}">
                  <a16:creationId xmlns:a16="http://schemas.microsoft.com/office/drawing/2014/main" id="{EAFF849F-EEE9-BD43-A8D8-BD60AC2864F4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837D416-302C-724C-8064-D34578EDD74D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D00AF934-D110-4A4E-96CE-2DED5F360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0314" y="3199311"/>
            <a:ext cx="710924" cy="8740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F5D1CDF-DBFB-4649-9F0E-19112E9659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003" y="2060043"/>
            <a:ext cx="710924" cy="8740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94B69C-10F7-5745-901D-56FDDDBAE8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112" y="986595"/>
            <a:ext cx="710924" cy="874086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A86A5A4-4EFA-DD48-90F3-ABFDBD83DD21}"/>
              </a:ext>
            </a:extLst>
          </p:cNvPr>
          <p:cNvCxnSpPr>
            <a:cxnSpLocks/>
            <a:stCxn id="20" idx="3"/>
            <a:endCxn id="9" idx="1"/>
          </p:cNvCxnSpPr>
          <p:nvPr/>
        </p:nvCxnSpPr>
        <p:spPr>
          <a:xfrm>
            <a:off x="9276664" y="2558547"/>
            <a:ext cx="753650" cy="1077807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DE9AAE6-B112-6B4E-A76A-3F8C28EF9646}"/>
              </a:ext>
            </a:extLst>
          </p:cNvPr>
          <p:cNvSpPr txBox="1"/>
          <p:nvPr/>
        </p:nvSpPr>
        <p:spPr>
          <a:xfrm>
            <a:off x="8523014" y="1900982"/>
            <a:ext cx="75365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x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B21317-FA04-204E-87BF-097484C44C70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9319239" y="1423638"/>
            <a:ext cx="678873" cy="669834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523429-D5ED-024E-BA04-608B39632825}"/>
              </a:ext>
            </a:extLst>
          </p:cNvPr>
          <p:cNvCxnSpPr>
            <a:cxnSpLocks/>
          </p:cNvCxnSpPr>
          <p:nvPr/>
        </p:nvCxnSpPr>
        <p:spPr>
          <a:xfrm flipH="1">
            <a:off x="10709036" y="2497086"/>
            <a:ext cx="390386" cy="1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BD078C8-8BBC-5643-B537-B74C96A08AA3}"/>
              </a:ext>
            </a:extLst>
          </p:cNvPr>
          <p:cNvSpPr txBox="1"/>
          <p:nvPr/>
        </p:nvSpPr>
        <p:spPr>
          <a:xfrm>
            <a:off x="7185173" y="1442617"/>
            <a:ext cx="969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72FE0C-D01A-CB4C-A2BC-B7882E5DF76A}"/>
              </a:ext>
            </a:extLst>
          </p:cNvPr>
          <p:cNvSpPr txBox="1"/>
          <p:nvPr/>
        </p:nvSpPr>
        <p:spPr>
          <a:xfrm>
            <a:off x="9385483" y="552089"/>
            <a:ext cx="1713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Distributed DB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FEB383-049B-B84E-AF65-0F34B72CED2A}"/>
              </a:ext>
            </a:extLst>
          </p:cNvPr>
          <p:cNvSpPr txBox="1"/>
          <p:nvPr/>
        </p:nvSpPr>
        <p:spPr>
          <a:xfrm>
            <a:off x="8523014" y="2358492"/>
            <a:ext cx="75365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4010F3-CC97-6E44-B07E-E2B5B8224119}"/>
              </a:ext>
            </a:extLst>
          </p:cNvPr>
          <p:cNvSpPr txBox="1"/>
          <p:nvPr/>
        </p:nvSpPr>
        <p:spPr>
          <a:xfrm>
            <a:off x="11084312" y="2301429"/>
            <a:ext cx="110768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x=1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90C0E4E-9198-AC4C-90C8-2AF3EBD223B1}"/>
              </a:ext>
            </a:extLst>
          </p:cNvPr>
          <p:cNvCxnSpPr>
            <a:cxnSpLocks/>
            <a:endCxn id="11" idx="3"/>
          </p:cNvCxnSpPr>
          <p:nvPr/>
        </p:nvCxnSpPr>
        <p:spPr>
          <a:xfrm flipH="1" flipV="1">
            <a:off x="10709036" y="1423638"/>
            <a:ext cx="390386" cy="825738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E9EDEF4-1BA1-5240-9C61-25847DEA12DD}"/>
              </a:ext>
            </a:extLst>
          </p:cNvPr>
          <p:cNvCxnSpPr>
            <a:cxnSpLocks/>
          </p:cNvCxnSpPr>
          <p:nvPr/>
        </p:nvCxnSpPr>
        <p:spPr>
          <a:xfrm flipH="1">
            <a:off x="10896625" y="2691719"/>
            <a:ext cx="213487" cy="330154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B1FB78E-5D1F-FD49-B4FD-121CDCF46192}"/>
              </a:ext>
            </a:extLst>
          </p:cNvPr>
          <p:cNvSpPr txBox="1"/>
          <p:nvPr/>
        </p:nvSpPr>
        <p:spPr>
          <a:xfrm>
            <a:off x="10904229" y="1611763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CBAF1B3-6517-5649-9AA4-BE4DB8A0DC12}"/>
              </a:ext>
            </a:extLst>
          </p:cNvPr>
          <p:cNvSpPr txBox="1"/>
          <p:nvPr/>
        </p:nvSpPr>
        <p:spPr>
          <a:xfrm>
            <a:off x="9522883" y="2601290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65E643B-88D3-EA4A-B7D1-DAE960F6C1AB}"/>
              </a:ext>
            </a:extLst>
          </p:cNvPr>
          <p:cNvSpPr txBox="1"/>
          <p:nvPr/>
        </p:nvSpPr>
        <p:spPr>
          <a:xfrm>
            <a:off x="9438665" y="1431049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DB1AD0-6BE2-B34D-83C8-F054B33D71FA}"/>
              </a:ext>
            </a:extLst>
          </p:cNvPr>
          <p:cNvSpPr txBox="1"/>
          <p:nvPr/>
        </p:nvSpPr>
        <p:spPr>
          <a:xfrm>
            <a:off x="10965898" y="2970620"/>
            <a:ext cx="1107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has not yet reached replica.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D046F8A-CC2B-2547-A742-AA70E864E737}"/>
              </a:ext>
            </a:extLst>
          </p:cNvPr>
          <p:cNvCxnSpPr/>
          <p:nvPr/>
        </p:nvCxnSpPr>
        <p:spPr>
          <a:xfrm flipH="1">
            <a:off x="10691254" y="3053838"/>
            <a:ext cx="155387" cy="250222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87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uiExpand="1" build="p"/>
      <p:bldP spid="26" grpId="0" animBg="1"/>
      <p:bldP spid="35" grpId="0"/>
      <p:bldP spid="36" grpId="0"/>
      <p:bldP spid="37" grpId="0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EBF83145-288E-674C-8766-86FDDE312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503" y="1811949"/>
            <a:ext cx="1706511" cy="14931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96425C-062D-9945-89C6-EEAF1BE9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Failing to </a:t>
            </a:r>
            <a:r>
              <a:rPr lang="en-US" b="1" dirty="0"/>
              <a:t>Read your Writes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6F8FE-A54D-2D47-8AF3-C654FA6F1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6445797" cy="559488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Definition of Read your Writes:</a:t>
            </a:r>
          </a:p>
          <a:p>
            <a:r>
              <a:rPr lang="en-US" dirty="0"/>
              <a:t>If a client </a:t>
            </a:r>
            <a:r>
              <a:rPr lang="en-US" i="1" dirty="0"/>
              <a:t>writes</a:t>
            </a:r>
            <a:r>
              <a:rPr lang="en-US" dirty="0"/>
              <a:t> a value to </a:t>
            </a:r>
            <a:r>
              <a:rPr lang="en-US" b="1" dirty="0"/>
              <a:t>x</a:t>
            </a:r>
            <a:r>
              <a:rPr lang="en-US" dirty="0"/>
              <a:t>, later reads of x </a:t>
            </a:r>
            <a:r>
              <a:rPr lang="en-US" i="1" dirty="0"/>
              <a:t>by that same client</a:t>
            </a:r>
            <a:r>
              <a:rPr lang="en-US" dirty="0"/>
              <a:t> will always return the same value or a more recently written value.</a:t>
            </a:r>
          </a:p>
          <a:p>
            <a:pPr lvl="3"/>
            <a:endParaRPr lang="en-US" i="1" dirty="0"/>
          </a:p>
          <a:p>
            <a:r>
              <a:rPr lang="en-US" dirty="0"/>
              <a:t>If the system allows you to write on one node and read from another, you can get the old value if you read too quickly.</a:t>
            </a:r>
          </a:p>
          <a:p>
            <a:r>
              <a:rPr lang="en-US" dirty="0"/>
              <a:t>Again, to fix this problem, stick with one node or "slow down."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0AF934-D110-4A4E-96CE-2DED5F360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0314" y="3199311"/>
            <a:ext cx="710924" cy="8740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F5D1CDF-DBFB-4649-9F0E-19112E9659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003" y="2060043"/>
            <a:ext cx="710924" cy="8740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94B69C-10F7-5745-901D-56FDDDBAE8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112" y="986595"/>
            <a:ext cx="710924" cy="874086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A86A5A4-4EFA-DD48-90F3-ABFDBD83DD21}"/>
              </a:ext>
            </a:extLst>
          </p:cNvPr>
          <p:cNvCxnSpPr>
            <a:cxnSpLocks/>
            <a:stCxn id="20" idx="3"/>
            <a:endCxn id="9" idx="1"/>
          </p:cNvCxnSpPr>
          <p:nvPr/>
        </p:nvCxnSpPr>
        <p:spPr>
          <a:xfrm>
            <a:off x="9276664" y="2558547"/>
            <a:ext cx="753650" cy="1077807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DE9AAE6-B112-6B4E-A76A-3F8C28EF9646}"/>
              </a:ext>
            </a:extLst>
          </p:cNvPr>
          <p:cNvSpPr txBox="1"/>
          <p:nvPr/>
        </p:nvSpPr>
        <p:spPr>
          <a:xfrm>
            <a:off x="8194256" y="1900982"/>
            <a:ext cx="108240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x=1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B21317-FA04-204E-87BF-097484C44C70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9319239" y="1423638"/>
            <a:ext cx="678873" cy="669834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BD078C8-8BBC-5643-B537-B74C96A08AA3}"/>
              </a:ext>
            </a:extLst>
          </p:cNvPr>
          <p:cNvSpPr txBox="1"/>
          <p:nvPr/>
        </p:nvSpPr>
        <p:spPr>
          <a:xfrm>
            <a:off x="7185173" y="1442617"/>
            <a:ext cx="969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72FE0C-D01A-CB4C-A2BC-B7882E5DF76A}"/>
              </a:ext>
            </a:extLst>
          </p:cNvPr>
          <p:cNvSpPr txBox="1"/>
          <p:nvPr/>
        </p:nvSpPr>
        <p:spPr>
          <a:xfrm>
            <a:off x="9385483" y="552089"/>
            <a:ext cx="1713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Distributed DB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FEB383-049B-B84E-AF65-0F34B72CED2A}"/>
              </a:ext>
            </a:extLst>
          </p:cNvPr>
          <p:cNvSpPr txBox="1"/>
          <p:nvPr/>
        </p:nvSpPr>
        <p:spPr>
          <a:xfrm>
            <a:off x="8523014" y="2358492"/>
            <a:ext cx="75365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x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84E7AD9-CCF2-3042-AD20-1E522E2D30FA}"/>
              </a:ext>
            </a:extLst>
          </p:cNvPr>
          <p:cNvCxnSpPr>
            <a:cxnSpLocks/>
          </p:cNvCxnSpPr>
          <p:nvPr/>
        </p:nvCxnSpPr>
        <p:spPr>
          <a:xfrm>
            <a:off x="10532030" y="1787543"/>
            <a:ext cx="0" cy="305929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>
            <a:extLst>
              <a:ext uri="{FF2B5EF4-FFF2-40B4-BE49-F238E27FC236}">
                <a16:creationId xmlns:a16="http://schemas.microsoft.com/office/drawing/2014/main" id="{41E9A132-0974-8148-8511-6777469E75E0}"/>
              </a:ext>
            </a:extLst>
          </p:cNvPr>
          <p:cNvSpPr/>
          <p:nvPr/>
        </p:nvSpPr>
        <p:spPr>
          <a:xfrm rot="2592055">
            <a:off x="8617426" y="1111505"/>
            <a:ext cx="2536177" cy="2277626"/>
          </a:xfrm>
          <a:prstGeom prst="arc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D7AABD7-B468-3E43-8279-A3A7D0500411}"/>
              </a:ext>
            </a:extLst>
          </p:cNvPr>
          <p:cNvSpPr txBox="1"/>
          <p:nvPr/>
        </p:nvSpPr>
        <p:spPr>
          <a:xfrm>
            <a:off x="11125430" y="2228671"/>
            <a:ext cx="1107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has not yet reached replica.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44412C1-695C-9A45-9E06-3573CDD7E314}"/>
              </a:ext>
            </a:extLst>
          </p:cNvPr>
          <p:cNvGrpSpPr/>
          <p:nvPr/>
        </p:nvGrpSpPr>
        <p:grpSpPr>
          <a:xfrm>
            <a:off x="5779370" y="2986868"/>
            <a:ext cx="929898" cy="884264"/>
            <a:chOff x="10763181" y="2345404"/>
            <a:chExt cx="1139517" cy="1083596"/>
          </a:xfrm>
        </p:grpSpPr>
        <p:sp>
          <p:nvSpPr>
            <p:cNvPr id="22" name="Octagon 21">
              <a:extLst>
                <a:ext uri="{FF2B5EF4-FFF2-40B4-BE49-F238E27FC236}">
                  <a16:creationId xmlns:a16="http://schemas.microsoft.com/office/drawing/2014/main" id="{693467B2-5CAA-B84C-BE16-450CCE1A6DC9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3" name="Octagon 22">
              <a:extLst>
                <a:ext uri="{FF2B5EF4-FFF2-40B4-BE49-F238E27FC236}">
                  <a16:creationId xmlns:a16="http://schemas.microsoft.com/office/drawing/2014/main" id="{0AEAD052-07A5-8748-AAB0-D3F3FDD3F2CE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BFCE33E9-3CBF-0046-A04A-9D1EAAD1EE7D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101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8" grpId="0"/>
      <p:bldP spid="3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EBF83145-288E-674C-8766-86FDDE312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503" y="1811949"/>
            <a:ext cx="1706511" cy="14931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96425C-062D-9945-89C6-EEAF1BE9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Failing the </a:t>
            </a:r>
            <a:r>
              <a:rPr lang="en-US" b="1" dirty="0"/>
              <a:t>Monotonic Writes </a:t>
            </a:r>
            <a:r>
              <a:rPr lang="en-US" dirty="0"/>
              <a:t>property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6F8FE-A54D-2D47-8AF3-C654FA6F1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11326011" cy="55948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Definition of Monotonic Writes:</a:t>
            </a:r>
          </a:p>
          <a:p>
            <a:r>
              <a:rPr lang="en-US" dirty="0"/>
              <a:t>If a client writes twice to </a:t>
            </a:r>
            <a:r>
              <a:rPr lang="en-US" b="1" dirty="0"/>
              <a:t>x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the first write must happen before</a:t>
            </a:r>
            <a:br>
              <a:rPr lang="en-US" dirty="0"/>
            </a:br>
            <a:r>
              <a:rPr lang="en-US" dirty="0"/>
              <a:t>the second.  </a:t>
            </a:r>
          </a:p>
          <a:p>
            <a:pPr lvl="4"/>
            <a:endParaRPr lang="en-US" i="1" dirty="0"/>
          </a:p>
          <a:p>
            <a:r>
              <a:rPr lang="en-US" dirty="0"/>
              <a:t>The second write can occur on </a:t>
            </a:r>
            <a:br>
              <a:rPr lang="en-US" dirty="0"/>
            </a:br>
            <a:r>
              <a:rPr lang="en-US" dirty="0"/>
              <a:t>a node before the first arrives.</a:t>
            </a:r>
          </a:p>
          <a:p>
            <a:r>
              <a:rPr lang="en-US" dirty="0"/>
              <a:t>Does this matter?</a:t>
            </a:r>
          </a:p>
          <a:p>
            <a:pPr lvl="1"/>
            <a:r>
              <a:rPr lang="en-US" dirty="0"/>
              <a:t>Not unless the writes are cumulative.  (</a:t>
            </a:r>
            <a:r>
              <a:rPr lang="en-US" dirty="0" err="1"/>
              <a:t>eg.</a:t>
            </a:r>
            <a:r>
              <a:rPr lang="en-US" dirty="0"/>
              <a:t>, an increment operation)</a:t>
            </a:r>
          </a:p>
          <a:p>
            <a:pPr lvl="1"/>
            <a:r>
              <a:rPr lang="en-US" dirty="0"/>
              <a:t>Note that including a sequence number or timestamp would prevent the delayed write x=1 from being accepted on the third node.</a:t>
            </a:r>
          </a:p>
          <a:p>
            <a:r>
              <a:rPr lang="en-US" dirty="0"/>
              <a:t>Solution: same as before.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0AF934-D110-4A4E-96CE-2DED5F360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0314" y="3199311"/>
            <a:ext cx="710924" cy="8740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F5D1CDF-DBFB-4649-9F0E-19112E9659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003" y="2060043"/>
            <a:ext cx="710924" cy="8740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94B69C-10F7-5745-901D-56FDDDBAE8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112" y="986595"/>
            <a:ext cx="710924" cy="874086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A86A5A4-4EFA-DD48-90F3-ABFDBD83DD21}"/>
              </a:ext>
            </a:extLst>
          </p:cNvPr>
          <p:cNvCxnSpPr>
            <a:cxnSpLocks/>
            <a:stCxn id="20" idx="3"/>
            <a:endCxn id="9" idx="1"/>
          </p:cNvCxnSpPr>
          <p:nvPr/>
        </p:nvCxnSpPr>
        <p:spPr>
          <a:xfrm>
            <a:off x="9276664" y="2558547"/>
            <a:ext cx="753650" cy="1077807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DE9AAE6-B112-6B4E-A76A-3F8C28EF9646}"/>
              </a:ext>
            </a:extLst>
          </p:cNvPr>
          <p:cNvSpPr txBox="1"/>
          <p:nvPr/>
        </p:nvSpPr>
        <p:spPr>
          <a:xfrm>
            <a:off x="8194256" y="1900982"/>
            <a:ext cx="108240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x=1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B21317-FA04-204E-87BF-097484C44C70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9319239" y="1423638"/>
            <a:ext cx="678873" cy="669834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BD078C8-8BBC-5643-B537-B74C96A08AA3}"/>
              </a:ext>
            </a:extLst>
          </p:cNvPr>
          <p:cNvSpPr txBox="1"/>
          <p:nvPr/>
        </p:nvSpPr>
        <p:spPr>
          <a:xfrm>
            <a:off x="7185173" y="1442617"/>
            <a:ext cx="969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72FE0C-D01A-CB4C-A2BC-B7882E5DF76A}"/>
              </a:ext>
            </a:extLst>
          </p:cNvPr>
          <p:cNvSpPr txBox="1"/>
          <p:nvPr/>
        </p:nvSpPr>
        <p:spPr>
          <a:xfrm>
            <a:off x="9385483" y="552089"/>
            <a:ext cx="1713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Distributed DB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FEB383-049B-B84E-AF65-0F34B72CED2A}"/>
              </a:ext>
            </a:extLst>
          </p:cNvPr>
          <p:cNvSpPr txBox="1"/>
          <p:nvPr/>
        </p:nvSpPr>
        <p:spPr>
          <a:xfrm>
            <a:off x="8194256" y="2358492"/>
            <a:ext cx="108240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x=2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84E7AD9-CCF2-3042-AD20-1E522E2D30FA}"/>
              </a:ext>
            </a:extLst>
          </p:cNvPr>
          <p:cNvCxnSpPr>
            <a:cxnSpLocks/>
          </p:cNvCxnSpPr>
          <p:nvPr/>
        </p:nvCxnSpPr>
        <p:spPr>
          <a:xfrm>
            <a:off x="10532030" y="1787543"/>
            <a:ext cx="0" cy="305929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>
            <a:extLst>
              <a:ext uri="{FF2B5EF4-FFF2-40B4-BE49-F238E27FC236}">
                <a16:creationId xmlns:a16="http://schemas.microsoft.com/office/drawing/2014/main" id="{41E9A132-0974-8148-8511-6777469E75E0}"/>
              </a:ext>
            </a:extLst>
          </p:cNvPr>
          <p:cNvSpPr/>
          <p:nvPr/>
        </p:nvSpPr>
        <p:spPr>
          <a:xfrm rot="2592055">
            <a:off x="8617426" y="1111505"/>
            <a:ext cx="2536177" cy="2277626"/>
          </a:xfrm>
          <a:prstGeom prst="arc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D7AABD7-B468-3E43-8279-A3A7D0500411}"/>
              </a:ext>
            </a:extLst>
          </p:cNvPr>
          <p:cNvSpPr txBox="1"/>
          <p:nvPr/>
        </p:nvSpPr>
        <p:spPr>
          <a:xfrm>
            <a:off x="11125430" y="2228671"/>
            <a:ext cx="1107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has not yet reached replica.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F1113C2-B7DC-E34A-8E35-A72687C66A41}"/>
              </a:ext>
            </a:extLst>
          </p:cNvPr>
          <p:cNvSpPr txBox="1"/>
          <p:nvPr/>
        </p:nvSpPr>
        <p:spPr>
          <a:xfrm>
            <a:off x="9438665" y="1403339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8117331-1BD7-6747-A015-94A031A9A8EC}"/>
              </a:ext>
            </a:extLst>
          </p:cNvPr>
          <p:cNvSpPr txBox="1"/>
          <p:nvPr/>
        </p:nvSpPr>
        <p:spPr>
          <a:xfrm>
            <a:off x="9492588" y="2513537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FA9F001-5B5C-364A-81F0-26D98E3EEFDA}"/>
              </a:ext>
            </a:extLst>
          </p:cNvPr>
          <p:cNvGrpSpPr/>
          <p:nvPr/>
        </p:nvGrpSpPr>
        <p:grpSpPr>
          <a:xfrm>
            <a:off x="5862317" y="2411511"/>
            <a:ext cx="929898" cy="884264"/>
            <a:chOff x="10763181" y="2345404"/>
            <a:chExt cx="1139517" cy="1083596"/>
          </a:xfrm>
        </p:grpSpPr>
        <p:sp>
          <p:nvSpPr>
            <p:cNvPr id="22" name="Octagon 21">
              <a:extLst>
                <a:ext uri="{FF2B5EF4-FFF2-40B4-BE49-F238E27FC236}">
                  <a16:creationId xmlns:a16="http://schemas.microsoft.com/office/drawing/2014/main" id="{7C18F55F-3045-3141-BBFC-5F9E965AADB2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3" name="Octagon 22">
              <a:extLst>
                <a:ext uri="{FF2B5EF4-FFF2-40B4-BE49-F238E27FC236}">
                  <a16:creationId xmlns:a16="http://schemas.microsoft.com/office/drawing/2014/main" id="{88D29FD5-21CF-0F4C-BEC6-5938BB22BAFB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7A0922A-5E53-4E46-9585-A0CD4097090F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62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8" grpId="0"/>
      <p:bldP spid="24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75D80-3A5F-4A43-A462-8D2CAA933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711916"/>
          </a:xfrm>
        </p:spPr>
        <p:txBody>
          <a:bodyPr/>
          <a:lstStyle/>
          <a:p>
            <a:r>
              <a:rPr lang="en-US" dirty="0"/>
              <a:t>Two alternatives for achieving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1116-DF10-1441-803A-45C7DC492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0" y="961901"/>
            <a:ext cx="11639227" cy="56713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Set some rules for client and replication behavior to achieve consistency.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Make client send all requests to </a:t>
            </a:r>
            <a:r>
              <a:rPr lang="en-US" b="1" dirty="0"/>
              <a:t>one replica node</a:t>
            </a:r>
            <a:r>
              <a:rPr lang="en-US" dirty="0"/>
              <a:t>.</a:t>
            </a:r>
          </a:p>
          <a:p>
            <a:pPr lvl="1"/>
            <a:r>
              <a:rPr lang="en-US" i="1" dirty="0"/>
              <a:t>Pro</a:t>
            </a:r>
            <a:r>
              <a:rPr lang="en-US" dirty="0"/>
              <a:t>: Simplicity.</a:t>
            </a:r>
          </a:p>
          <a:p>
            <a:pPr lvl="1"/>
            <a:r>
              <a:rPr lang="en-US" i="1" dirty="0"/>
              <a:t>Con</a:t>
            </a:r>
            <a:r>
              <a:rPr lang="en-US" dirty="0"/>
              <a:t>: Consistency problems arise when a node fails.</a:t>
            </a:r>
          </a:p>
          <a:p>
            <a:pPr lvl="2"/>
            <a:r>
              <a:rPr lang="en-US" dirty="0"/>
              <a:t>Client must switch to another node, and the consistency problems are again possible.</a:t>
            </a:r>
          </a:p>
          <a:p>
            <a:pPr lvl="2"/>
            <a:r>
              <a:rPr lang="en-US" i="1" dirty="0"/>
              <a:t>Note</a:t>
            </a:r>
            <a:r>
              <a:rPr lang="en-US" dirty="0"/>
              <a:t>: if don't care about fault tolerance, then avoid replication to get consistency.</a:t>
            </a:r>
            <a:br>
              <a:rPr lang="en-US" dirty="0"/>
            </a:br>
            <a:r>
              <a:rPr lang="en-US" dirty="0"/>
              <a:t>MongoDB does not replicate data and thus has Consistency and Partition Tolerance but lacks Availability because a failed node causes downtime (</a:t>
            </a:r>
            <a:r>
              <a:rPr lang="en-US" b="1" dirty="0"/>
              <a:t>C</a:t>
            </a:r>
            <a:r>
              <a:rPr lang="en-US" dirty="0">
                <a:solidFill>
                  <a:schemeClr val="accent3"/>
                </a:solidFill>
              </a:rPr>
              <a:t>A</a:t>
            </a:r>
            <a:r>
              <a:rPr lang="en-US" b="1" dirty="0"/>
              <a:t>P</a:t>
            </a:r>
            <a:r>
              <a:rPr lang="en-US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Make client </a:t>
            </a:r>
            <a:r>
              <a:rPr lang="en-US" b="1" dirty="0"/>
              <a:t>wait</a:t>
            </a:r>
            <a:r>
              <a:rPr lang="en-US" dirty="0"/>
              <a:t> until the the read or write is synchronized across the whole system.</a:t>
            </a:r>
          </a:p>
          <a:p>
            <a:pPr lvl="1"/>
            <a:r>
              <a:rPr lang="en-US" dirty="0"/>
              <a:t>For efficiency, we only care about the single key/value being synchronized.</a:t>
            </a:r>
          </a:p>
          <a:p>
            <a:pPr lvl="1"/>
            <a:r>
              <a:rPr lang="en-US" dirty="0"/>
              <a:t>How do we know when the value is synchronized?</a:t>
            </a:r>
          </a:p>
          <a:p>
            <a:pPr lvl="1"/>
            <a:r>
              <a:rPr lang="en-US" dirty="0"/>
              <a:t>Simplest approach is for the client to send the request to all nodes and wait!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ADE93AC-57F9-FD44-9AE4-ABDAEBD30EA9}"/>
              </a:ext>
            </a:extLst>
          </p:cNvPr>
          <p:cNvGrpSpPr/>
          <p:nvPr/>
        </p:nvGrpSpPr>
        <p:grpSpPr>
          <a:xfrm>
            <a:off x="8130504" y="5789220"/>
            <a:ext cx="574847" cy="546637"/>
            <a:chOff x="10763181" y="2345404"/>
            <a:chExt cx="1139517" cy="1083596"/>
          </a:xfrm>
        </p:grpSpPr>
        <p:sp>
          <p:nvSpPr>
            <p:cNvPr id="5" name="Octagon 4">
              <a:extLst>
                <a:ext uri="{FF2B5EF4-FFF2-40B4-BE49-F238E27FC236}">
                  <a16:creationId xmlns:a16="http://schemas.microsoft.com/office/drawing/2014/main" id="{9AE4B745-4553-924C-9272-DEDA950F4307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7BF8D664-1E4C-4740-ADFD-79FE142B157C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54E4381-A80D-B441-BA33-744CF221F33E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666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EBF83145-288E-674C-8766-86FDDE312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21542"/>
            <a:ext cx="1706511" cy="14931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96425C-062D-9945-89C6-EEAF1BE9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Waiting for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6F8FE-A54D-2D47-8AF3-C654FA6F1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247789" cy="14122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Monotonic Read: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0AF934-D110-4A4E-96CE-2DED5F360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811" y="3808904"/>
            <a:ext cx="710924" cy="8740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F5D1CDF-DBFB-4649-9F0E-19112E9659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500" y="2669636"/>
            <a:ext cx="710924" cy="8740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94B69C-10F7-5745-901D-56FDDDBAE8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609" y="1596188"/>
            <a:ext cx="710924" cy="874086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A86A5A4-4EFA-DD48-90F3-ABFDBD83DD21}"/>
              </a:ext>
            </a:extLst>
          </p:cNvPr>
          <p:cNvCxnSpPr>
            <a:cxnSpLocks/>
            <a:stCxn id="20" idx="3"/>
            <a:endCxn id="9" idx="1"/>
          </p:cNvCxnSpPr>
          <p:nvPr/>
        </p:nvCxnSpPr>
        <p:spPr>
          <a:xfrm flipV="1">
            <a:off x="2460161" y="4245947"/>
            <a:ext cx="753650" cy="20150"/>
          </a:xfrm>
          <a:prstGeom prst="straightConnector1">
            <a:avLst/>
          </a:prstGeom>
          <a:ln w="28575">
            <a:solidFill>
              <a:schemeClr val="accent5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DE9AAE6-B112-6B4E-A76A-3F8C28EF9646}"/>
              </a:ext>
            </a:extLst>
          </p:cNvPr>
          <p:cNvSpPr txBox="1"/>
          <p:nvPr/>
        </p:nvSpPr>
        <p:spPr>
          <a:xfrm>
            <a:off x="1706511" y="2510575"/>
            <a:ext cx="75365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x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B21317-FA04-204E-87BF-097484C44C70}"/>
              </a:ext>
            </a:extLst>
          </p:cNvPr>
          <p:cNvCxnSpPr>
            <a:cxnSpLocks/>
            <a:stCxn id="13" idx="3"/>
            <a:endCxn id="11" idx="1"/>
          </p:cNvCxnSpPr>
          <p:nvPr/>
        </p:nvCxnSpPr>
        <p:spPr>
          <a:xfrm flipV="1">
            <a:off x="2460161" y="2033231"/>
            <a:ext cx="721448" cy="677399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523429-D5ED-024E-BA04-608B39632825}"/>
              </a:ext>
            </a:extLst>
          </p:cNvPr>
          <p:cNvCxnSpPr>
            <a:cxnSpLocks/>
          </p:cNvCxnSpPr>
          <p:nvPr/>
        </p:nvCxnSpPr>
        <p:spPr>
          <a:xfrm flipH="1">
            <a:off x="3892533" y="3106679"/>
            <a:ext cx="390386" cy="1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BD078C8-8BBC-5643-B537-B74C96A08AA3}"/>
              </a:ext>
            </a:extLst>
          </p:cNvPr>
          <p:cNvSpPr txBox="1"/>
          <p:nvPr/>
        </p:nvSpPr>
        <p:spPr>
          <a:xfrm>
            <a:off x="368670" y="2052210"/>
            <a:ext cx="969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FEB383-049B-B84E-AF65-0F34B72CED2A}"/>
              </a:ext>
            </a:extLst>
          </p:cNvPr>
          <p:cNvSpPr txBox="1"/>
          <p:nvPr/>
        </p:nvSpPr>
        <p:spPr>
          <a:xfrm>
            <a:off x="1706511" y="4066042"/>
            <a:ext cx="75365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4010F3-CC97-6E44-B07E-E2B5B8224119}"/>
              </a:ext>
            </a:extLst>
          </p:cNvPr>
          <p:cNvSpPr txBox="1"/>
          <p:nvPr/>
        </p:nvSpPr>
        <p:spPr>
          <a:xfrm>
            <a:off x="4267809" y="2911022"/>
            <a:ext cx="110768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x=1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90C0E4E-9198-AC4C-90C8-2AF3EBD223B1}"/>
              </a:ext>
            </a:extLst>
          </p:cNvPr>
          <p:cNvCxnSpPr>
            <a:cxnSpLocks/>
            <a:endCxn id="11" idx="3"/>
          </p:cNvCxnSpPr>
          <p:nvPr/>
        </p:nvCxnSpPr>
        <p:spPr>
          <a:xfrm flipH="1" flipV="1">
            <a:off x="3892533" y="2033231"/>
            <a:ext cx="390386" cy="825738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E9EDEF4-1BA1-5240-9C61-25847DEA12DD}"/>
              </a:ext>
            </a:extLst>
          </p:cNvPr>
          <p:cNvCxnSpPr>
            <a:cxnSpLocks/>
          </p:cNvCxnSpPr>
          <p:nvPr/>
        </p:nvCxnSpPr>
        <p:spPr>
          <a:xfrm flipH="1">
            <a:off x="4080122" y="3301312"/>
            <a:ext cx="213487" cy="330154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B1FB78E-5D1F-FD49-B4FD-121CDCF46192}"/>
              </a:ext>
            </a:extLst>
          </p:cNvPr>
          <p:cNvSpPr txBox="1"/>
          <p:nvPr/>
        </p:nvSpPr>
        <p:spPr>
          <a:xfrm>
            <a:off x="4087726" y="2221356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CBAF1B3-6517-5649-9AA4-BE4DB8A0DC12}"/>
              </a:ext>
            </a:extLst>
          </p:cNvPr>
          <p:cNvSpPr txBox="1"/>
          <p:nvPr/>
        </p:nvSpPr>
        <p:spPr>
          <a:xfrm>
            <a:off x="2721312" y="3895134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65E643B-88D3-EA4A-B7D1-DAE960F6C1AB}"/>
              </a:ext>
            </a:extLst>
          </p:cNvPr>
          <p:cNvSpPr txBox="1"/>
          <p:nvPr/>
        </p:nvSpPr>
        <p:spPr>
          <a:xfrm>
            <a:off x="2523719" y="2054332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DB1AD0-6BE2-B34D-83C8-F054B33D71FA}"/>
              </a:ext>
            </a:extLst>
          </p:cNvPr>
          <p:cNvSpPr txBox="1"/>
          <p:nvPr/>
        </p:nvSpPr>
        <p:spPr>
          <a:xfrm>
            <a:off x="4149395" y="3580213"/>
            <a:ext cx="1107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is slow to reach last replica.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D046F8A-CC2B-2547-A742-AA70E864E737}"/>
              </a:ext>
            </a:extLst>
          </p:cNvPr>
          <p:cNvCxnSpPr/>
          <p:nvPr/>
        </p:nvCxnSpPr>
        <p:spPr>
          <a:xfrm flipH="1">
            <a:off x="3874751" y="3663431"/>
            <a:ext cx="155387" cy="250222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494B25F4-51AC-C942-B704-44244A466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1258953"/>
          </a:xfrm>
        </p:spPr>
        <p:txBody>
          <a:bodyPr/>
          <a:lstStyle/>
          <a:p>
            <a:r>
              <a:rPr lang="en-US" dirty="0"/>
              <a:t>Read your Write: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6C956D3-618D-D944-8A2E-A5AF658BEC13}"/>
              </a:ext>
            </a:extLst>
          </p:cNvPr>
          <p:cNvCxnSpPr>
            <a:cxnSpLocks/>
            <a:stCxn id="13" idx="3"/>
            <a:endCxn id="10" idx="1"/>
          </p:cNvCxnSpPr>
          <p:nvPr/>
        </p:nvCxnSpPr>
        <p:spPr>
          <a:xfrm>
            <a:off x="2460161" y="2710630"/>
            <a:ext cx="731339" cy="396049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304C965-2543-364D-B45E-5D8212AD343B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2460161" y="2710630"/>
            <a:ext cx="775344" cy="1203023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63CDBD3-DAF8-694D-A7F8-DBF67F9E51C3}"/>
              </a:ext>
            </a:extLst>
          </p:cNvPr>
          <p:cNvSpPr txBox="1"/>
          <p:nvPr/>
        </p:nvSpPr>
        <p:spPr>
          <a:xfrm>
            <a:off x="1402101" y="2958322"/>
            <a:ext cx="14831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Wait until all three give the same value.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659E8DE-AC26-3B40-9BFD-C0FB97F145B0}"/>
              </a:ext>
            </a:extLst>
          </p:cNvPr>
          <p:cNvSpPr txBox="1"/>
          <p:nvPr/>
        </p:nvSpPr>
        <p:spPr>
          <a:xfrm>
            <a:off x="955964" y="4561950"/>
            <a:ext cx="1994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Second </a:t>
            </a:r>
            <a:r>
              <a:rPr lang="en-US" i="1" dirty="0"/>
              <a:t>get</a:t>
            </a:r>
            <a:r>
              <a:rPr lang="en-US" dirty="0"/>
              <a:t> has been delayed enough to get the new value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1241281-DFCA-A843-BEFB-3C7ABA431362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2460161" y="3808904"/>
            <a:ext cx="425136" cy="457193"/>
          </a:xfrm>
          <a:prstGeom prst="straightConnector1">
            <a:avLst/>
          </a:prstGeom>
          <a:ln w="28575">
            <a:solidFill>
              <a:schemeClr val="accent5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F0A2BD8-45F8-8B43-B25A-E5639B481C47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2460161" y="3631466"/>
            <a:ext cx="279779" cy="634631"/>
          </a:xfrm>
          <a:prstGeom prst="straightConnector1">
            <a:avLst/>
          </a:prstGeom>
          <a:ln w="28575">
            <a:solidFill>
              <a:schemeClr val="accent5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>
            <a:extLst>
              <a:ext uri="{FF2B5EF4-FFF2-40B4-BE49-F238E27FC236}">
                <a16:creationId xmlns:a16="http://schemas.microsoft.com/office/drawing/2014/main" id="{5B9B163A-9AB4-C341-B10D-92E7BAC69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9747" y="2492879"/>
            <a:ext cx="1706511" cy="1493197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12D257FB-2083-D149-9F64-BD839E0556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558" y="3880241"/>
            <a:ext cx="710924" cy="87408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E9E960F5-AE41-8E43-96A2-1B8234F71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47" y="2740973"/>
            <a:ext cx="710924" cy="87408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80D03B0C-EE55-FD41-9E77-123257306C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1356" y="1667525"/>
            <a:ext cx="710924" cy="874086"/>
          </a:xfrm>
          <a:prstGeom prst="rect">
            <a:avLst/>
          </a:prstGeom>
        </p:spPr>
      </p:pic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BAFE04D-F673-2D4C-8C79-8D354D8B5BA3}"/>
              </a:ext>
            </a:extLst>
          </p:cNvPr>
          <p:cNvCxnSpPr>
            <a:cxnSpLocks/>
            <a:stCxn id="59" idx="3"/>
            <a:endCxn id="52" idx="1"/>
          </p:cNvCxnSpPr>
          <p:nvPr/>
        </p:nvCxnSpPr>
        <p:spPr>
          <a:xfrm flipV="1">
            <a:off x="8859908" y="4317284"/>
            <a:ext cx="753650" cy="20150"/>
          </a:xfrm>
          <a:prstGeom prst="straightConnector1">
            <a:avLst/>
          </a:prstGeom>
          <a:ln w="28575">
            <a:solidFill>
              <a:schemeClr val="accent5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3265C333-A9F1-E346-AC35-DF57D2EBE245}"/>
              </a:ext>
            </a:extLst>
          </p:cNvPr>
          <p:cNvSpPr txBox="1"/>
          <p:nvPr/>
        </p:nvSpPr>
        <p:spPr>
          <a:xfrm>
            <a:off x="7801848" y="2581912"/>
            <a:ext cx="105806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x=1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2B99E7E-714A-174D-A95E-AFF80E1E06CE}"/>
              </a:ext>
            </a:extLst>
          </p:cNvPr>
          <p:cNvCxnSpPr>
            <a:cxnSpLocks/>
            <a:stCxn id="56" idx="3"/>
            <a:endCxn id="54" idx="1"/>
          </p:cNvCxnSpPr>
          <p:nvPr/>
        </p:nvCxnSpPr>
        <p:spPr>
          <a:xfrm flipV="1">
            <a:off x="8859908" y="2104568"/>
            <a:ext cx="721448" cy="677399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AD1EC273-687E-734B-A63C-4006561EF49B}"/>
              </a:ext>
            </a:extLst>
          </p:cNvPr>
          <p:cNvSpPr txBox="1"/>
          <p:nvPr/>
        </p:nvSpPr>
        <p:spPr>
          <a:xfrm>
            <a:off x="6768417" y="2123547"/>
            <a:ext cx="969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47C352A-4D35-1144-BB69-1DB744673B50}"/>
              </a:ext>
            </a:extLst>
          </p:cNvPr>
          <p:cNvSpPr txBox="1"/>
          <p:nvPr/>
        </p:nvSpPr>
        <p:spPr>
          <a:xfrm>
            <a:off x="8106258" y="4137379"/>
            <a:ext cx="75365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x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21C180C-8CC8-9A4A-A72D-9165EFD724A2}"/>
              </a:ext>
            </a:extLst>
          </p:cNvPr>
          <p:cNvSpPr txBox="1"/>
          <p:nvPr/>
        </p:nvSpPr>
        <p:spPr>
          <a:xfrm>
            <a:off x="9121059" y="3966471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3ACEE6E-5526-A34F-92FB-920D62E52096}"/>
              </a:ext>
            </a:extLst>
          </p:cNvPr>
          <p:cNvSpPr txBox="1"/>
          <p:nvPr/>
        </p:nvSpPr>
        <p:spPr>
          <a:xfrm>
            <a:off x="8923466" y="2125669"/>
            <a:ext cx="30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8A2DA80-2242-FE4B-A738-7F5ECDD8755E}"/>
              </a:ext>
            </a:extLst>
          </p:cNvPr>
          <p:cNvCxnSpPr>
            <a:cxnSpLocks/>
            <a:stCxn id="56" idx="3"/>
            <a:endCxn id="53" idx="1"/>
          </p:cNvCxnSpPr>
          <p:nvPr/>
        </p:nvCxnSpPr>
        <p:spPr>
          <a:xfrm>
            <a:off x="8859908" y="2781967"/>
            <a:ext cx="731339" cy="396049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7F10ED7-9997-3345-BFD7-E077BD5FF1A5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8859908" y="2781967"/>
            <a:ext cx="775344" cy="1203023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09A7A03B-2660-5C44-B8F4-05C31D113EA8}"/>
              </a:ext>
            </a:extLst>
          </p:cNvPr>
          <p:cNvSpPr txBox="1"/>
          <p:nvPr/>
        </p:nvSpPr>
        <p:spPr>
          <a:xfrm>
            <a:off x="7801848" y="3029659"/>
            <a:ext cx="14831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Wait until all acknowledge the write.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F8DE208-3D78-8444-89E0-30EED384EBE6}"/>
              </a:ext>
            </a:extLst>
          </p:cNvPr>
          <p:cNvSpPr txBox="1"/>
          <p:nvPr/>
        </p:nvSpPr>
        <p:spPr>
          <a:xfrm>
            <a:off x="7355711" y="4633287"/>
            <a:ext cx="1994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Get</a:t>
            </a:r>
            <a:r>
              <a:rPr lang="en-US" dirty="0"/>
              <a:t> has been delayed enough to get the new value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EB73632-BD31-B44C-859B-9993C9A9D34A}"/>
              </a:ext>
            </a:extLst>
          </p:cNvPr>
          <p:cNvCxnSpPr>
            <a:cxnSpLocks/>
            <a:stCxn id="59" idx="3"/>
          </p:cNvCxnSpPr>
          <p:nvPr/>
        </p:nvCxnSpPr>
        <p:spPr>
          <a:xfrm flipV="1">
            <a:off x="8859908" y="3880241"/>
            <a:ext cx="425136" cy="457193"/>
          </a:xfrm>
          <a:prstGeom prst="straightConnector1">
            <a:avLst/>
          </a:prstGeom>
          <a:ln w="28575">
            <a:solidFill>
              <a:schemeClr val="accent5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B6DBB60F-052C-E049-BA36-EA8782CF8C9C}"/>
              </a:ext>
            </a:extLst>
          </p:cNvPr>
          <p:cNvCxnSpPr>
            <a:cxnSpLocks/>
            <a:stCxn id="59" idx="3"/>
          </p:cNvCxnSpPr>
          <p:nvPr/>
        </p:nvCxnSpPr>
        <p:spPr>
          <a:xfrm flipV="1">
            <a:off x="8859908" y="3702803"/>
            <a:ext cx="279779" cy="634631"/>
          </a:xfrm>
          <a:prstGeom prst="straightConnector1">
            <a:avLst/>
          </a:prstGeom>
          <a:ln w="28575">
            <a:solidFill>
              <a:schemeClr val="accent5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235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56" grpId="0" animBg="1"/>
      <p:bldP spid="58" grpId="0"/>
      <p:bldP spid="59" grpId="0" animBg="1"/>
      <p:bldP spid="60" grpId="0"/>
      <p:bldP spid="61" grpId="0"/>
      <p:bldP spid="65" grpId="0"/>
      <p:bldP spid="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7A78B-07B7-484F-BB0E-16BE327D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Waiting for Consistency with </a:t>
            </a:r>
            <a:r>
              <a:rPr lang="en-US" b="1" dirty="0"/>
              <a:t>Quorums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D4F39-98D3-B842-9A59-30677A311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21229"/>
            <a:ext cx="11639227" cy="55817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set of solutions for consistency in distributed </a:t>
            </a:r>
            <a:r>
              <a:rPr lang="en-US" dirty="0" err="1"/>
              <a:t>DBs.</a:t>
            </a:r>
            <a:endParaRPr lang="en-US" dirty="0"/>
          </a:p>
          <a:p>
            <a:pPr lvl="1"/>
            <a:r>
              <a:rPr lang="en-US" dirty="0"/>
              <a:t>A </a:t>
            </a:r>
            <a:r>
              <a:rPr lang="en-US" b="1" dirty="0"/>
              <a:t>quorum</a:t>
            </a:r>
            <a:r>
              <a:rPr lang="en-US" dirty="0"/>
              <a:t> is a minimum percentage of a committee needed to act.</a:t>
            </a:r>
          </a:p>
          <a:p>
            <a:r>
              <a:rPr lang="en-US" dirty="0"/>
              <a:t>Wait for an acknowledgement of consistent data from a certain number of replicas before considering the read/write completed.</a:t>
            </a:r>
          </a:p>
          <a:p>
            <a:pPr lvl="1"/>
            <a:r>
              <a:rPr lang="en-US" b="1" dirty="0"/>
              <a:t>Prevents progress </a:t>
            </a:r>
            <a:r>
              <a:rPr lang="en-US" dirty="0"/>
              <a:t>until the replicas have a certain degree of consistency.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1828800" lvl="4" indent="0">
              <a:buNone/>
            </a:pPr>
            <a:endParaRPr lang="en-US" dirty="0"/>
          </a:p>
          <a:p>
            <a:pPr lvl="1"/>
            <a:r>
              <a:rPr lang="en-US" dirty="0"/>
              <a:t>We send requests to </a:t>
            </a:r>
            <a:r>
              <a:rPr lang="en-US" b="1" dirty="0"/>
              <a:t>all</a:t>
            </a:r>
            <a:r>
              <a:rPr lang="en-US" dirty="0"/>
              <a:t> nodes but wait for the prescribed # of responses.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E5EAFE-ED21-B145-A5AC-53984A696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479910"/>
              </p:ext>
            </p:extLst>
          </p:nvPr>
        </p:nvGraphicFramePr>
        <p:xfrm>
          <a:off x="1796928" y="3351844"/>
          <a:ext cx="8572311" cy="23059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57437">
                  <a:extLst>
                    <a:ext uri="{9D8B030D-6E8A-4147-A177-3AD203B41FA5}">
                      <a16:colId xmlns:a16="http://schemas.microsoft.com/office/drawing/2014/main" val="527884727"/>
                    </a:ext>
                  </a:extLst>
                </a:gridCol>
                <a:gridCol w="2857437">
                  <a:extLst>
                    <a:ext uri="{9D8B030D-6E8A-4147-A177-3AD203B41FA5}">
                      <a16:colId xmlns:a16="http://schemas.microsoft.com/office/drawing/2014/main" val="1294945605"/>
                    </a:ext>
                  </a:extLst>
                </a:gridCol>
                <a:gridCol w="2857437">
                  <a:extLst>
                    <a:ext uri="{9D8B030D-6E8A-4147-A177-3AD203B41FA5}">
                      <a16:colId xmlns:a16="http://schemas.microsoft.com/office/drawing/2014/main" val="349897485"/>
                    </a:ext>
                  </a:extLst>
                </a:gridCol>
              </a:tblGrid>
              <a:tr h="430285">
                <a:tc>
                  <a:txBody>
                    <a:bodyPr/>
                    <a:lstStyle/>
                    <a:p>
                      <a:r>
                        <a:rPr lang="en-US" sz="2400" dirty="0"/>
                        <a:t>Write Quorum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Read Quorum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Optimized for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15908"/>
                  </a:ext>
                </a:extLst>
              </a:tr>
              <a:tr h="512892">
                <a:tc>
                  <a:txBody>
                    <a:bodyPr/>
                    <a:lstStyle/>
                    <a:p>
                      <a:r>
                        <a:rPr lang="en-US" sz="2400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Fast reads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88427"/>
                  </a:ext>
                </a:extLst>
              </a:tr>
              <a:tr h="774513">
                <a:tc>
                  <a:txBody>
                    <a:bodyPr/>
                    <a:lstStyle/>
                    <a:p>
                      <a:r>
                        <a:rPr lang="en-US" sz="2400" dirty="0"/>
                        <a:t>Majority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Majority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Balanced read/write performance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374373"/>
                  </a:ext>
                </a:extLst>
              </a:tr>
              <a:tr h="512892">
                <a:tc>
                  <a:txBody>
                    <a:bodyPr/>
                    <a:lstStyle/>
                    <a:p>
                      <a:r>
                        <a:rPr lang="en-US" sz="2400" dirty="0"/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Fast writes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339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108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C519B-2504-2C41-B2A5-2A94511F4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Majority-read, majority-write example (three nodes)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F2B2-1878-534D-A12E-6747B5669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 wants to write X=1.</a:t>
            </a:r>
          </a:p>
          <a:p>
            <a:pPr lvl="1"/>
            <a:r>
              <a:rPr lang="en-US" dirty="0"/>
              <a:t>Sends three write requests to three replicas.</a:t>
            </a:r>
          </a:p>
          <a:p>
            <a:pPr lvl="1"/>
            <a:r>
              <a:rPr lang="en-US" dirty="0"/>
              <a:t>When an </a:t>
            </a:r>
            <a:r>
              <a:rPr lang="en-US" b="1" dirty="0"/>
              <a:t>acknowledgement</a:t>
            </a:r>
            <a:r>
              <a:rPr lang="en-US" dirty="0"/>
              <a:t> from </a:t>
            </a:r>
            <a:r>
              <a:rPr lang="en-US" b="1" dirty="0"/>
              <a:t>two replicas </a:t>
            </a:r>
            <a:r>
              <a:rPr lang="en-US" dirty="0"/>
              <a:t>is received it can proceed.</a:t>
            </a:r>
          </a:p>
          <a:p>
            <a:pPr lvl="1"/>
            <a:r>
              <a:rPr lang="en-US" dirty="0"/>
              <a:t>The third/last write proceeds in the background.</a:t>
            </a:r>
          </a:p>
          <a:p>
            <a:r>
              <a:rPr lang="en-US" dirty="0"/>
              <a:t>Client reads X</a:t>
            </a:r>
          </a:p>
          <a:p>
            <a:pPr lvl="1"/>
            <a:r>
              <a:rPr lang="en-US" dirty="0"/>
              <a:t>Sends three read requests to three replicas.</a:t>
            </a:r>
          </a:p>
          <a:p>
            <a:pPr lvl="1"/>
            <a:r>
              <a:rPr lang="en-US" dirty="0"/>
              <a:t>At this point, one of the replicas may still have old data, but that’s OK!</a:t>
            </a:r>
          </a:p>
          <a:p>
            <a:pPr lvl="1"/>
            <a:r>
              <a:rPr lang="en-US" dirty="0"/>
              <a:t>Client will be satisfied when it receives two responses.</a:t>
            </a:r>
          </a:p>
          <a:p>
            <a:pPr lvl="1"/>
            <a:r>
              <a:rPr lang="en-US" dirty="0"/>
              <a:t>If they're different, use the most recent one.</a:t>
            </a:r>
            <a:br>
              <a:rPr lang="en-US" dirty="0"/>
            </a:br>
            <a:r>
              <a:rPr lang="en-US" dirty="0"/>
              <a:t>(Every write is timestamped by the client.)</a:t>
            </a:r>
          </a:p>
          <a:p>
            <a:r>
              <a:rPr lang="en-US" dirty="0"/>
              <a:t>Because writes are not finished until at least two acknowledge, there is at most one old value being stored.  At least one of two must be new.</a:t>
            </a:r>
          </a:p>
        </p:txBody>
      </p:sp>
    </p:spTree>
    <p:extLst>
      <p:ext uri="{BB962C8B-B14F-4D97-AF65-F5344CB8AC3E}">
        <p14:creationId xmlns:p14="http://schemas.microsoft.com/office/powerpoint/2010/main" val="1694189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C519B-2504-2C41-B2A5-2A94511F4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Single-read, unanimous-write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F2B2-1878-534D-A12E-6747B5669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Client wants to write X=1.</a:t>
            </a:r>
          </a:p>
          <a:p>
            <a:pPr lvl="1"/>
            <a:r>
              <a:rPr lang="en-US" dirty="0"/>
              <a:t>Sends three write requests to three replicas.</a:t>
            </a:r>
          </a:p>
          <a:p>
            <a:pPr lvl="1"/>
            <a:r>
              <a:rPr lang="en-US" dirty="0"/>
              <a:t>Must wait until all </a:t>
            </a:r>
            <a:r>
              <a:rPr lang="en-US" b="1" dirty="0"/>
              <a:t>three replicas acknowledge </a:t>
            </a:r>
            <a:r>
              <a:rPr lang="en-US" dirty="0"/>
              <a:t>before proceeding.</a:t>
            </a:r>
          </a:p>
          <a:p>
            <a:r>
              <a:rPr lang="en-US" dirty="0"/>
              <a:t>Client reads X</a:t>
            </a:r>
          </a:p>
          <a:p>
            <a:pPr lvl="1"/>
            <a:r>
              <a:rPr lang="en-US" dirty="0"/>
              <a:t>Sends three read requests to three replicas.</a:t>
            </a:r>
          </a:p>
          <a:p>
            <a:pPr lvl="1"/>
            <a:r>
              <a:rPr lang="en-US" dirty="0"/>
              <a:t>At this point, all three replicas must have received my previous write!</a:t>
            </a:r>
          </a:p>
          <a:p>
            <a:pPr lvl="1"/>
            <a:r>
              <a:rPr lang="en-US" dirty="0"/>
              <a:t>Client will be satisfied when it receives any </a:t>
            </a:r>
            <a:r>
              <a:rPr lang="en-US" b="1" dirty="0"/>
              <a:t>one</a:t>
            </a:r>
            <a:r>
              <a:rPr lang="en-US" dirty="0"/>
              <a:t> response.</a:t>
            </a:r>
          </a:p>
          <a:p>
            <a:pPr lvl="1"/>
            <a:r>
              <a:rPr lang="en-US" dirty="0"/>
              <a:t>Note that the responses from different nodes may be different (due to partial writes from other clients), but all will reflect data state after my own write.</a:t>
            </a:r>
          </a:p>
          <a:p>
            <a:pPr lvl="2"/>
            <a:r>
              <a:rPr lang="en-US" dirty="0"/>
              <a:t>Choose the latest value.</a:t>
            </a:r>
          </a:p>
          <a:p>
            <a:r>
              <a:rPr lang="en-US" dirty="0"/>
              <a:t>Notice that writes are slow (max latency of the 3),</a:t>
            </a:r>
            <a:br>
              <a:rPr lang="en-US" dirty="0"/>
            </a:br>
            <a:r>
              <a:rPr lang="en-US" dirty="0"/>
              <a:t>but reads are fast (min latency of the 3).</a:t>
            </a:r>
          </a:p>
        </p:txBody>
      </p:sp>
    </p:spTree>
    <p:extLst>
      <p:ext uri="{BB962C8B-B14F-4D97-AF65-F5344CB8AC3E}">
        <p14:creationId xmlns:p14="http://schemas.microsoft.com/office/powerpoint/2010/main" val="4041783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EF580-CB9D-734F-A7A0-9D1675561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What happens if a DHT replica fails?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9CCF1-3175-0D4B-A906-D8775D1FB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7204071" cy="559488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Example 1: </a:t>
            </a:r>
            <a:r>
              <a:rPr lang="en-US" dirty="0"/>
              <a:t>write and read quorum of two (of three replicas).</a:t>
            </a:r>
          </a:p>
          <a:p>
            <a:r>
              <a:rPr lang="en-US" sz="2800" dirty="0"/>
              <a:t>Client performs a write, gets two ACKs and proceeds.</a:t>
            </a:r>
          </a:p>
          <a:p>
            <a:r>
              <a:rPr lang="en-US" sz="2800" dirty="0"/>
              <a:t>At this point, replicas store two new values, and one old value.</a:t>
            </a:r>
          </a:p>
          <a:p>
            <a:r>
              <a:rPr lang="en-US" sz="2800" dirty="0"/>
              <a:t>Now one of the written-to replicas fails!</a:t>
            </a:r>
          </a:p>
          <a:p>
            <a:r>
              <a:rPr lang="en-US" sz="2800" dirty="0"/>
              <a:t>Can read and writes proceed?</a:t>
            </a:r>
          </a:p>
          <a:p>
            <a:r>
              <a:rPr lang="en-US" sz="2800" dirty="0"/>
              <a:t>Yes.  Two different values will be read, but client can choose the most recent one.</a:t>
            </a:r>
          </a:p>
          <a:p>
            <a:r>
              <a:rPr lang="en-US" sz="2800" dirty="0"/>
              <a:t>The 3</a:t>
            </a:r>
            <a:r>
              <a:rPr lang="en-US" sz="2800" baseline="30000" dirty="0"/>
              <a:t>rd</a:t>
            </a:r>
            <a:r>
              <a:rPr lang="en-US" sz="2800" dirty="0"/>
              <a:t> write will eventually be received, and two copies made available.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6A0C14-E70E-1146-9C15-2F8C8AACD8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534" y="2145478"/>
            <a:ext cx="710924" cy="8740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3A53D9-3F6B-B049-8C7D-4DA4F9733C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471" y="2148487"/>
            <a:ext cx="710924" cy="8740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668588-4891-644A-870F-E15EC5C416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409" y="2145478"/>
            <a:ext cx="710924" cy="874086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1D2274-8D86-A844-A0C0-0E193E6B0EB6}"/>
              </a:ext>
            </a:extLst>
          </p:cNvPr>
          <p:cNvCxnSpPr>
            <a:cxnSpLocks/>
          </p:cNvCxnSpPr>
          <p:nvPr/>
        </p:nvCxnSpPr>
        <p:spPr>
          <a:xfrm flipH="1">
            <a:off x="8254996" y="1706710"/>
            <a:ext cx="431992" cy="438768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6FBDF30-6306-A846-AC09-0F30F2197DE7}"/>
              </a:ext>
            </a:extLst>
          </p:cNvPr>
          <p:cNvSpPr txBox="1"/>
          <p:nvPr/>
        </p:nvSpPr>
        <p:spPr>
          <a:xfrm>
            <a:off x="8472739" y="1310082"/>
            <a:ext cx="110768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x=2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74A5B61-8658-6E48-9D5C-86B2FF1F7D13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9042450" y="1706710"/>
            <a:ext cx="661483" cy="441777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7311A02-EDF0-B742-AB56-01808D0DACDA}"/>
              </a:ext>
            </a:extLst>
          </p:cNvPr>
          <p:cNvCxnSpPr>
            <a:cxnSpLocks/>
          </p:cNvCxnSpPr>
          <p:nvPr/>
        </p:nvCxnSpPr>
        <p:spPr>
          <a:xfrm>
            <a:off x="9580427" y="1680153"/>
            <a:ext cx="533132" cy="80162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23F1271-8DBD-A54D-B527-6292B3DC6DE2}"/>
              </a:ext>
            </a:extLst>
          </p:cNvPr>
          <p:cNvSpPr txBox="1"/>
          <p:nvPr/>
        </p:nvSpPr>
        <p:spPr>
          <a:xfrm>
            <a:off x="10481480" y="3062136"/>
            <a:ext cx="125672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Didn’t get the change yet, still think x=1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3B4780-991B-A34C-95E3-0AEFF73FBD2D}"/>
              </a:ext>
            </a:extLst>
          </p:cNvPr>
          <p:cNvSpPr txBox="1"/>
          <p:nvPr/>
        </p:nvSpPr>
        <p:spPr>
          <a:xfrm>
            <a:off x="7223244" y="3081886"/>
            <a:ext cx="146374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Got it! x=2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DF7A6-F7D6-9340-99DB-198550C0FC78}"/>
              </a:ext>
            </a:extLst>
          </p:cNvPr>
          <p:cNvSpPr txBox="1"/>
          <p:nvPr/>
        </p:nvSpPr>
        <p:spPr>
          <a:xfrm>
            <a:off x="8869581" y="3083692"/>
            <a:ext cx="146374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Got it! x=2</a:t>
            </a:r>
          </a:p>
        </p:txBody>
      </p:sp>
      <p:sp>
        <p:nvSpPr>
          <p:cNvPr id="16" name="Explosion 1 15">
            <a:extLst>
              <a:ext uri="{FF2B5EF4-FFF2-40B4-BE49-F238E27FC236}">
                <a16:creationId xmlns:a16="http://schemas.microsoft.com/office/drawing/2014/main" id="{0C1E1318-0112-AD4F-A605-6A52D3EBD9EC}"/>
              </a:ext>
            </a:extLst>
          </p:cNvPr>
          <p:cNvSpPr/>
          <p:nvPr/>
        </p:nvSpPr>
        <p:spPr>
          <a:xfrm>
            <a:off x="7452630" y="2021394"/>
            <a:ext cx="1416951" cy="1184576"/>
          </a:xfrm>
          <a:prstGeom prst="irregularSeal1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Boom!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B38BCA9-A7FE-6B4E-975C-15924D8ED59C}"/>
              </a:ext>
            </a:extLst>
          </p:cNvPr>
          <p:cNvGrpSpPr/>
          <p:nvPr/>
        </p:nvGrpSpPr>
        <p:grpSpPr>
          <a:xfrm>
            <a:off x="7305905" y="3803247"/>
            <a:ext cx="2548631" cy="1913935"/>
            <a:chOff x="7305905" y="3803247"/>
            <a:chExt cx="2548631" cy="1913935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38A2564-48EB-2D42-B127-E08459EDE0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1526" y="3803247"/>
              <a:ext cx="710924" cy="874086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444118E-FB70-DD42-ADB9-3D3F0CC5BE1D}"/>
                </a:ext>
              </a:extLst>
            </p:cNvPr>
            <p:cNvSpPr txBox="1"/>
            <p:nvPr/>
          </p:nvSpPr>
          <p:spPr>
            <a:xfrm>
              <a:off x="7305905" y="4701519"/>
              <a:ext cx="2548631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Replacement joins ASAP and requests lost data from replicas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189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EF580-CB9D-734F-A7A0-9D1675561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What happens if a DHT replica fails?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9CCF1-3175-0D4B-A906-D8775D1FB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7204071" cy="5594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Example 2: </a:t>
            </a:r>
            <a:r>
              <a:rPr lang="en-US" dirty="0"/>
              <a:t>write quorum of three</a:t>
            </a:r>
            <a:br>
              <a:rPr lang="en-US" dirty="0"/>
            </a:br>
            <a:r>
              <a:rPr lang="en-US" dirty="0"/>
              <a:t>(read quorum of one)</a:t>
            </a:r>
          </a:p>
          <a:p>
            <a:r>
              <a:rPr lang="en-US" dirty="0"/>
              <a:t>A replica fails!</a:t>
            </a:r>
          </a:p>
          <a:p>
            <a:r>
              <a:rPr lang="en-US" dirty="0"/>
              <a:t>Can reads and writes proceed?</a:t>
            </a:r>
          </a:p>
          <a:p>
            <a:r>
              <a:rPr lang="en-US" dirty="0"/>
              <a:t>Client performs a write, and cannot get three ACKs.</a:t>
            </a:r>
          </a:p>
          <a:p>
            <a:pPr lvl="1"/>
            <a:r>
              <a:rPr lang="en-US" dirty="0"/>
              <a:t>Write is impossible!  (but reads can proceed)</a:t>
            </a:r>
          </a:p>
          <a:p>
            <a:pPr lvl="1"/>
            <a:r>
              <a:rPr lang="en-US" dirty="0"/>
              <a:t>Part of the system is stalled, </a:t>
            </a:r>
            <a:r>
              <a:rPr lang="en-US" i="1" dirty="0"/>
              <a:t>temporarily</a:t>
            </a:r>
            <a:r>
              <a:rPr lang="en-US" dirty="0"/>
              <a:t>.</a:t>
            </a:r>
          </a:p>
          <a:p>
            <a:r>
              <a:rPr lang="en-US" dirty="0"/>
              <a:t>The write can be retried after a replacement joins the DHT and gets copies of all the data.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6A0C14-E70E-1146-9C15-2F8C8AACD8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534" y="2145478"/>
            <a:ext cx="710924" cy="8740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3A53D9-3F6B-B049-8C7D-4DA4F9733C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471" y="2148487"/>
            <a:ext cx="710924" cy="8740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668588-4891-644A-870F-E15EC5C416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409" y="2145478"/>
            <a:ext cx="710924" cy="874086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1D2274-8D86-A844-A0C0-0E193E6B0EB6}"/>
              </a:ext>
            </a:extLst>
          </p:cNvPr>
          <p:cNvCxnSpPr>
            <a:cxnSpLocks/>
          </p:cNvCxnSpPr>
          <p:nvPr/>
        </p:nvCxnSpPr>
        <p:spPr>
          <a:xfrm flipH="1">
            <a:off x="8610458" y="1706710"/>
            <a:ext cx="76531" cy="438768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6FBDF30-6306-A846-AC09-0F30F2197DE7}"/>
              </a:ext>
            </a:extLst>
          </p:cNvPr>
          <p:cNvSpPr txBox="1"/>
          <p:nvPr/>
        </p:nvSpPr>
        <p:spPr>
          <a:xfrm>
            <a:off x="8472739" y="1310082"/>
            <a:ext cx="110768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x=2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74A5B61-8658-6E48-9D5C-86B2FF1F7D13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9042450" y="1706710"/>
            <a:ext cx="661483" cy="441777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7311A02-EDF0-B742-AB56-01808D0DACDA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9580427" y="1680153"/>
            <a:ext cx="1572444" cy="465325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23F1271-8DBD-A54D-B527-6292B3DC6DE2}"/>
              </a:ext>
            </a:extLst>
          </p:cNvPr>
          <p:cNvSpPr txBox="1"/>
          <p:nvPr/>
        </p:nvSpPr>
        <p:spPr>
          <a:xfrm>
            <a:off x="10481480" y="3062136"/>
            <a:ext cx="141695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Got it! x=2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3B4780-991B-A34C-95E3-0AEFF73FBD2D}"/>
              </a:ext>
            </a:extLst>
          </p:cNvPr>
          <p:cNvSpPr txBox="1"/>
          <p:nvPr/>
        </p:nvSpPr>
        <p:spPr>
          <a:xfrm>
            <a:off x="7375085" y="3081301"/>
            <a:ext cx="14637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No one to receive?!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DF7A6-F7D6-9340-99DB-198550C0FC78}"/>
              </a:ext>
            </a:extLst>
          </p:cNvPr>
          <p:cNvSpPr txBox="1"/>
          <p:nvPr/>
        </p:nvSpPr>
        <p:spPr>
          <a:xfrm>
            <a:off x="8869581" y="3083692"/>
            <a:ext cx="146374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Got it! x=2</a:t>
            </a:r>
          </a:p>
        </p:txBody>
      </p:sp>
      <p:sp>
        <p:nvSpPr>
          <p:cNvPr id="16" name="Explosion 1 15">
            <a:extLst>
              <a:ext uri="{FF2B5EF4-FFF2-40B4-BE49-F238E27FC236}">
                <a16:creationId xmlns:a16="http://schemas.microsoft.com/office/drawing/2014/main" id="{0C1E1318-0112-AD4F-A605-6A52D3EBD9EC}"/>
              </a:ext>
            </a:extLst>
          </p:cNvPr>
          <p:cNvSpPr/>
          <p:nvPr/>
        </p:nvSpPr>
        <p:spPr>
          <a:xfrm>
            <a:off x="7452630" y="2021394"/>
            <a:ext cx="1416951" cy="1184576"/>
          </a:xfrm>
          <a:prstGeom prst="irregularSeal1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Boom!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FBD8A53-9441-984B-869E-AB1F1A022540}"/>
              </a:ext>
            </a:extLst>
          </p:cNvPr>
          <p:cNvGrpSpPr/>
          <p:nvPr/>
        </p:nvGrpSpPr>
        <p:grpSpPr>
          <a:xfrm>
            <a:off x="7412672" y="3956639"/>
            <a:ext cx="2548631" cy="1913935"/>
            <a:chOff x="7305905" y="3803247"/>
            <a:chExt cx="2548631" cy="1913935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31AF1026-A578-F840-A95D-C036B76C92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1526" y="3803247"/>
              <a:ext cx="710924" cy="874086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3D79B66-967D-FE47-8B6D-CEA87CB0E85C}"/>
                </a:ext>
              </a:extLst>
            </p:cNvPr>
            <p:cNvSpPr txBox="1"/>
            <p:nvPr/>
          </p:nvSpPr>
          <p:spPr>
            <a:xfrm>
              <a:off x="7305905" y="4701519"/>
              <a:ext cx="2548631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Replacement joins ASAP and requests lost data from replicas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580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81627-7F81-9645-9BD1-4F2E500A8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NoSQL databases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2DECC-1EEE-5D42-8A9F-64EE7C196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Data partitioning </a:t>
            </a:r>
            <a:r>
              <a:rPr lang="en-US" dirty="0"/>
              <a:t>is necessary to divide write load among nodes.</a:t>
            </a:r>
          </a:p>
          <a:p>
            <a:pPr lvl="1"/>
            <a:r>
              <a:rPr lang="en-US" dirty="0"/>
              <a:t>Should minimize references between partitions.</a:t>
            </a:r>
          </a:p>
          <a:p>
            <a:pPr lvl="1"/>
            <a:r>
              <a:rPr lang="en-US" dirty="0"/>
              <a:t>Can be treated as a graph partitioning problem.</a:t>
            </a:r>
          </a:p>
          <a:p>
            <a:pPr lvl="1"/>
            <a:r>
              <a:rPr lang="en-US" dirty="0"/>
              <a:t>SQL </a:t>
            </a:r>
            <a:r>
              <a:rPr lang="en-US" dirty="0" err="1"/>
              <a:t>sharding</a:t>
            </a:r>
            <a:r>
              <a:rPr lang="en-US" dirty="0"/>
              <a:t> was a special case of data partitioning, done in app code.</a:t>
            </a:r>
          </a:p>
          <a:p>
            <a:r>
              <a:rPr lang="en-US" b="1" dirty="0"/>
              <a:t>NoSQL</a:t>
            </a:r>
            <a:r>
              <a:rPr lang="en-US" dirty="0"/>
              <a:t> databases make partitioning easy by eliminating references.</a:t>
            </a:r>
          </a:p>
          <a:p>
            <a:r>
              <a:rPr lang="en-US" dirty="0"/>
              <a:t>Without references, data becomes </a:t>
            </a:r>
            <a:r>
              <a:rPr lang="en-US" b="1" dirty="0"/>
              <a:t>denormalized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Duplicated data consumes more space, can become inconsistent.</a:t>
            </a:r>
          </a:p>
          <a:p>
            <a:r>
              <a:rPr lang="en-US" b="1" dirty="0"/>
              <a:t>Distributed NoSQL databases </a:t>
            </a:r>
            <a:r>
              <a:rPr lang="en-US" dirty="0"/>
              <a:t>are very scalable, but they provide only a very simple </a:t>
            </a:r>
            <a:r>
              <a:rPr lang="en-US" b="1" dirty="0"/>
              <a:t>key-value</a:t>
            </a:r>
            <a:r>
              <a:rPr lang="en-US" dirty="0"/>
              <a:t> abstraction.  One key is indexed.</a:t>
            </a:r>
          </a:p>
          <a:p>
            <a:r>
              <a:rPr lang="en-US" b="1" dirty="0"/>
              <a:t>Distributed Hash Table </a:t>
            </a:r>
            <a:r>
              <a:rPr lang="en-US" dirty="0"/>
              <a:t>can implement a NoSQL database.</a:t>
            </a:r>
          </a:p>
          <a:p>
            <a:pPr lvl="1"/>
            <a:r>
              <a:rPr lang="en-US" dirty="0"/>
              <a:t>The hash space is divided evenly between storage nodes.</a:t>
            </a:r>
          </a:p>
          <a:p>
            <a:pPr lvl="1"/>
            <a:r>
              <a:rPr lang="en-US" dirty="0"/>
              <a:t>Client computes hash of key to determine which node should store data.</a:t>
            </a:r>
          </a:p>
        </p:txBody>
      </p:sp>
    </p:spTree>
    <p:extLst>
      <p:ext uri="{BB962C8B-B14F-4D97-AF65-F5344CB8AC3E}">
        <p14:creationId xmlns:p14="http://schemas.microsoft.com/office/powerpoint/2010/main" val="40499797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9DB8ADF-10F9-4842-A810-815533F10D87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5279930" y="5029654"/>
            <a:ext cx="402438" cy="441335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A615306-5262-6041-8984-8358C75B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Why is this scalable?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DFF63-FCB2-0E44-99FD-0D671A008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023" y="1108212"/>
            <a:ext cx="11639227" cy="2826479"/>
          </a:xfrm>
        </p:spPr>
        <p:txBody>
          <a:bodyPr>
            <a:noAutofit/>
          </a:bodyPr>
          <a:lstStyle/>
          <a:p>
            <a:r>
              <a:rPr lang="en-US" sz="2800" dirty="0"/>
              <a:t>My consistency examples showed only three nodes == three replicas.</a:t>
            </a:r>
          </a:p>
          <a:p>
            <a:r>
              <a:rPr lang="en-US" sz="2800" dirty="0"/>
              <a:t>This was not a scalable system because all nodes stored all data.</a:t>
            </a:r>
          </a:p>
          <a:p>
            <a:r>
              <a:rPr lang="en-US" sz="2800" dirty="0"/>
              <a:t>In practice you can have a very large number N of nodes, and a constant number of replicas for each data key.</a:t>
            </a:r>
          </a:p>
          <a:p>
            <a:r>
              <a:rPr lang="en-US" sz="2800" dirty="0"/>
              <a:t>Hashing will map each data key to a subset (often 3) of the N nodes.</a:t>
            </a:r>
          </a:p>
          <a:p>
            <a:r>
              <a:rPr lang="en-US" sz="2800" dirty="0"/>
              <a:t>Quorum only apply to replica nodes.  "Write to all" </a:t>
            </a:r>
            <a:r>
              <a:rPr lang="en-US" sz="2800" dirty="0">
                <a:sym typeface="Wingdings" pitchFamily="2" charset="2"/>
              </a:rPr>
              <a:t>means </a:t>
            </a:r>
            <a:r>
              <a:rPr lang="en-US" sz="2800" dirty="0"/>
              <a:t>all replicas (3 nodes).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45C1F2-E88D-4144-A701-4238502346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037" y="5494979"/>
            <a:ext cx="710924" cy="87408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08D7B5C-D9B0-134E-9D86-8FBE2CF289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494" y="5472747"/>
            <a:ext cx="710924" cy="8740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D10E34-325F-DC4B-8837-9DD07771F2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906" y="5470989"/>
            <a:ext cx="710924" cy="874086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2047383-D2CA-7C49-B73B-748DF1A0CE30}"/>
              </a:ext>
            </a:extLst>
          </p:cNvPr>
          <p:cNvCxnSpPr>
            <a:cxnSpLocks/>
          </p:cNvCxnSpPr>
          <p:nvPr/>
        </p:nvCxnSpPr>
        <p:spPr>
          <a:xfrm flipH="1">
            <a:off x="3954499" y="5056211"/>
            <a:ext cx="431992" cy="438768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0320566-D800-2C4D-B698-3D0AE7C86AEB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4741953" y="5056211"/>
            <a:ext cx="70003" cy="416536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4BAFC21C-0373-504E-9F8E-DD5E7B997D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80" y="5534261"/>
            <a:ext cx="710924" cy="87408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2318DD1-936C-1C4F-910D-E225F06601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237" y="5512029"/>
            <a:ext cx="710924" cy="87408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D32BDCA-A266-184D-BD77-F7BC1CE58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649" y="5510271"/>
            <a:ext cx="710924" cy="87408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1C4E67A-B810-1B44-936C-0F135C3B78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575" y="5416095"/>
            <a:ext cx="710924" cy="8740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575EBBF-E0EB-8D4F-819F-5C987B179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2032" y="5393863"/>
            <a:ext cx="710924" cy="87408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8C4A4C2-C58F-704C-89C2-876F77A3C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444" y="5392105"/>
            <a:ext cx="710924" cy="87408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D660482-C495-A543-BC5E-8334FF069A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318" y="5455377"/>
            <a:ext cx="710924" cy="87408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B62FD6D-BC89-4247-9933-C7C2B676F2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4775" y="5433145"/>
            <a:ext cx="710924" cy="87408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8E27B48-059B-284D-8AD5-4A9F4BBC05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187" y="5431387"/>
            <a:ext cx="710924" cy="87408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12F05AB-B6DF-704C-BD49-CBA8DCE151D3}"/>
              </a:ext>
            </a:extLst>
          </p:cNvPr>
          <p:cNvSpPr txBox="1"/>
          <p:nvPr/>
        </p:nvSpPr>
        <p:spPr>
          <a:xfrm>
            <a:off x="4270734" y="4188690"/>
            <a:ext cx="110768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0BEAB29-3E60-6148-B1A4-0B0C31A0D335}"/>
              </a:ext>
            </a:extLst>
          </p:cNvPr>
          <p:cNvSpPr txBox="1"/>
          <p:nvPr/>
        </p:nvSpPr>
        <p:spPr>
          <a:xfrm>
            <a:off x="4270734" y="4659505"/>
            <a:ext cx="110768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x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7258F76-4033-A245-BD74-B3100C6BB268}"/>
              </a:ext>
            </a:extLst>
          </p:cNvPr>
          <p:cNvCxnSpPr>
            <a:cxnSpLocks/>
          </p:cNvCxnSpPr>
          <p:nvPr/>
        </p:nvCxnSpPr>
        <p:spPr>
          <a:xfrm>
            <a:off x="8663128" y="4990052"/>
            <a:ext cx="402438" cy="441335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8DCC7B5-A6C1-BE48-AB87-039042632E9B}"/>
              </a:ext>
            </a:extLst>
          </p:cNvPr>
          <p:cNvCxnSpPr>
            <a:cxnSpLocks/>
          </p:cNvCxnSpPr>
          <p:nvPr/>
        </p:nvCxnSpPr>
        <p:spPr>
          <a:xfrm flipH="1">
            <a:off x="7337697" y="5016609"/>
            <a:ext cx="431992" cy="438768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B86280C-A965-3E45-A467-3D8F5EA63FD7}"/>
              </a:ext>
            </a:extLst>
          </p:cNvPr>
          <p:cNvCxnSpPr>
            <a:cxnSpLocks/>
          </p:cNvCxnSpPr>
          <p:nvPr/>
        </p:nvCxnSpPr>
        <p:spPr>
          <a:xfrm>
            <a:off x="8125151" y="5016609"/>
            <a:ext cx="70003" cy="416536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206BFF93-0DE0-124D-998B-49CA984B0F8F}"/>
              </a:ext>
            </a:extLst>
          </p:cNvPr>
          <p:cNvSpPr txBox="1"/>
          <p:nvPr/>
        </p:nvSpPr>
        <p:spPr>
          <a:xfrm>
            <a:off x="7653932" y="4149088"/>
            <a:ext cx="110768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y=5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DB15928-49AA-1649-A021-5B6FC21C01E5}"/>
              </a:ext>
            </a:extLst>
          </p:cNvPr>
          <p:cNvSpPr txBox="1"/>
          <p:nvPr/>
        </p:nvSpPr>
        <p:spPr>
          <a:xfrm>
            <a:off x="7653932" y="4619903"/>
            <a:ext cx="110768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663AF13-65A5-934F-ADD6-2C2669E5DEA9}"/>
              </a:ext>
            </a:extLst>
          </p:cNvPr>
          <p:cNvSpPr txBox="1"/>
          <p:nvPr/>
        </p:nvSpPr>
        <p:spPr>
          <a:xfrm>
            <a:off x="5239030" y="6426098"/>
            <a:ext cx="1713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Distributed DB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B581591-0037-5443-972D-3C850E062B09}"/>
              </a:ext>
            </a:extLst>
          </p:cNvPr>
          <p:cNvCxnSpPr>
            <a:cxnSpLocks/>
          </p:cNvCxnSpPr>
          <p:nvPr/>
        </p:nvCxnSpPr>
        <p:spPr>
          <a:xfrm>
            <a:off x="3510312" y="5042965"/>
            <a:ext cx="402438" cy="441335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BFA4B8B-9C08-F04B-B969-93D8E2ACFF15}"/>
              </a:ext>
            </a:extLst>
          </p:cNvPr>
          <p:cNvCxnSpPr>
            <a:cxnSpLocks/>
          </p:cNvCxnSpPr>
          <p:nvPr/>
        </p:nvCxnSpPr>
        <p:spPr>
          <a:xfrm flipH="1">
            <a:off x="2184881" y="5069522"/>
            <a:ext cx="431992" cy="438768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476F325-B238-9A45-8865-2DA642C004E7}"/>
              </a:ext>
            </a:extLst>
          </p:cNvPr>
          <p:cNvCxnSpPr>
            <a:cxnSpLocks/>
          </p:cNvCxnSpPr>
          <p:nvPr/>
        </p:nvCxnSpPr>
        <p:spPr>
          <a:xfrm>
            <a:off x="2972335" y="5069522"/>
            <a:ext cx="70003" cy="416536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D2E672B-A1AB-D74A-838A-B5FCF3BF08F4}"/>
              </a:ext>
            </a:extLst>
          </p:cNvPr>
          <p:cNvSpPr txBox="1"/>
          <p:nvPr/>
        </p:nvSpPr>
        <p:spPr>
          <a:xfrm>
            <a:off x="2501116" y="4202001"/>
            <a:ext cx="110768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z=7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E0A231D-2022-9B45-8969-450E06C60852}"/>
              </a:ext>
            </a:extLst>
          </p:cNvPr>
          <p:cNvSpPr txBox="1"/>
          <p:nvPr/>
        </p:nvSpPr>
        <p:spPr>
          <a:xfrm>
            <a:off x="2501116" y="4672816"/>
            <a:ext cx="110768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z</a:t>
            </a:r>
          </a:p>
        </p:txBody>
      </p:sp>
      <p:sp>
        <p:nvSpPr>
          <p:cNvPr id="44" name="Rectangular Callout 43">
            <a:extLst>
              <a:ext uri="{FF2B5EF4-FFF2-40B4-BE49-F238E27FC236}">
                <a16:creationId xmlns:a16="http://schemas.microsoft.com/office/drawing/2014/main" id="{51F208DD-502F-5542-B5C3-B814B385D8E2}"/>
              </a:ext>
            </a:extLst>
          </p:cNvPr>
          <p:cNvSpPr/>
          <p:nvPr/>
        </p:nvSpPr>
        <p:spPr>
          <a:xfrm>
            <a:off x="10304934" y="2616454"/>
            <a:ext cx="1816868" cy="685800"/>
          </a:xfrm>
          <a:prstGeom prst="wedgeRectCallout">
            <a:avLst>
              <a:gd name="adj1" fmla="val -61404"/>
              <a:gd name="adj2" fmla="val 3612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Why use more than 3 replicas?</a:t>
            </a:r>
          </a:p>
        </p:txBody>
      </p:sp>
    </p:spTree>
    <p:extLst>
      <p:ext uri="{BB962C8B-B14F-4D97-AF65-F5344CB8AC3E}">
        <p14:creationId xmlns:p14="http://schemas.microsoft.com/office/powerpoint/2010/main" val="309441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F22F-6FDF-1841-BDB7-154B3B0BE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way of looking at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4AD4-8497-A14A-8E69-E55EBB222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distributed system is </a:t>
            </a:r>
            <a:r>
              <a:rPr lang="en-US" b="1" dirty="0"/>
              <a:t>linearizable</a:t>
            </a:r>
            <a:r>
              <a:rPr lang="en-US" dirty="0"/>
              <a:t> if the </a:t>
            </a:r>
            <a:r>
              <a:rPr lang="en-US" i="1" dirty="0"/>
              <a:t>partial ordering </a:t>
            </a:r>
            <a:r>
              <a:rPr lang="en-US" dirty="0"/>
              <a:t>of distributed actions is preserved.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The distributed actors each know the order of their </a:t>
            </a:r>
            <a:r>
              <a:rPr lang="en-US" b="1" dirty="0">
                <a:solidFill>
                  <a:schemeClr val="accent6"/>
                </a:solidFill>
              </a:rPr>
              <a:t>own</a:t>
            </a:r>
            <a:r>
              <a:rPr lang="en-US" dirty="0">
                <a:solidFill>
                  <a:schemeClr val="accent6"/>
                </a:solidFill>
              </a:rPr>
              <a:t> actions.</a:t>
            </a:r>
          </a:p>
          <a:p>
            <a:pPr lvl="1"/>
            <a:r>
              <a:rPr lang="en-US" dirty="0"/>
              <a:t>This certain knowledge must never be contradicted by the distributed system.</a:t>
            </a:r>
          </a:p>
          <a:p>
            <a:pPr lvl="1"/>
            <a:r>
              <a:rPr lang="en-US" dirty="0"/>
              <a:t>This creates a </a:t>
            </a:r>
            <a:r>
              <a:rPr lang="en-US" dirty="0">
                <a:solidFill>
                  <a:schemeClr val="accent6"/>
                </a:solidFill>
              </a:rPr>
              <a:t>partial ordering of all the events in the distributed system</a:t>
            </a:r>
          </a:p>
          <a:p>
            <a:r>
              <a:rPr lang="en-US" dirty="0"/>
              <a:t>For example:</a:t>
            </a:r>
          </a:p>
          <a:p>
            <a:pPr lvl="1"/>
            <a:r>
              <a:rPr lang="en-US" dirty="0"/>
              <a:t>if Anita does A, B, C (in that order)</a:t>
            </a:r>
          </a:p>
          <a:p>
            <a:pPr lvl="1"/>
            <a:r>
              <a:rPr lang="en-US" dirty="0"/>
              <a:t>and Sam does S, T, U, (in that order)</a:t>
            </a:r>
          </a:p>
          <a:p>
            <a:pPr lvl="1"/>
            <a:r>
              <a:rPr lang="en-US" dirty="0"/>
              <a:t>Then no one should see B before A, nor U before T, etc.</a:t>
            </a:r>
          </a:p>
          <a:p>
            <a:r>
              <a:rPr lang="en-US" dirty="0"/>
              <a:t>Every observed </a:t>
            </a:r>
            <a:r>
              <a:rPr lang="en-US" b="1" dirty="0"/>
              <a:t>serialization</a:t>
            </a:r>
            <a:r>
              <a:rPr lang="en-US" dirty="0"/>
              <a:t> of the parallel activity must be agreeable to the individual actors.  Observations will vary across the system.</a:t>
            </a:r>
          </a:p>
          <a:p>
            <a:pPr lvl="1"/>
            <a:r>
              <a:rPr lang="en-US" dirty="0"/>
              <a:t>There are all valid: (A, B, C, S, T, U) (S, A, B, T, U, C) (S, T, U, A, B, C)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0BEA2F-F2E3-8A47-A777-3A1274764BB7}"/>
              </a:ext>
            </a:extLst>
          </p:cNvPr>
          <p:cNvSpPr txBox="1"/>
          <p:nvPr/>
        </p:nvSpPr>
        <p:spPr>
          <a:xfrm>
            <a:off x="6441654" y="3944319"/>
            <a:ext cx="3034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These happen concurrently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7A2F12C3-DEB5-7649-825A-EEEF7A0FC60E}"/>
              </a:ext>
            </a:extLst>
          </p:cNvPr>
          <p:cNvSpPr/>
          <p:nvPr/>
        </p:nvSpPr>
        <p:spPr>
          <a:xfrm>
            <a:off x="6257581" y="3765755"/>
            <a:ext cx="184073" cy="757238"/>
          </a:xfrm>
          <a:prstGeom prst="rightBrace">
            <a:avLst>
              <a:gd name="adj1" fmla="val 27026"/>
              <a:gd name="adj2" fmla="val 50000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628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2D0EB-6B41-8941-BD8B-ED7FAB122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is a subtle topic, with </a:t>
            </a:r>
            <a:r>
              <a:rPr lang="en-US" dirty="0">
                <a:hlinkClick r:id="rId2"/>
              </a:rPr>
              <a:t>many models</a:t>
            </a:r>
            <a:r>
              <a:rPr lang="en-US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FD4F57-3EDB-0C4A-9264-EAA15D90F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302" y="1038386"/>
            <a:ext cx="8493491" cy="58196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FE9118-863F-A540-9E66-4DFC8652FF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0453" y="1038386"/>
            <a:ext cx="5223002" cy="199869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137729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ED2C9-14B6-DC40-AEBE-025328F61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info on this fascinating 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71F4C-D592-2346-B8AE-EDB801BA7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CS-345 Distributed Systems</a:t>
            </a:r>
          </a:p>
          <a:p>
            <a:r>
              <a:rPr lang="en-US" dirty="0"/>
              <a:t>Chapter 7 of </a:t>
            </a:r>
            <a:r>
              <a:rPr lang="en-US" dirty="0">
                <a:hlinkClick r:id="rId2"/>
              </a:rPr>
              <a:t>Distributed Systems </a:t>
            </a:r>
            <a:r>
              <a:rPr lang="en-US" dirty="0"/>
              <a:t>by van Steen and Tanenbaum.</a:t>
            </a:r>
          </a:p>
          <a:p>
            <a:r>
              <a:rPr lang="en-US" dirty="0"/>
              <a:t>Part II (and Chapter 9 in particular) of the </a:t>
            </a:r>
            <a:r>
              <a:rPr lang="en-US" u="sng" dirty="0"/>
              <a:t>Designing Data Intensive Applications</a:t>
            </a:r>
            <a:r>
              <a:rPr lang="en-US" dirty="0"/>
              <a:t> book by </a:t>
            </a:r>
            <a:r>
              <a:rPr lang="en-US" dirty="0" err="1"/>
              <a:t>Kleppmann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covered the client-centric view of consistency.</a:t>
            </a:r>
          </a:p>
          <a:p>
            <a:pPr lvl="1"/>
            <a:r>
              <a:rPr lang="en-US" dirty="0"/>
              <a:t>Other models take a data-centric view.</a:t>
            </a:r>
          </a:p>
          <a:p>
            <a:endParaRPr lang="en-US" dirty="0"/>
          </a:p>
          <a:p>
            <a:r>
              <a:rPr lang="en-US" dirty="0"/>
              <a:t>It’s a nice mixture of CS theory and real system design.</a:t>
            </a:r>
          </a:p>
        </p:txBody>
      </p:sp>
    </p:spTree>
    <p:extLst>
      <p:ext uri="{BB962C8B-B14F-4D97-AF65-F5344CB8AC3E}">
        <p14:creationId xmlns:p14="http://schemas.microsoft.com/office/powerpoint/2010/main" val="14952236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2FB13-FA1A-FA48-B68A-E4B5B75E3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NoSQL databases use DHTs or similar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09E14-4C35-864B-945D-25653E0A5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Amazon DynamoDB</a:t>
            </a:r>
          </a:p>
          <a:p>
            <a:r>
              <a:rPr lang="en-US" dirty="0"/>
              <a:t>Apache Cassandra</a:t>
            </a:r>
          </a:p>
          <a:p>
            <a:r>
              <a:rPr lang="en-US" dirty="0" err="1"/>
              <a:t>ElasticSearch</a:t>
            </a:r>
            <a:endParaRPr lang="en-US" dirty="0"/>
          </a:p>
          <a:p>
            <a:r>
              <a:rPr lang="en-US" dirty="0"/>
              <a:t>MongoDB </a:t>
            </a:r>
            <a:r>
              <a:rPr lang="en-US" sz="2400" dirty="0"/>
              <a:t>(</a:t>
            </a:r>
            <a:r>
              <a:rPr lang="en-US" sz="2400" i="1" dirty="0"/>
              <a:t>hashed </a:t>
            </a:r>
            <a:r>
              <a:rPr lang="en-US" sz="2400" i="1" dirty="0" err="1"/>
              <a:t>sharding</a:t>
            </a:r>
            <a:r>
              <a:rPr lang="en-US" sz="2400" dirty="0"/>
              <a:t> option)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4400" dirty="0">
                <a:solidFill>
                  <a:schemeClr val="accent6"/>
                </a:solidFill>
                <a:latin typeface="+mj-lt"/>
              </a:rPr>
              <a:t>Distributed filesystems can also use DHTs</a:t>
            </a:r>
          </a:p>
          <a:p>
            <a:r>
              <a:rPr lang="en-US" dirty="0"/>
              <a:t>Filename/path is the key.</a:t>
            </a:r>
          </a:p>
          <a:p>
            <a:r>
              <a:rPr lang="en-US" dirty="0"/>
              <a:t>Value is the file’s contents.</a:t>
            </a:r>
          </a:p>
          <a:p>
            <a:r>
              <a:rPr lang="en-US" dirty="0"/>
              <a:t>Hadoop HDFS, Google File System (Colossus, </a:t>
            </a:r>
            <a:r>
              <a:rPr lang="en-US" dirty="0" err="1"/>
              <a:t>BigTable</a:t>
            </a:r>
            <a:r>
              <a:rPr lang="en-US" dirty="0"/>
              <a:t>), Amazon S3</a:t>
            </a:r>
          </a:p>
          <a:p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40744344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18DC0-937E-314B-8817-C8016F9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Distributed DB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39784-959A-AB48-9D96-E5CDD15C1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5594888"/>
          </a:xfrm>
        </p:spPr>
        <p:txBody>
          <a:bodyPr>
            <a:normAutofit/>
          </a:bodyPr>
          <a:lstStyle/>
          <a:p>
            <a:r>
              <a:rPr lang="en-US" b="1" dirty="0"/>
              <a:t>Replication</a:t>
            </a:r>
            <a:r>
              <a:rPr lang="en-US" dirty="0"/>
              <a:t> of data ensures that a single failure does not lose data.</a:t>
            </a:r>
          </a:p>
          <a:p>
            <a:pPr lvl="1"/>
            <a:r>
              <a:rPr lang="en-US" dirty="0"/>
              <a:t>The more nodes you have, the more likely a failure!</a:t>
            </a:r>
          </a:p>
          <a:p>
            <a:r>
              <a:rPr lang="en-US" dirty="0"/>
              <a:t>However, replication introduces </a:t>
            </a:r>
            <a:r>
              <a:rPr lang="en-US" b="1" dirty="0"/>
              <a:t>consistency</a:t>
            </a:r>
            <a:r>
              <a:rPr lang="en-US" dirty="0"/>
              <a:t> problems.</a:t>
            </a:r>
          </a:p>
          <a:p>
            <a:pPr lvl="1"/>
            <a:r>
              <a:rPr lang="en-US" dirty="0"/>
              <a:t>Tradeoff: must choose 2 of </a:t>
            </a:r>
            <a:r>
              <a:rPr lang="en-US" b="1" dirty="0"/>
              <a:t>C</a:t>
            </a:r>
            <a:r>
              <a:rPr lang="en-US" dirty="0"/>
              <a:t>onsistency, </a:t>
            </a:r>
            <a:r>
              <a:rPr lang="en-US" b="1" dirty="0"/>
              <a:t>A</a:t>
            </a:r>
            <a:r>
              <a:rPr lang="en-US" dirty="0"/>
              <a:t>vailability and </a:t>
            </a:r>
            <a:r>
              <a:rPr lang="en-US" b="1" dirty="0"/>
              <a:t>P</a:t>
            </a:r>
            <a:r>
              <a:rPr lang="en-US" dirty="0"/>
              <a:t>artition Tolerance.</a:t>
            </a:r>
          </a:p>
          <a:p>
            <a:r>
              <a:rPr lang="en-US" dirty="0"/>
              <a:t>A distributed DB client, at very least, would want to achieve:</a:t>
            </a:r>
          </a:p>
          <a:p>
            <a:pPr lvl="1"/>
            <a:r>
              <a:rPr lang="en-US" dirty="0" err="1"/>
              <a:t>Montonic</a:t>
            </a:r>
            <a:r>
              <a:rPr lang="en-US" dirty="0"/>
              <a:t> reads, monotonic writes, read your writes (together: linearizability).</a:t>
            </a:r>
          </a:p>
          <a:p>
            <a:r>
              <a:rPr lang="en-US" dirty="0"/>
              <a:t>Ensure consistency by </a:t>
            </a:r>
            <a:r>
              <a:rPr lang="en-US" b="1" dirty="0"/>
              <a:t>waiting</a:t>
            </a:r>
            <a:r>
              <a:rPr lang="en-US" dirty="0"/>
              <a:t> for responses from multiple replicas. </a:t>
            </a:r>
          </a:p>
          <a:p>
            <a:r>
              <a:rPr lang="en-US" dirty="0"/>
              <a:t>Different </a:t>
            </a:r>
            <a:r>
              <a:rPr lang="en-US" b="1" dirty="0"/>
              <a:t>quorum</a:t>
            </a:r>
            <a:r>
              <a:rPr lang="en-US" dirty="0"/>
              <a:t> levels (all, majority, one) trade delay of reads/writes and determine whether reads or writes are unavailable during recovery.</a:t>
            </a:r>
          </a:p>
          <a:p>
            <a:pPr lvl="1"/>
            <a:r>
              <a:rPr lang="en-US" dirty="0"/>
              <a:t>Cassandra DB lets programmer choose the quorum level for each read/write.</a:t>
            </a:r>
          </a:p>
          <a:p>
            <a:pPr lvl="1"/>
            <a:r>
              <a:rPr lang="en-US" dirty="0"/>
              <a:t>Other NoSQL databases are designed to use just one read/write strategy.</a:t>
            </a:r>
          </a:p>
        </p:txBody>
      </p:sp>
    </p:spTree>
    <p:extLst>
      <p:ext uri="{BB962C8B-B14F-4D97-AF65-F5344CB8AC3E}">
        <p14:creationId xmlns:p14="http://schemas.microsoft.com/office/powerpoint/2010/main" val="320907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2330A73-72CB-424A-819F-FC0E0F7D09F4}"/>
              </a:ext>
            </a:extLst>
          </p:cNvPr>
          <p:cNvSpPr/>
          <p:nvPr/>
        </p:nvSpPr>
        <p:spPr>
          <a:xfrm>
            <a:off x="5597075" y="2060620"/>
            <a:ext cx="4192927" cy="4192927"/>
          </a:xfrm>
          <a:prstGeom prst="ellipse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Hash-based partitioning </a:t>
            </a:r>
            <a:r>
              <a:rPr lang="en-US" dirty="0"/>
              <a:t>of distributed DB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6471503" cy="5465800"/>
          </a:xfrm>
        </p:spPr>
        <p:txBody>
          <a:bodyPr>
            <a:normAutofit/>
          </a:bodyPr>
          <a:lstStyle/>
          <a:p>
            <a:r>
              <a:rPr lang="en-US" dirty="0"/>
              <a:t>aka, a Distributed Hash Table.</a:t>
            </a:r>
          </a:p>
          <a:p>
            <a:r>
              <a:rPr lang="en-US" dirty="0"/>
              <a:t>Each cluster node is responsible for a </a:t>
            </a:r>
            <a:r>
              <a:rPr lang="en-US" i="1" dirty="0"/>
              <a:t>range of hash values </a:t>
            </a:r>
            <a:r>
              <a:rPr lang="en-US" dirty="0"/>
              <a:t>corresponding to</a:t>
            </a:r>
            <a:br>
              <a:rPr lang="en-US" dirty="0"/>
            </a:br>
            <a:r>
              <a:rPr lang="en-US" dirty="0"/>
              <a:t>an equal chunk of data</a:t>
            </a:r>
          </a:p>
          <a:p>
            <a:r>
              <a:rPr lang="en-US" dirty="0"/>
              <a:t>Hash the </a:t>
            </a:r>
            <a:r>
              <a:rPr lang="en-US" b="1" dirty="0"/>
              <a:t>key</a:t>
            </a:r>
            <a:r>
              <a:rPr lang="en-US" dirty="0"/>
              <a:t> to determine</a:t>
            </a:r>
            <a:br>
              <a:rPr lang="en-US" dirty="0"/>
            </a:br>
            <a:r>
              <a:rPr lang="en-US" dirty="0"/>
              <a:t>where the (key, </a:t>
            </a:r>
            <a:r>
              <a:rPr lang="en-US" b="1" dirty="0"/>
              <a:t>value</a:t>
            </a:r>
            <a:r>
              <a:rPr lang="en-US" dirty="0"/>
              <a:t>) is stored.</a:t>
            </a:r>
          </a:p>
          <a:p>
            <a:r>
              <a:rPr lang="en-US" dirty="0"/>
              <a:t>To find data, client must have:</a:t>
            </a:r>
          </a:p>
          <a:p>
            <a:pPr lvl="1"/>
            <a:r>
              <a:rPr lang="en-US" dirty="0"/>
              <a:t>A list of all nodes.</a:t>
            </a:r>
          </a:p>
          <a:p>
            <a:pPr lvl="1"/>
            <a:r>
              <a:rPr lang="en-US" u="sng" dirty="0"/>
              <a:t>hash ranges</a:t>
            </a:r>
            <a:r>
              <a:rPr lang="en-US" dirty="0"/>
              <a:t> assigned to each node</a:t>
            </a:r>
            <a:endParaRPr lang="en-US" u="sng" dirty="0"/>
          </a:p>
          <a:p>
            <a:r>
              <a:rPr lang="en-US" dirty="0"/>
              <a:t>Sharing this node/range info is</a:t>
            </a:r>
            <a:br>
              <a:rPr lang="en-US" dirty="0"/>
            </a:br>
            <a:r>
              <a:rPr lang="en-US" dirty="0"/>
              <a:t>a </a:t>
            </a:r>
            <a:r>
              <a:rPr lang="en-US" b="1" dirty="0"/>
              <a:t>distributed consensus </a:t>
            </a:r>
            <a:r>
              <a:rPr lang="en-US" dirty="0"/>
              <a:t>problem.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486" y="1721028"/>
            <a:ext cx="710924" cy="8740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419" y="3944319"/>
            <a:ext cx="710924" cy="8740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530819" y="1698238"/>
            <a:ext cx="2518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0 stores hash values 00000000-3FFFFFF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D35EC9-A9A3-A54A-B7DD-F98E5162577C}"/>
              </a:ext>
            </a:extLst>
          </p:cNvPr>
          <p:cNvSpPr txBox="1"/>
          <p:nvPr/>
        </p:nvSpPr>
        <p:spPr>
          <a:xfrm>
            <a:off x="10248918" y="3895075"/>
            <a:ext cx="2060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1 stores</a:t>
            </a:r>
            <a:br>
              <a:rPr lang="en-US" dirty="0"/>
            </a:br>
            <a:r>
              <a:rPr lang="en-US" dirty="0"/>
              <a:t>hash values</a:t>
            </a:r>
            <a:br>
              <a:rPr lang="en-US" dirty="0"/>
            </a:br>
            <a:r>
              <a:rPr lang="en-US" dirty="0"/>
              <a:t> 40000000-7FFFFFF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84499BF-0132-0C4E-B7F0-AE2DB3B146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286" y="5738589"/>
            <a:ext cx="710924" cy="87408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3F28FAC-0730-7A4D-BBB7-0258D168F9B2}"/>
              </a:ext>
            </a:extLst>
          </p:cNvPr>
          <p:cNvSpPr txBox="1"/>
          <p:nvPr/>
        </p:nvSpPr>
        <p:spPr>
          <a:xfrm>
            <a:off x="8317210" y="6148674"/>
            <a:ext cx="2518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2 stores hash values 80000000-BFFFFFF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E108D42-20EE-164A-97E6-B20746B65D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877" y="3753223"/>
            <a:ext cx="710924" cy="87408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72AD33B-5C4A-3E4E-9E2C-EE2DEC5B2061}"/>
              </a:ext>
            </a:extLst>
          </p:cNvPr>
          <p:cNvSpPr txBox="1"/>
          <p:nvPr/>
        </p:nvSpPr>
        <p:spPr>
          <a:xfrm>
            <a:off x="6194801" y="3867101"/>
            <a:ext cx="2518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3 stores hash values C0000000-FFFFFFF</a:t>
            </a:r>
          </a:p>
        </p:txBody>
      </p:sp>
    </p:spTree>
    <p:extLst>
      <p:ext uri="{BB962C8B-B14F-4D97-AF65-F5344CB8AC3E}">
        <p14:creationId xmlns:p14="http://schemas.microsoft.com/office/powerpoint/2010/main" val="2393702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2330A73-72CB-424A-819F-FC0E0F7D09F4}"/>
              </a:ext>
            </a:extLst>
          </p:cNvPr>
          <p:cNvSpPr/>
          <p:nvPr/>
        </p:nvSpPr>
        <p:spPr>
          <a:xfrm>
            <a:off x="5597075" y="2060620"/>
            <a:ext cx="4192927" cy="4192927"/>
          </a:xfrm>
          <a:prstGeom prst="ellipse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Shared Nothing </a:t>
            </a:r>
            <a:r>
              <a:rPr lang="en-US" dirty="0"/>
              <a:t>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6608563" cy="5465800"/>
          </a:xfrm>
        </p:spPr>
        <p:txBody>
          <a:bodyPr>
            <a:normAutofit/>
          </a:bodyPr>
          <a:lstStyle/>
          <a:p>
            <a:r>
              <a:rPr lang="en-US" dirty="0"/>
              <a:t>Each request is handled by </a:t>
            </a:r>
            <a:r>
              <a:rPr lang="en-US" b="1" dirty="0"/>
              <a:t>one</a:t>
            </a:r>
            <a:r>
              <a:rPr lang="en-US" dirty="0"/>
              <a:t> node.</a:t>
            </a:r>
          </a:p>
          <a:p>
            <a:pPr lvl="1"/>
            <a:r>
              <a:rPr lang="en-US" dirty="0"/>
              <a:t>There are no bottlenecks!</a:t>
            </a:r>
          </a:p>
          <a:p>
            <a:endParaRPr lang="en-US" dirty="0"/>
          </a:p>
          <a:p>
            <a:r>
              <a:rPr lang="en-US" dirty="0"/>
              <a:t>Both </a:t>
            </a:r>
            <a:r>
              <a:rPr lang="en-US" b="1" dirty="0"/>
              <a:t>throughput</a:t>
            </a:r>
            <a:r>
              <a:rPr lang="en-US" dirty="0"/>
              <a:t> and </a:t>
            </a:r>
            <a:r>
              <a:rPr lang="en-US" b="1" dirty="0"/>
              <a:t>capacity</a:t>
            </a:r>
            <a:br>
              <a:rPr lang="en-US" b="1" dirty="0"/>
            </a:br>
            <a:r>
              <a:rPr lang="en-US" dirty="0"/>
              <a:t>are directly proportional to</a:t>
            </a:r>
            <a:br>
              <a:rPr lang="en-US" dirty="0"/>
            </a:br>
            <a:r>
              <a:rPr lang="en-US" dirty="0"/>
              <a:t>the number of nodes.</a:t>
            </a:r>
          </a:p>
          <a:p>
            <a:endParaRPr lang="en-US" dirty="0"/>
          </a:p>
          <a:p>
            <a:r>
              <a:rPr lang="en-US" dirty="0"/>
              <a:t>DHTs can scale to thousands</a:t>
            </a:r>
            <a:br>
              <a:rPr lang="en-US" dirty="0"/>
            </a:br>
            <a:r>
              <a:rPr lang="en-US" dirty="0"/>
              <a:t>of nodes.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486" y="1721028"/>
            <a:ext cx="710924" cy="8740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419" y="3944319"/>
            <a:ext cx="710924" cy="8740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530819" y="1698238"/>
            <a:ext cx="2518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0 stores hash values 00000000-3FFFFFF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D35EC9-A9A3-A54A-B7DD-F98E5162577C}"/>
              </a:ext>
            </a:extLst>
          </p:cNvPr>
          <p:cNvSpPr txBox="1"/>
          <p:nvPr/>
        </p:nvSpPr>
        <p:spPr>
          <a:xfrm>
            <a:off x="10248918" y="3895075"/>
            <a:ext cx="2060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1 stores</a:t>
            </a:r>
            <a:br>
              <a:rPr lang="en-US" dirty="0"/>
            </a:br>
            <a:r>
              <a:rPr lang="en-US" dirty="0"/>
              <a:t>hash values</a:t>
            </a:r>
            <a:br>
              <a:rPr lang="en-US" dirty="0"/>
            </a:br>
            <a:r>
              <a:rPr lang="en-US" dirty="0"/>
              <a:t> 40000000-7FFFFFF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84499BF-0132-0C4E-B7F0-AE2DB3B146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286" y="5738589"/>
            <a:ext cx="710924" cy="87408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3F28FAC-0730-7A4D-BBB7-0258D168F9B2}"/>
              </a:ext>
            </a:extLst>
          </p:cNvPr>
          <p:cNvSpPr txBox="1"/>
          <p:nvPr/>
        </p:nvSpPr>
        <p:spPr>
          <a:xfrm>
            <a:off x="8317210" y="6148674"/>
            <a:ext cx="2518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2 stores hash values 80000000-BFFFFFF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E108D42-20EE-164A-97E6-B20746B65D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877" y="3753223"/>
            <a:ext cx="710924" cy="87408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72AD33B-5C4A-3E4E-9E2C-EE2DEC5B2061}"/>
              </a:ext>
            </a:extLst>
          </p:cNvPr>
          <p:cNvSpPr txBox="1"/>
          <p:nvPr/>
        </p:nvSpPr>
        <p:spPr>
          <a:xfrm>
            <a:off x="6194801" y="3867101"/>
            <a:ext cx="2518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3 stores hash values C0000000-FFFFFFF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4C2C85F4-71AF-6C43-B94C-A230E2741504}"/>
              </a:ext>
            </a:extLst>
          </p:cNvPr>
          <p:cNvSpPr/>
          <p:nvPr/>
        </p:nvSpPr>
        <p:spPr>
          <a:xfrm>
            <a:off x="3567752" y="5828931"/>
            <a:ext cx="2029323" cy="874086"/>
          </a:xfrm>
          <a:prstGeom prst="wedgeRectCallout">
            <a:avLst>
              <a:gd name="adj1" fmla="val -37243"/>
              <a:gd name="adj2" fmla="val 654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But what about </a:t>
            </a:r>
            <a:r>
              <a:rPr lang="en-US" sz="2400" b="1" dirty="0"/>
              <a:t>reliability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472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 6">
            <a:extLst>
              <a:ext uri="{FF2B5EF4-FFF2-40B4-BE49-F238E27FC236}">
                <a16:creationId xmlns:a16="http://schemas.microsoft.com/office/drawing/2014/main" id="{15D54264-20F8-1C4A-ABBB-22F8F958A481}"/>
              </a:ext>
            </a:extLst>
          </p:cNvPr>
          <p:cNvSpPr/>
          <p:nvPr/>
        </p:nvSpPr>
        <p:spPr>
          <a:xfrm rot="18922374">
            <a:off x="5597075" y="2060620"/>
            <a:ext cx="4192927" cy="4171902"/>
          </a:xfrm>
          <a:prstGeom prst="arc">
            <a:avLst>
              <a:gd name="adj1" fmla="val 16200000"/>
              <a:gd name="adj2" fmla="val 10775339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the DHT robust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6366299" cy="5465800"/>
          </a:xfrm>
        </p:spPr>
        <p:txBody>
          <a:bodyPr>
            <a:normAutofit/>
          </a:bodyPr>
          <a:lstStyle/>
          <a:p>
            <a:r>
              <a:rPr lang="en-US" dirty="0"/>
              <a:t>Having Many nodes means a high chance of a node failure, so we must </a:t>
            </a:r>
            <a:r>
              <a:rPr lang="en-US" b="1" dirty="0"/>
              <a:t>replicate</a:t>
            </a:r>
            <a:r>
              <a:rPr lang="en-US" dirty="0"/>
              <a:t> data to avoid data loss.</a:t>
            </a:r>
          </a:p>
          <a:p>
            <a:r>
              <a:rPr lang="en-US" dirty="0"/>
              <a:t>Create some overlap in the hash ranges covered by nodes.</a:t>
            </a:r>
          </a:p>
          <a:p>
            <a:pPr lvl="1"/>
            <a:r>
              <a:rPr lang="en-US" i="1" dirty="0"/>
              <a:t>Node 0: </a:t>
            </a:r>
            <a:r>
              <a:rPr lang="en-US" dirty="0"/>
              <a:t>0-7</a:t>
            </a:r>
          </a:p>
          <a:p>
            <a:pPr lvl="1"/>
            <a:r>
              <a:rPr lang="en-US" i="1" dirty="0"/>
              <a:t>Node 1: </a:t>
            </a:r>
            <a:r>
              <a:rPr lang="en-US" dirty="0"/>
              <a:t>3-F</a:t>
            </a:r>
          </a:p>
          <a:p>
            <a:pPr lvl="1"/>
            <a:r>
              <a:rPr lang="en-US" i="1" dirty="0"/>
              <a:t>Node 2: </a:t>
            </a:r>
            <a:r>
              <a:rPr lang="en-US" dirty="0"/>
              <a:t>0-3 and 8-F</a:t>
            </a:r>
          </a:p>
          <a:p>
            <a:pPr lvl="1"/>
            <a:r>
              <a:rPr lang="en-US" i="1" dirty="0"/>
              <a:t>Node 3: </a:t>
            </a:r>
            <a:r>
              <a:rPr lang="en-US" dirty="0"/>
              <a:t>0-7 and C-F</a:t>
            </a:r>
          </a:p>
          <a:p>
            <a:r>
              <a:rPr lang="en-US" dirty="0"/>
              <a:t>Other schemes are possible,</a:t>
            </a:r>
            <a:br>
              <a:rPr lang="en-US" dirty="0"/>
            </a:br>
            <a:r>
              <a:rPr lang="en-US" dirty="0"/>
              <a:t>but this one is simple and effective.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63486" y="473724"/>
            <a:ext cx="447400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Node 0 </a:t>
            </a:r>
            <a:r>
              <a:rPr lang="en-US" sz="2000" dirty="0"/>
              <a:t>is assigned the hash values 00000000-3FFFFFF, but also stores replicas of data for the two next partitions.</a:t>
            </a:r>
          </a:p>
          <a:p>
            <a:endParaRPr lang="en-US" dirty="0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73642C6D-574D-FD4F-85ED-CB67EE0F372B}"/>
              </a:ext>
            </a:extLst>
          </p:cNvPr>
          <p:cNvSpPr/>
          <p:nvPr/>
        </p:nvSpPr>
        <p:spPr>
          <a:xfrm rot="8103498">
            <a:off x="5822051" y="2281724"/>
            <a:ext cx="3748741" cy="3729943"/>
          </a:xfrm>
          <a:prstGeom prst="arc">
            <a:avLst>
              <a:gd name="adj1" fmla="val 16200000"/>
              <a:gd name="adj2" fmla="val 10775339"/>
            </a:avLst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4A7A3FD1-5803-4146-97A7-3E14EFA98E07}"/>
              </a:ext>
            </a:extLst>
          </p:cNvPr>
          <p:cNvSpPr/>
          <p:nvPr/>
        </p:nvSpPr>
        <p:spPr>
          <a:xfrm rot="2724014">
            <a:off x="5689843" y="2165930"/>
            <a:ext cx="3980043" cy="3960085"/>
          </a:xfrm>
          <a:prstGeom prst="arc">
            <a:avLst>
              <a:gd name="adj1" fmla="val 16200000"/>
              <a:gd name="adj2" fmla="val 10775339"/>
            </a:avLst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1A9E3169-FDE1-A34A-8DED-39D648AA3F0C}"/>
              </a:ext>
            </a:extLst>
          </p:cNvPr>
          <p:cNvSpPr/>
          <p:nvPr/>
        </p:nvSpPr>
        <p:spPr>
          <a:xfrm rot="13504914">
            <a:off x="5494466" y="1940236"/>
            <a:ext cx="4413290" cy="4391160"/>
          </a:xfrm>
          <a:prstGeom prst="arc">
            <a:avLst>
              <a:gd name="adj1" fmla="val 16200000"/>
              <a:gd name="adj2" fmla="val 10775339"/>
            </a:avLst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85FAE10-68E9-454B-9370-6A9487AE952C}"/>
              </a:ext>
            </a:extLst>
          </p:cNvPr>
          <p:cNvSpPr/>
          <p:nvPr/>
        </p:nvSpPr>
        <p:spPr>
          <a:xfrm>
            <a:off x="7192512" y="1609959"/>
            <a:ext cx="1146412" cy="114641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504FAF0-215A-D64A-9D6A-FD182F937466}"/>
              </a:ext>
            </a:extLst>
          </p:cNvPr>
          <p:cNvSpPr/>
          <p:nvPr/>
        </p:nvSpPr>
        <p:spPr>
          <a:xfrm>
            <a:off x="9152672" y="3816304"/>
            <a:ext cx="1146412" cy="11464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EACAD85-C5AC-664E-9454-C4826EC6CB76}"/>
              </a:ext>
            </a:extLst>
          </p:cNvPr>
          <p:cNvSpPr/>
          <p:nvPr/>
        </p:nvSpPr>
        <p:spPr>
          <a:xfrm>
            <a:off x="7318015" y="5602426"/>
            <a:ext cx="1146412" cy="114641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899CD99-438B-7A40-9F76-5C810AB8DE42}"/>
              </a:ext>
            </a:extLst>
          </p:cNvPr>
          <p:cNvSpPr/>
          <p:nvPr/>
        </p:nvSpPr>
        <p:spPr>
          <a:xfrm>
            <a:off x="5017505" y="3586414"/>
            <a:ext cx="1146412" cy="114641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84499BF-0132-0C4E-B7F0-AE2DB3B146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286" y="5738589"/>
            <a:ext cx="710924" cy="87408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E108D42-20EE-164A-97E6-B20746B65D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205" y="3720040"/>
            <a:ext cx="710924" cy="8740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486" y="1721028"/>
            <a:ext cx="710924" cy="8740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419" y="3944319"/>
            <a:ext cx="710924" cy="87408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208056F-80C1-6C4D-8154-E5CAAEE066F0}"/>
              </a:ext>
            </a:extLst>
          </p:cNvPr>
          <p:cNvSpPr txBox="1"/>
          <p:nvPr/>
        </p:nvSpPr>
        <p:spPr>
          <a:xfrm>
            <a:off x="10269639" y="4058196"/>
            <a:ext cx="2030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40000000-7FFFFFF is also on </a:t>
            </a:r>
            <a:r>
              <a:rPr lang="en-US" b="1" dirty="0">
                <a:solidFill>
                  <a:schemeClr val="accent1"/>
                </a:solidFill>
              </a:rPr>
              <a:t>Node 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367FC55-1995-BF4F-B655-CBA4583C40DE}"/>
              </a:ext>
            </a:extLst>
          </p:cNvPr>
          <p:cNvSpPr txBox="1"/>
          <p:nvPr/>
        </p:nvSpPr>
        <p:spPr>
          <a:xfrm>
            <a:off x="8469846" y="6102507"/>
            <a:ext cx="2030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80000000-BFFFFFF is also on </a:t>
            </a:r>
            <a:r>
              <a:rPr lang="en-US" b="1" dirty="0">
                <a:solidFill>
                  <a:schemeClr val="accent1"/>
                </a:solidFill>
              </a:rPr>
              <a:t>Node 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0BE642-7760-4443-911B-DC28A20E7748}"/>
              </a:ext>
            </a:extLst>
          </p:cNvPr>
          <p:cNvSpPr txBox="1"/>
          <p:nvPr/>
        </p:nvSpPr>
        <p:spPr>
          <a:xfrm>
            <a:off x="7580321" y="2771740"/>
            <a:ext cx="31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1FBEE18-3990-7546-9CF2-313BE1AFB7F9}"/>
              </a:ext>
            </a:extLst>
          </p:cNvPr>
          <p:cNvSpPr txBox="1"/>
          <p:nvPr/>
        </p:nvSpPr>
        <p:spPr>
          <a:xfrm>
            <a:off x="7703926" y="5217725"/>
            <a:ext cx="31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C59BC01-88F0-E948-BDD5-9E9199ECC7AF}"/>
              </a:ext>
            </a:extLst>
          </p:cNvPr>
          <p:cNvSpPr txBox="1"/>
          <p:nvPr/>
        </p:nvSpPr>
        <p:spPr>
          <a:xfrm>
            <a:off x="8813963" y="4149464"/>
            <a:ext cx="31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A15F36D-E0E2-6A46-B1C2-A0194F214AA9}"/>
              </a:ext>
            </a:extLst>
          </p:cNvPr>
          <p:cNvSpPr txBox="1"/>
          <p:nvPr/>
        </p:nvSpPr>
        <p:spPr>
          <a:xfrm>
            <a:off x="6170244" y="3955020"/>
            <a:ext cx="31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55986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0" y="1146875"/>
            <a:ext cx="11639227" cy="5465800"/>
          </a:xfrm>
        </p:spPr>
        <p:txBody>
          <a:bodyPr>
            <a:normAutofit/>
          </a:bodyPr>
          <a:lstStyle/>
          <a:p>
            <a:r>
              <a:rPr lang="en-US" dirty="0"/>
              <a:t>Whenever data is replicated, there is a possibility of </a:t>
            </a:r>
            <a:r>
              <a:rPr lang="en-US" b="1" dirty="0"/>
              <a:t>inconsistency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Eg.</a:t>
            </a:r>
            <a:r>
              <a:rPr lang="en-US" dirty="0"/>
              <a:t>, an update was sent to three replicas, and one of them gets it first: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happens if we try to read while replicas are inconsistent?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CFE31A9-2008-2949-B6DF-8C7B362BAB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021" y="3019740"/>
            <a:ext cx="710924" cy="87408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4EEAE50-4E0B-9E44-A135-6073381357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958" y="3022749"/>
            <a:ext cx="710924" cy="87408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5EFC7EA-BC95-8F44-8842-2DEB29434C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896" y="3019740"/>
            <a:ext cx="710924" cy="874086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EE7E161-EC68-2A4C-A546-C9FC3352E621}"/>
              </a:ext>
            </a:extLst>
          </p:cNvPr>
          <p:cNvCxnSpPr>
            <a:cxnSpLocks/>
          </p:cNvCxnSpPr>
          <p:nvPr/>
        </p:nvCxnSpPr>
        <p:spPr>
          <a:xfrm flipH="1">
            <a:off x="4051483" y="2580972"/>
            <a:ext cx="431992" cy="438768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E99CFAA-253C-7C42-8FFD-BE2FC81C6030}"/>
              </a:ext>
            </a:extLst>
          </p:cNvPr>
          <p:cNvSpPr txBox="1"/>
          <p:nvPr/>
        </p:nvSpPr>
        <p:spPr>
          <a:xfrm>
            <a:off x="4269226" y="2184344"/>
            <a:ext cx="110768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Put x=2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2895F84-C0B9-A64B-B0A8-8D03716E0DA6}"/>
              </a:ext>
            </a:extLst>
          </p:cNvPr>
          <p:cNvCxnSpPr>
            <a:cxnSpLocks/>
          </p:cNvCxnSpPr>
          <p:nvPr/>
        </p:nvCxnSpPr>
        <p:spPr>
          <a:xfrm>
            <a:off x="4838937" y="2580972"/>
            <a:ext cx="282240" cy="274713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192F8C3-7274-BC4B-AA98-64B843C9638C}"/>
              </a:ext>
            </a:extLst>
          </p:cNvPr>
          <p:cNvCxnSpPr>
            <a:cxnSpLocks/>
          </p:cNvCxnSpPr>
          <p:nvPr/>
        </p:nvCxnSpPr>
        <p:spPr>
          <a:xfrm>
            <a:off x="5376914" y="2554415"/>
            <a:ext cx="533132" cy="80162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A27F2297-7F0B-AF4A-A98C-A8464A3907CA}"/>
              </a:ext>
            </a:extLst>
          </p:cNvPr>
          <p:cNvSpPr txBox="1"/>
          <p:nvPr/>
        </p:nvSpPr>
        <p:spPr>
          <a:xfrm>
            <a:off x="4800515" y="3936398"/>
            <a:ext cx="273417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Didn’t get the change yet, still think x=1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EDB6968-2DC5-AF43-A258-42F746230BE3}"/>
              </a:ext>
            </a:extLst>
          </p:cNvPr>
          <p:cNvSpPr txBox="1"/>
          <p:nvPr/>
        </p:nvSpPr>
        <p:spPr>
          <a:xfrm>
            <a:off x="3019731" y="3956148"/>
            <a:ext cx="146374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Got it! x=2</a:t>
            </a:r>
          </a:p>
        </p:txBody>
      </p:sp>
      <p:sp>
        <p:nvSpPr>
          <p:cNvPr id="39" name="Right Brace 38">
            <a:extLst>
              <a:ext uri="{FF2B5EF4-FFF2-40B4-BE49-F238E27FC236}">
                <a16:creationId xmlns:a16="http://schemas.microsoft.com/office/drawing/2014/main" id="{165370AD-CA1D-7F41-93B1-78ED976F1010}"/>
              </a:ext>
            </a:extLst>
          </p:cNvPr>
          <p:cNvSpPr/>
          <p:nvPr/>
        </p:nvSpPr>
        <p:spPr>
          <a:xfrm>
            <a:off x="7708527" y="2211640"/>
            <a:ext cx="411891" cy="1447685"/>
          </a:xfrm>
          <a:prstGeom prst="rightBrace">
            <a:avLst>
              <a:gd name="adj1" fmla="val 26578"/>
              <a:gd name="adj2" fmla="val 50000"/>
            </a:avLst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4B2CE9A-AF4E-FA47-86F1-D87F8B304B92}"/>
              </a:ext>
            </a:extLst>
          </p:cNvPr>
          <p:cNvSpPr txBox="1"/>
          <p:nvPr/>
        </p:nvSpPr>
        <p:spPr>
          <a:xfrm>
            <a:off x="8271488" y="2396306"/>
            <a:ext cx="3631209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Communication and queueing delays are unpredictable.  We can send messages, but don’t know exactly when they’ll arrive.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DA786BD-CE4B-7042-8D35-95B51D9A1C61}"/>
              </a:ext>
            </a:extLst>
          </p:cNvPr>
          <p:cNvSpPr txBox="1"/>
          <p:nvPr/>
        </p:nvSpPr>
        <p:spPr>
          <a:xfrm>
            <a:off x="3751603" y="5050967"/>
            <a:ext cx="81851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Get x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4AF9B07-F615-2741-8C19-5A52808EDC8B}"/>
              </a:ext>
            </a:extLst>
          </p:cNvPr>
          <p:cNvCxnSpPr>
            <a:cxnSpLocks/>
            <a:stCxn id="41" idx="0"/>
          </p:cNvCxnSpPr>
          <p:nvPr/>
        </p:nvCxnSpPr>
        <p:spPr>
          <a:xfrm flipV="1">
            <a:off x="4160861" y="4422295"/>
            <a:ext cx="106618" cy="628672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869FF0F-7CD4-3E45-9D14-2BCAEEEDC9B7}"/>
              </a:ext>
            </a:extLst>
          </p:cNvPr>
          <p:cNvCxnSpPr>
            <a:cxnSpLocks/>
          </p:cNvCxnSpPr>
          <p:nvPr/>
        </p:nvCxnSpPr>
        <p:spPr>
          <a:xfrm flipV="1">
            <a:off x="4350125" y="4671527"/>
            <a:ext cx="986150" cy="379440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D369627-CC77-B544-98EC-5857BA88F938}"/>
              </a:ext>
            </a:extLst>
          </p:cNvPr>
          <p:cNvCxnSpPr>
            <a:cxnSpLocks/>
          </p:cNvCxnSpPr>
          <p:nvPr/>
        </p:nvCxnSpPr>
        <p:spPr>
          <a:xfrm flipV="1">
            <a:off x="4483475" y="4694407"/>
            <a:ext cx="1490502" cy="356560"/>
          </a:xfrm>
          <a:prstGeom prst="straightConnector1">
            <a:avLst/>
          </a:prstGeom>
          <a:ln w="2857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854F45AF-B278-5946-8EC9-8D24A046893A}"/>
              </a:ext>
            </a:extLst>
          </p:cNvPr>
          <p:cNvSpPr txBox="1"/>
          <p:nvPr/>
        </p:nvSpPr>
        <p:spPr>
          <a:xfrm>
            <a:off x="6308908" y="5080571"/>
            <a:ext cx="476495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Query returns inconsistent answers!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F46B4B8-562A-4E49-A26D-2EF5F2647042}"/>
              </a:ext>
            </a:extLst>
          </p:cNvPr>
          <p:cNvCxnSpPr>
            <a:cxnSpLocks/>
          </p:cNvCxnSpPr>
          <p:nvPr/>
        </p:nvCxnSpPr>
        <p:spPr>
          <a:xfrm>
            <a:off x="4350125" y="4465701"/>
            <a:ext cx="944143" cy="689040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7306BE3-A07C-624C-BC74-4156E3954517}"/>
              </a:ext>
            </a:extLst>
          </p:cNvPr>
          <p:cNvCxnSpPr>
            <a:cxnSpLocks/>
          </p:cNvCxnSpPr>
          <p:nvPr/>
        </p:nvCxnSpPr>
        <p:spPr>
          <a:xfrm>
            <a:off x="5376914" y="4671527"/>
            <a:ext cx="155864" cy="483214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0D1488C9-8377-6C4A-A67C-D106B2B3000D}"/>
              </a:ext>
            </a:extLst>
          </p:cNvPr>
          <p:cNvCxnSpPr>
            <a:cxnSpLocks/>
            <a:endCxn id="71" idx="0"/>
          </p:cNvCxnSpPr>
          <p:nvPr/>
        </p:nvCxnSpPr>
        <p:spPr>
          <a:xfrm flipH="1">
            <a:off x="5813560" y="4694407"/>
            <a:ext cx="243066" cy="454114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36DD6429-549C-6B47-97AA-779D1EB8A360}"/>
              </a:ext>
            </a:extLst>
          </p:cNvPr>
          <p:cNvSpPr txBox="1"/>
          <p:nvPr/>
        </p:nvSpPr>
        <p:spPr>
          <a:xfrm>
            <a:off x="5173017" y="5142126"/>
            <a:ext cx="2279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957E22E-8A2C-074C-A48E-D9CAF2448CC9}"/>
              </a:ext>
            </a:extLst>
          </p:cNvPr>
          <p:cNvSpPr txBox="1"/>
          <p:nvPr/>
        </p:nvSpPr>
        <p:spPr>
          <a:xfrm>
            <a:off x="5437602" y="5134873"/>
            <a:ext cx="2279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9FD4326-3DA2-7247-B2AE-FF14BC109B96}"/>
              </a:ext>
            </a:extLst>
          </p:cNvPr>
          <p:cNvSpPr txBox="1"/>
          <p:nvPr/>
        </p:nvSpPr>
        <p:spPr>
          <a:xfrm>
            <a:off x="5699610" y="5148521"/>
            <a:ext cx="2279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59586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F5502-EACA-A342-A350-C75F44FAB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9C11A-9EC4-384C-80CC-5AE2AEC4B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The most famous result in distributed systems theory.</a:t>
            </a:r>
            <a:br>
              <a:rPr lang="en-US" sz="2800" dirty="0"/>
            </a:br>
            <a:r>
              <a:rPr lang="en-US" sz="2800" dirty="0"/>
              <a:t>It says that a distributed system cannot achieve </a:t>
            </a:r>
            <a:r>
              <a:rPr lang="en-US" sz="2800" i="1" dirty="0">
                <a:solidFill>
                  <a:schemeClr val="accent6"/>
                </a:solidFill>
              </a:rPr>
              <a:t>all three </a:t>
            </a:r>
            <a:r>
              <a:rPr lang="en-US" sz="2800" dirty="0"/>
              <a:t>of the following:</a:t>
            </a:r>
          </a:p>
          <a:p>
            <a:r>
              <a:rPr lang="en-US" sz="2800" b="1" dirty="0">
                <a:solidFill>
                  <a:schemeClr val="accent6"/>
                </a:solidFill>
              </a:rPr>
              <a:t>C</a:t>
            </a:r>
            <a:r>
              <a:rPr lang="en-US" sz="2800" b="1" dirty="0"/>
              <a:t>onsistency</a:t>
            </a:r>
            <a:r>
              <a:rPr lang="en-US" sz="2800" dirty="0"/>
              <a:t>: reads always get the most recent write (or an error).</a:t>
            </a:r>
          </a:p>
          <a:p>
            <a:r>
              <a:rPr lang="en-US" sz="2800" b="1" dirty="0">
                <a:solidFill>
                  <a:schemeClr val="accent6"/>
                </a:solidFill>
              </a:rPr>
              <a:t>A</a:t>
            </a:r>
            <a:r>
              <a:rPr lang="en-US" sz="2800" b="1" dirty="0"/>
              <a:t>vailability: </a:t>
            </a:r>
            <a:r>
              <a:rPr lang="en-US" sz="2800" dirty="0"/>
              <a:t>every request received a non-error response.</a:t>
            </a:r>
          </a:p>
          <a:p>
            <a:r>
              <a:rPr lang="en-US" sz="2800" b="1" dirty="0">
                <a:solidFill>
                  <a:schemeClr val="accent6"/>
                </a:solidFill>
              </a:rPr>
              <a:t>P</a:t>
            </a:r>
            <a:r>
              <a:rPr lang="en-US" sz="2800" b="1" dirty="0"/>
              <a:t>artition tolerance: </a:t>
            </a:r>
            <a:r>
              <a:rPr lang="en-US" sz="2800" dirty="0"/>
              <a:t>an arbitrary number of messages between nodes can be dropped (or delayed).</a:t>
            </a:r>
          </a:p>
          <a:p>
            <a:pPr lvl="4"/>
            <a:endParaRPr lang="en-US" sz="1800" b="1" dirty="0"/>
          </a:p>
          <a:p>
            <a:pPr marL="0" indent="0">
              <a:buNone/>
            </a:pPr>
            <a:r>
              <a:rPr lang="en-US" sz="2800" dirty="0"/>
              <a:t>In other words:</a:t>
            </a:r>
          </a:p>
          <a:p>
            <a:r>
              <a:rPr lang="en-US" sz="2800" dirty="0"/>
              <a:t>When distributed DB nodes are </a:t>
            </a:r>
            <a:r>
              <a:rPr lang="en-US" sz="2800" i="1" dirty="0"/>
              <a:t>out-of-sync</a:t>
            </a:r>
            <a:r>
              <a:rPr lang="en-US" sz="2800" dirty="0"/>
              <a:t> (partitioned), we must either accept </a:t>
            </a:r>
            <a:r>
              <a:rPr lang="en-US" sz="2800" b="1" dirty="0"/>
              <a:t>inconsistent</a:t>
            </a:r>
            <a:r>
              <a:rPr lang="en-US" sz="2800" dirty="0"/>
              <a:t> responses or </a:t>
            </a:r>
            <a:r>
              <a:rPr lang="en-US" sz="2800" b="1" dirty="0"/>
              <a:t>wait</a:t>
            </a:r>
            <a:r>
              <a:rPr lang="en-US" sz="2800" dirty="0"/>
              <a:t> for the nodes to resynchronize.</a:t>
            </a:r>
          </a:p>
          <a:p>
            <a:r>
              <a:rPr lang="en-US" sz="2800" dirty="0"/>
              <a:t>To build a distributed DB where every request immediately gets a response that is globally correct, we need a network that is 100% reliable and has no delay.</a:t>
            </a: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960CA915-46CD-5641-85A4-9A74C35FB3D0}"/>
              </a:ext>
            </a:extLst>
          </p:cNvPr>
          <p:cNvSpPr/>
          <p:nvPr/>
        </p:nvSpPr>
        <p:spPr>
          <a:xfrm>
            <a:off x="10284786" y="2155371"/>
            <a:ext cx="1643743" cy="555172"/>
          </a:xfrm>
          <a:prstGeom prst="wedgeRectCallout">
            <a:avLst>
              <a:gd name="adj1" fmla="val 68941"/>
              <a:gd name="adj2" fmla="val 10650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"Pick Two"</a:t>
            </a:r>
          </a:p>
        </p:txBody>
      </p:sp>
    </p:spTree>
    <p:extLst>
      <p:ext uri="{BB962C8B-B14F-4D97-AF65-F5344CB8AC3E}">
        <p14:creationId xmlns:p14="http://schemas.microsoft.com/office/powerpoint/2010/main" val="209773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4138-EFF5-0342-9FF8-1E4C363FB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Client-centric consistency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EB102-23DA-7742-9EF4-A8A117BF9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CAP theorem gives us a tradeoff between </a:t>
            </a:r>
            <a:r>
              <a:rPr lang="en-US" b="1" dirty="0"/>
              <a:t>consistency</a:t>
            </a:r>
            <a:r>
              <a:rPr lang="en-US" dirty="0"/>
              <a:t> &amp; </a:t>
            </a:r>
            <a:r>
              <a:rPr lang="en-US" b="1" dirty="0"/>
              <a:t>delay</a:t>
            </a:r>
            <a:r>
              <a:rPr lang="en-US" dirty="0"/>
              <a:t>.</a:t>
            </a:r>
          </a:p>
          <a:p>
            <a:r>
              <a:rPr lang="en-US" dirty="0"/>
              <a:t>Inconsistency is bothersome.  It can cause weird bugs.</a:t>
            </a:r>
          </a:p>
          <a:p>
            <a:r>
              <a:rPr lang="en-US" dirty="0"/>
              <a:t>Fortunately, delay is usually something our apps can handle.</a:t>
            </a:r>
          </a:p>
          <a:p>
            <a:r>
              <a:rPr lang="en-US" dirty="0"/>
              <a:t>If we really need both consistency and timeliness, then we must go back to a centralized database (probably a SQL relational DB).</a:t>
            </a:r>
          </a:p>
          <a:p>
            <a:endParaRPr lang="en-US" dirty="0"/>
          </a:p>
          <a:p>
            <a:r>
              <a:rPr lang="en-US" dirty="0"/>
              <a:t>Distributed (NoSQL) DB designs give different options for handling the consistency/delay tradeoff.</a:t>
            </a:r>
          </a:p>
          <a:p>
            <a:r>
              <a:rPr lang="en-US" dirty="0"/>
              <a:t>We'll consider a client connecting to the DB cluster.</a:t>
            </a:r>
          </a:p>
          <a:p>
            <a:r>
              <a:rPr lang="en-US" dirty="0"/>
              <a:t>What consistency properties might we want to ensure?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91430F1-7A33-FA43-919F-251E556C8154}"/>
              </a:ext>
            </a:extLst>
          </p:cNvPr>
          <p:cNvGrpSpPr/>
          <p:nvPr/>
        </p:nvGrpSpPr>
        <p:grpSpPr>
          <a:xfrm>
            <a:off x="11104973" y="5818753"/>
            <a:ext cx="929898" cy="884264"/>
            <a:chOff x="10763181" y="2345404"/>
            <a:chExt cx="1139517" cy="1083596"/>
          </a:xfrm>
        </p:grpSpPr>
        <p:sp>
          <p:nvSpPr>
            <p:cNvPr id="5" name="Octagon 4">
              <a:extLst>
                <a:ext uri="{FF2B5EF4-FFF2-40B4-BE49-F238E27FC236}">
                  <a16:creationId xmlns:a16="http://schemas.microsoft.com/office/drawing/2014/main" id="{F228AD86-2C1A-0E4B-85A1-7233AAB1906D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38FC0315-16A4-5548-AA40-5DE5F426DA31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5CA1BE0-1426-3144-B319-8012E671D7AA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4565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425C-062D-9945-89C6-EEAF1BE9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Client-centric consistency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6F8FE-A54D-2D47-8AF3-C654FA6F1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Monotonic Reads</a:t>
            </a:r>
          </a:p>
          <a:p>
            <a:r>
              <a:rPr lang="en-US" dirty="0"/>
              <a:t>If a client reads the value of </a:t>
            </a:r>
            <a:r>
              <a:rPr lang="en-US" b="1" dirty="0"/>
              <a:t>x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later reads of x </a:t>
            </a:r>
            <a:r>
              <a:rPr lang="en-US" i="1" dirty="0"/>
              <a:t>by that same client</a:t>
            </a:r>
            <a:r>
              <a:rPr lang="en-US" dirty="0"/>
              <a:t> will always return the same value or a more recently written value.</a:t>
            </a:r>
          </a:p>
          <a:p>
            <a:pPr marL="0" indent="0">
              <a:buNone/>
            </a:pPr>
            <a:r>
              <a:rPr lang="en-US" b="1" dirty="0"/>
              <a:t>Read your Writes</a:t>
            </a:r>
          </a:p>
          <a:p>
            <a:r>
              <a:rPr lang="en-US" dirty="0"/>
              <a:t>If a client </a:t>
            </a:r>
            <a:r>
              <a:rPr lang="en-US" i="1" dirty="0"/>
              <a:t>writes</a:t>
            </a:r>
            <a:r>
              <a:rPr lang="en-US" dirty="0"/>
              <a:t> a value to </a:t>
            </a:r>
            <a:r>
              <a:rPr lang="en-US" b="1" dirty="0"/>
              <a:t>x</a:t>
            </a:r>
            <a:r>
              <a:rPr lang="en-US" dirty="0"/>
              <a:t>, later reads of x </a:t>
            </a:r>
            <a:r>
              <a:rPr lang="en-US" i="1" dirty="0"/>
              <a:t>by that same client</a:t>
            </a:r>
            <a:r>
              <a:rPr lang="en-US" dirty="0"/>
              <a:t> will always return the same value or a more recently written value.</a:t>
            </a:r>
            <a:endParaRPr lang="en-US" i="1" dirty="0"/>
          </a:p>
          <a:p>
            <a:pPr marL="0" indent="0">
              <a:buNone/>
            </a:pPr>
            <a:r>
              <a:rPr lang="en-US" b="1" dirty="0"/>
              <a:t>Monotonic Writes</a:t>
            </a:r>
          </a:p>
          <a:p>
            <a:r>
              <a:rPr lang="en-US" dirty="0"/>
              <a:t>If a client writes twice to </a:t>
            </a:r>
            <a:r>
              <a:rPr lang="en-US" b="1" dirty="0"/>
              <a:t>x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the first write must happen before the second. </a:t>
            </a:r>
          </a:p>
          <a:p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5AFFE7AB-E182-FB47-99BD-56538A33512E}"/>
              </a:ext>
            </a:extLst>
          </p:cNvPr>
          <p:cNvSpPr/>
          <p:nvPr/>
        </p:nvSpPr>
        <p:spPr>
          <a:xfrm>
            <a:off x="9311896" y="242069"/>
            <a:ext cx="2590802" cy="1168461"/>
          </a:xfrm>
          <a:prstGeom prst="wedgeRectCallout">
            <a:avLst>
              <a:gd name="adj1" fmla="val -39212"/>
              <a:gd name="adj2" fmla="val 78109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"More recently written" can include any write by another client.</a:t>
            </a:r>
          </a:p>
        </p:txBody>
      </p:sp>
    </p:spTree>
    <p:extLst>
      <p:ext uri="{BB962C8B-B14F-4D97-AF65-F5344CB8AC3E}">
        <p14:creationId xmlns:p14="http://schemas.microsoft.com/office/powerpoint/2010/main" val="362147638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00937B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EECS-340 Lecture 17 - QUIC</Template>
  <TotalTime>24964</TotalTime>
  <Words>2594</Words>
  <Application>Microsoft Macintosh PowerPoint</Application>
  <PresentationFormat>Widescreen</PresentationFormat>
  <Paragraphs>317</Paragraphs>
  <Slides>25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Garamond</vt:lpstr>
      <vt:lpstr>Theme1</vt:lpstr>
      <vt:lpstr>CS-310 Scalable Software Architectures Lecture 14: Distributed DB Consistency</vt:lpstr>
      <vt:lpstr>Last Time: NoSQL databases</vt:lpstr>
      <vt:lpstr>Hash-based partitioning of distributed DB</vt:lpstr>
      <vt:lpstr>A Shared Nothing architecture</vt:lpstr>
      <vt:lpstr>Making the DHT robust</vt:lpstr>
      <vt:lpstr>Consistency</vt:lpstr>
      <vt:lpstr>CAP Theorem</vt:lpstr>
      <vt:lpstr>Client-centric consistency models</vt:lpstr>
      <vt:lpstr>Client-centric consistency properties</vt:lpstr>
      <vt:lpstr>Failing the Monotonic Read property</vt:lpstr>
      <vt:lpstr>Failing to Read your Writes</vt:lpstr>
      <vt:lpstr>Failing the Monotonic Writes property</vt:lpstr>
      <vt:lpstr>Two alternatives for achieving Consistency</vt:lpstr>
      <vt:lpstr>Waiting for Consistency</vt:lpstr>
      <vt:lpstr>Waiting for Consistency with Quorums</vt:lpstr>
      <vt:lpstr>Majority-read, majority-write example (three nodes)</vt:lpstr>
      <vt:lpstr>Single-read, unanimous-write example</vt:lpstr>
      <vt:lpstr>Question: What happens if a DHT replica fails?</vt:lpstr>
      <vt:lpstr>Question: What happens if a DHT replica fails?</vt:lpstr>
      <vt:lpstr>Reminder: Why is this scalable?</vt:lpstr>
      <vt:lpstr>Another way of looking at consistency</vt:lpstr>
      <vt:lpstr>Consistency is a subtle topic, with many models.</vt:lpstr>
      <vt:lpstr>For more info on this fascinating topic</vt:lpstr>
      <vt:lpstr>NoSQL databases use DHTs or similar schemes</vt:lpstr>
      <vt:lpstr>Recap: Distributed DB Consistency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400</cp:revision>
  <cp:lastPrinted>2019-10-02T20:13:19Z</cp:lastPrinted>
  <dcterms:created xsi:type="dcterms:W3CDTF">2017-09-19T21:33:23Z</dcterms:created>
  <dcterms:modified xsi:type="dcterms:W3CDTF">2021-02-19T17:51:28Z</dcterms:modified>
</cp:coreProperties>
</file>