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552" r:id="rId3"/>
    <p:sldId id="435" r:id="rId4"/>
    <p:sldId id="407" r:id="rId5"/>
    <p:sldId id="400" r:id="rId6"/>
    <p:sldId id="436" r:id="rId7"/>
    <p:sldId id="437" r:id="rId8"/>
    <p:sldId id="438" r:id="rId9"/>
    <p:sldId id="439" r:id="rId10"/>
    <p:sldId id="440" r:id="rId11"/>
    <p:sldId id="410" r:id="rId12"/>
    <p:sldId id="287" r:id="rId13"/>
    <p:sldId id="411" r:id="rId14"/>
    <p:sldId id="289" r:id="rId15"/>
    <p:sldId id="290" r:id="rId16"/>
    <p:sldId id="291" r:id="rId17"/>
    <p:sldId id="412" r:id="rId18"/>
    <p:sldId id="442" r:id="rId19"/>
    <p:sldId id="443" r:id="rId20"/>
    <p:sldId id="4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552"/>
            <p14:sldId id="435"/>
            <p14:sldId id="407"/>
            <p14:sldId id="400"/>
            <p14:sldId id="436"/>
            <p14:sldId id="437"/>
            <p14:sldId id="438"/>
            <p14:sldId id="439"/>
            <p14:sldId id="440"/>
            <p14:sldId id="410"/>
            <p14:sldId id="287"/>
            <p14:sldId id="411"/>
            <p14:sldId id="289"/>
            <p14:sldId id="290"/>
            <p14:sldId id="291"/>
            <p14:sldId id="412"/>
            <p14:sldId id="442"/>
            <p14:sldId id="443"/>
            <p14:sldId id="4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7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5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3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5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C0E10-1515-C94F-963C-79D3695741B5}"/>
              </a:ext>
            </a:extLst>
          </p:cNvPr>
          <p:cNvSpPr txBox="1">
            <a:spLocks/>
          </p:cNvSpPr>
          <p:nvPr userDrawn="1"/>
        </p:nvSpPr>
        <p:spPr>
          <a:xfrm>
            <a:off x="11594123" y="0"/>
            <a:ext cx="5978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E8D68A-910C-AD49-B346-DB2506993EA7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atc13/technical-sessions/presentation/bronson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CS-310 Scalable Software Architectures</a:t>
            </a:r>
            <a:br>
              <a:rPr lang="en-US" dirty="0"/>
            </a:br>
            <a:r>
              <a:rPr lang="en-US" dirty="0"/>
              <a:t>Lecture 13:</a:t>
            </a:r>
            <a:br>
              <a:rPr lang="en-US" dirty="0"/>
            </a:br>
            <a:r>
              <a:rPr lang="en-US" dirty="0"/>
              <a:t>Distributed NoSQL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Tarzia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9" y="6024402"/>
            <a:ext cx="2895817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CCE8-A6F8-FF41-9A82-C8045E49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5" y="154984"/>
            <a:ext cx="4960935" cy="607173"/>
          </a:xfrm>
        </p:spPr>
        <p:txBody>
          <a:bodyPr>
            <a:normAutofit fontScale="90000"/>
          </a:bodyPr>
          <a:lstStyle/>
          <a:p>
            <a:r>
              <a:rPr lang="en-US" dirty="0"/>
              <a:t>NoSQL rationale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B639BE-F60B-BF44-825B-B0BF6F931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6220961"/>
              </p:ext>
            </p:extLst>
          </p:nvPr>
        </p:nvGraphicFramePr>
        <p:xfrm>
          <a:off x="144465" y="881682"/>
          <a:ext cx="4973955" cy="10546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455">
                  <a:extLst>
                    <a:ext uri="{9D8B030D-6E8A-4147-A177-3AD203B41FA5}">
                      <a16:colId xmlns:a16="http://schemas.microsoft.com/office/drawing/2014/main" val="1605137173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val="119139457"/>
                    </a:ext>
                  </a:extLst>
                </a:gridCol>
              </a:tblGrid>
              <a:tr h="395741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+mn-lt"/>
                          <a:cs typeface="Al Bayan Plain" pitchFamily="2" charset="-78"/>
                        </a:rPr>
                        <a:t>key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value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2413"/>
                  </a:ext>
                </a:extLst>
              </a:tr>
              <a:tr h="507537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user251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first_name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"Bill",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last_name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:" "Gates",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"summary": "Co-chair of … blogger.",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"region": "Greater Seattle Area",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"industry": "Philanthropy",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photo_id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57817532,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"positions": [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"Co-chair",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"organization": "Bill &amp; Melinda …" },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"Co-founder, Chairman",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"organization": "Microsoft" 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],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"education": [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"Harvard University",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"start": 1973,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 "end": 1975 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"Lakeside School, …"}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]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86040"/>
                  </a:ext>
                </a:extLst>
              </a:tr>
              <a:tr h="507537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user444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first_name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: "Steve",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last_name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: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Tarzia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6496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C410D-7499-A54C-AEDD-06226D2E0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6700" y="368300"/>
            <a:ext cx="6555998" cy="6342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Why just one column?</a:t>
            </a:r>
          </a:p>
          <a:p>
            <a:r>
              <a:rPr lang="en-US" dirty="0"/>
              <a:t>Without references, it's impossible to define finite/fixed columns (a schema).</a:t>
            </a:r>
          </a:p>
          <a:p>
            <a:r>
              <a:rPr lang="en-US" dirty="0"/>
              <a:t>Consider "positions": we don't know how many position columns to add.</a:t>
            </a:r>
          </a:p>
          <a:p>
            <a:r>
              <a:rPr lang="en-US" dirty="0"/>
              <a:t>Some NoSQL DBs allow multiple columns, but each row can have different columns ("wide columns")</a:t>
            </a:r>
          </a:p>
          <a:p>
            <a:pPr marL="0" indent="0">
              <a:buNone/>
            </a:pPr>
            <a:r>
              <a:rPr lang="en-US" i="1" dirty="0"/>
              <a:t>Why just one table?</a:t>
            </a:r>
          </a:p>
          <a:p>
            <a:r>
              <a:rPr lang="en-US" dirty="0"/>
              <a:t>Some NoSQL DBs allow multiple tables, but since rows can have any format, it's kind of meaningless.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NoSQL DBs are </a:t>
            </a:r>
            <a:r>
              <a:rPr lang="en-US" b="1" dirty="0">
                <a:solidFill>
                  <a:schemeClr val="accent6"/>
                </a:solidFill>
              </a:rPr>
              <a:t>key-value stores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5A0E83AC-EAB5-0D44-B1A2-49E9A6D849FE}"/>
              </a:ext>
            </a:extLst>
          </p:cNvPr>
          <p:cNvSpPr/>
          <p:nvPr/>
        </p:nvSpPr>
        <p:spPr>
          <a:xfrm>
            <a:off x="2324100" y="5943659"/>
            <a:ext cx="2654300" cy="563907"/>
          </a:xfrm>
          <a:prstGeom prst="wedgeRectCallout">
            <a:avLst>
              <a:gd name="adj1" fmla="val -63909"/>
              <a:gd name="adj2" fmla="val -433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Precise format of </a:t>
            </a:r>
            <a:r>
              <a:rPr lang="en-US" b="1" dirty="0">
                <a:solidFill>
                  <a:srgbClr val="FFFF00"/>
                </a:solidFill>
              </a:rPr>
              <a:t>value</a:t>
            </a:r>
            <a:r>
              <a:rPr lang="en-US" dirty="0"/>
              <a:t> varies by NoSQL DB type.</a:t>
            </a: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A2D232E6-BAE4-B14D-801B-379A60A7D910}"/>
              </a:ext>
            </a:extLst>
          </p:cNvPr>
          <p:cNvSpPr/>
          <p:nvPr/>
        </p:nvSpPr>
        <p:spPr>
          <a:xfrm>
            <a:off x="508000" y="1917759"/>
            <a:ext cx="1968500" cy="304741"/>
          </a:xfrm>
          <a:prstGeom prst="wedgeRectCallout">
            <a:avLst>
              <a:gd name="adj1" fmla="val -36899"/>
              <a:gd name="adj2" fmla="val -1501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</a:t>
            </a:r>
            <a:r>
              <a:rPr lang="en-US" b="1" dirty="0">
                <a:solidFill>
                  <a:srgbClr val="FFFF00"/>
                </a:solidFill>
              </a:rPr>
              <a:t>key</a:t>
            </a:r>
            <a:r>
              <a:rPr lang="en-US" dirty="0"/>
              <a:t> is indexed.  </a:t>
            </a:r>
          </a:p>
        </p:txBody>
      </p:sp>
    </p:spTree>
    <p:extLst>
      <p:ext uri="{BB962C8B-B14F-4D97-AF65-F5344CB8AC3E}">
        <p14:creationId xmlns:p14="http://schemas.microsoft.com/office/powerpoint/2010/main" val="102651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Hashing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is the basis of distributed NoSQL DBs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accent6"/>
                </a:solidFill>
              </a:rPr>
              <a:t>hash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is an algorithm that takes a value and returns a pseudo-random value derived from it.</a:t>
            </a:r>
          </a:p>
          <a:p>
            <a:r>
              <a:rPr lang="en-US" dirty="0"/>
              <a:t>It’s a </a:t>
            </a:r>
            <a:r>
              <a:rPr lang="en-US" i="1" dirty="0"/>
              <a:t>constant</a:t>
            </a:r>
            <a:r>
              <a:rPr lang="en-US" dirty="0"/>
              <a:t> but </a:t>
            </a:r>
            <a:r>
              <a:rPr lang="en-US" i="1" dirty="0"/>
              <a:t>unpredictable</a:t>
            </a:r>
            <a:r>
              <a:rPr lang="en-US" dirty="0"/>
              <a:t> mapping</a:t>
            </a:r>
          </a:p>
          <a:p>
            <a:pPr lvl="1"/>
            <a:r>
              <a:rPr lang="en-US" dirty="0"/>
              <a:t>A long sequence of arithmetic operations</a:t>
            </a:r>
          </a:p>
          <a:p>
            <a:r>
              <a:rPr lang="en-US" dirty="0"/>
              <a:t>MD5 is a standard hash function: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“Steve” 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sym typeface="Wingdings"/>
              </a:rPr>
              <a:t>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hu-HU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f6e997429bf8cb7b3b98b310a9f7ca30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“</a:t>
            </a:r>
            <a:r>
              <a:rPr lang="hu-HU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steve</a:t>
            </a:r>
            <a:r>
              <a:rPr lang="hu-HU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”  </a:t>
            </a:r>
            <a:r>
              <a:rPr lang="hu-HU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sym typeface="Wingdings"/>
              </a:rPr>
              <a:t> </a:t>
            </a:r>
            <a:r>
              <a:rPr lang="is-I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2666b87c682f5072f62bab0955d485ce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“Janice”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sym typeface="Wingdings"/>
              </a:rPr>
              <a:t> </a:t>
            </a:r>
            <a:r>
              <a:rPr lang="tr-TR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3837607db4754c036425cb1b2a7c8766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“1”     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sym typeface="Wingdings"/>
              </a:rPr>
              <a:t> </a:t>
            </a:r>
            <a:r>
              <a:rPr lang="is-I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b026324c6904b2a9cb4b88d6d61c81d1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“Steve” 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  <a:sym typeface="Wingdings"/>
              </a:rPr>
              <a:t>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hu-HU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f6e997429bf8cb7b3b98b310a9f7ca30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tale_of_two_cities.txt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i="1" dirty="0">
                <a:ea typeface="Andale Mono" charset="0"/>
                <a:cs typeface="Andale Mono" charset="0"/>
              </a:rPr>
              <a:t>(</a:t>
            </a:r>
            <a:r>
              <a:rPr lang="fi-FI" i="1" dirty="0"/>
              <a:t>806,878 </a:t>
            </a:r>
            <a:r>
              <a:rPr lang="is-IS" i="1" dirty="0"/>
              <a:t>characters)</a:t>
            </a:r>
            <a:br>
              <a:rPr lang="en-US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      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  <a:sym typeface="Wingdings"/>
              </a:rPr>
              <a:t> </a:t>
            </a:r>
            <a:r>
              <a:rPr lang="is-I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3ab56b74562a714a5638f94446581977</a:t>
            </a:r>
            <a:endParaRPr lang="hu-HU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6"/>
                </a:solidFill>
              </a:rPr>
              <a:t>The same input always gives the same output</a:t>
            </a:r>
          </a:p>
          <a:p>
            <a:r>
              <a:rPr lang="en-US" dirty="0"/>
              <a:t>Length of the input can vary, but output has fixed length</a:t>
            </a:r>
            <a:endParaRPr lang="is-I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C3699F21-B923-194E-A820-46B2088EC1F4}"/>
              </a:ext>
            </a:extLst>
          </p:cNvPr>
          <p:cNvSpPr/>
          <p:nvPr/>
        </p:nvSpPr>
        <p:spPr>
          <a:xfrm>
            <a:off x="10170550" y="3205656"/>
            <a:ext cx="1380319" cy="550066"/>
          </a:xfrm>
          <a:prstGeom prst="wedgeRectCallout">
            <a:avLst>
              <a:gd name="adj1" fmla="val -79206"/>
              <a:gd name="adj2" fmla="val 1962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hash is case sensitive</a:t>
            </a:r>
          </a:p>
        </p:txBody>
      </p:sp>
    </p:spTree>
    <p:extLst>
      <p:ext uri="{BB962C8B-B14F-4D97-AF65-F5344CB8AC3E}">
        <p14:creationId xmlns:p14="http://schemas.microsoft.com/office/powerpoint/2010/main" val="251950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Stores (</a:t>
            </a:r>
            <a:r>
              <a:rPr lang="en-US" b="1" i="1" dirty="0"/>
              <a:t>key</a:t>
            </a:r>
            <a:r>
              <a:rPr lang="en-US" i="1" dirty="0"/>
              <a:t>, </a:t>
            </a:r>
            <a:r>
              <a:rPr lang="en-US" b="1" i="1" dirty="0"/>
              <a:t>value</a:t>
            </a:r>
            <a:r>
              <a:rPr lang="en-US" dirty="0"/>
              <a:t>) pairs</a:t>
            </a:r>
          </a:p>
          <a:p>
            <a:pPr lvl="1"/>
            <a:r>
              <a:rPr lang="en-US" dirty="0"/>
              <a:t>This abstract data type is called a </a:t>
            </a:r>
            <a:r>
              <a:rPr lang="en-US" b="1" i="1" dirty="0"/>
              <a:t>dictionary</a:t>
            </a:r>
            <a:r>
              <a:rPr lang="en-US" dirty="0"/>
              <a:t>, or </a:t>
            </a:r>
            <a:r>
              <a:rPr lang="en-US" b="1" i="1" dirty="0"/>
              <a:t>map</a:t>
            </a:r>
            <a:r>
              <a:rPr lang="en-US" dirty="0"/>
              <a:t>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A word and its definition.</a:t>
            </a:r>
          </a:p>
          <a:p>
            <a:pPr lvl="2"/>
            <a:r>
              <a:rPr lang="en-US" dirty="0"/>
              <a:t>“word” </a:t>
            </a:r>
            <a:r>
              <a:rPr lang="en-US" dirty="0">
                <a:sym typeface="Wingdings"/>
              </a:rPr>
              <a:t> “</a:t>
            </a:r>
            <a:r>
              <a:rPr lang="en-US" dirty="0"/>
              <a:t>a single distinct meaningful element of speech or writing, 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“hash” </a:t>
            </a:r>
            <a:r>
              <a:rPr lang="en-US" dirty="0">
                <a:sym typeface="Wingdings"/>
              </a:rPr>
              <a:t> “</a:t>
            </a:r>
            <a:r>
              <a:rPr lang="en-US" dirty="0"/>
              <a:t>a dish of cooked meat cut into small pieces and cooked again, 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A database table’s primary key and the rest of the columns in the row:</a:t>
            </a:r>
          </a:p>
          <a:p>
            <a:pPr lvl="2"/>
            <a:r>
              <a:rPr lang="en-US" dirty="0"/>
              <a:t>S</a:t>
            </a:r>
            <a:r>
              <a:rPr lang="is-IS" dirty="0"/>
              <a:t>taffID </a:t>
            </a:r>
            <a:r>
              <a:rPr lang="is-IS" dirty="0">
                <a:sym typeface="Wingdings"/>
              </a:rPr>
              <a:t> [StfFirstName, StfLastName, StfStreetAddress, StfCity, StfState, ...]</a:t>
            </a:r>
            <a:endParaRPr lang="is-IS" dirty="0"/>
          </a:p>
          <a:p>
            <a:pPr lvl="2"/>
            <a:r>
              <a:rPr lang="is-IS" dirty="0"/>
              <a:t>98005 </a:t>
            </a:r>
            <a:r>
              <a:rPr lang="is-IS" dirty="0">
                <a:sym typeface="Wingdings"/>
              </a:rPr>
              <a:t> [“Suzanne”, “Viescas”, “</a:t>
            </a:r>
            <a:r>
              <a:rPr lang="en-US" dirty="0">
                <a:sym typeface="Wingdings"/>
              </a:rPr>
              <a:t>15127 NE 24th, #383”, </a:t>
            </a:r>
            <a:r>
              <a:rPr lang="mr-IN" dirty="0">
                <a:sym typeface="Wingdings"/>
              </a:rPr>
              <a:t>…</a:t>
            </a:r>
            <a:r>
              <a:rPr lang="en-US" dirty="0">
                <a:sym typeface="Wingdings"/>
              </a:rPr>
              <a:t>]</a:t>
            </a:r>
          </a:p>
          <a:p>
            <a:pPr lvl="2"/>
            <a:r>
              <a:rPr lang="is-IS" dirty="0"/>
              <a:t>98007 </a:t>
            </a:r>
            <a:r>
              <a:rPr lang="is-IS" dirty="0">
                <a:sym typeface="Wingdings"/>
              </a:rPr>
              <a:t> [“Gary”, “Hallmark”, “</a:t>
            </a:r>
            <a:r>
              <a:rPr lang="en-US" dirty="0">
                <a:sym typeface="Wingdings"/>
              </a:rPr>
              <a:t>Route 2, Box 203B”, </a:t>
            </a:r>
            <a:r>
              <a:rPr lang="mr-IN" dirty="0">
                <a:sym typeface="Wingdings"/>
              </a:rPr>
              <a:t>…</a:t>
            </a:r>
            <a:r>
              <a:rPr lang="en-US" dirty="0">
                <a:sym typeface="Wingdings"/>
              </a:rPr>
              <a:t>]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1794735" y="5468683"/>
            <a:ext cx="294481" cy="598309"/>
          </a:xfrm>
          <a:prstGeom prst="leftBrace">
            <a:avLst>
              <a:gd name="adj1" fmla="val 42424"/>
              <a:gd name="adj2" fmla="val 50000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356873" y="2939480"/>
            <a:ext cx="294481" cy="5656718"/>
          </a:xfrm>
          <a:prstGeom prst="leftBrace">
            <a:avLst>
              <a:gd name="adj1" fmla="val 42424"/>
              <a:gd name="adj2" fmla="val 42322"/>
            </a:avLst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5896" y="5863244"/>
            <a:ext cx="59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6"/>
                </a:solidFill>
              </a:rPr>
              <a:t>key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2128" y="5935709"/>
            <a:ext cx="86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6"/>
                </a:solidFill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75048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Hash the key </a:t>
            </a:r>
            <a:r>
              <a:rPr lang="en-US" dirty="0"/>
              <a:t>to determine the address where the value is stored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address is already filled, then use the next open slot</a:t>
            </a:r>
          </a:p>
          <a:p>
            <a:pPr lvl="1"/>
            <a:r>
              <a:rPr lang="en-US" dirty="0"/>
              <a:t>This is called a </a:t>
            </a:r>
            <a:r>
              <a:rPr lang="en-US" i="1" dirty="0"/>
              <a:t>collision</a:t>
            </a:r>
            <a:r>
              <a:rPr lang="en-US" dirty="0"/>
              <a:t> and there are other strategies besides “linear probing”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16" y="1797097"/>
            <a:ext cx="4883767" cy="36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Indexes in 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hash table is an alternative to a search tree</a:t>
            </a:r>
          </a:p>
          <a:p>
            <a:pPr lvl="1"/>
            <a:r>
              <a:rPr lang="en-US" dirty="0"/>
              <a:t>It lets you find the data in one step!</a:t>
            </a:r>
          </a:p>
          <a:p>
            <a:pPr lvl="1"/>
            <a:r>
              <a:rPr lang="en-US" dirty="0"/>
              <a:t>However, it does not support efficient range queries.</a:t>
            </a:r>
          </a:p>
          <a:p>
            <a:pPr lvl="2"/>
            <a:r>
              <a:rPr lang="en-US" dirty="0"/>
              <a:t>A hash table scatters data randomly, so walking though a range is difficult.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9947" y="32443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Tree-based table index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2486" y="32443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Hash-based table index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002115D-3BD4-4C46-ACC1-319AE076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5" y="3728674"/>
            <a:ext cx="6426404" cy="2898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61BAA9-BA0D-7848-9ACD-A6D598EB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66" y="3804936"/>
            <a:ext cx="3909040" cy="28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Distributed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cluster node is responsible for a range of hash values</a:t>
            </a:r>
          </a:p>
          <a:p>
            <a:r>
              <a:rPr lang="en-US" dirty="0"/>
              <a:t>Each client gets the list of nodes and the range assigned to each.</a:t>
            </a:r>
          </a:p>
          <a:p>
            <a:r>
              <a:rPr lang="en-US" dirty="0"/>
              <a:t>When querying for a key's value, client computes the key hash to determine which node to query for the data: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88" y="3625572"/>
            <a:ext cx="710924" cy="874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88" y="4691038"/>
            <a:ext cx="710924" cy="874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88" y="5739920"/>
            <a:ext cx="710924" cy="874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998" y="3877949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 </a:t>
            </a:r>
            <a:r>
              <a:rPr lang="en-US"/>
              <a:t>1 stores hash values 000-332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15999" y="6026152"/>
            <a:ext cx="338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Node 3 stores hash values 666-999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5998" y="4967109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Node 2 stores hash values 333-665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6CB736-5779-CC4A-A76C-0FD91E371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718" y="3486957"/>
            <a:ext cx="4175917" cy="3095938"/>
          </a:xfrm>
          <a:prstGeom prst="rect">
            <a:avLst/>
          </a:prstGeom>
        </p:spPr>
      </p:pic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41D75D8E-C5AB-A645-8A7A-677772E24CA1}"/>
              </a:ext>
            </a:extLst>
          </p:cNvPr>
          <p:cNvSpPr/>
          <p:nvPr/>
        </p:nvSpPr>
        <p:spPr>
          <a:xfrm>
            <a:off x="9918700" y="2895374"/>
            <a:ext cx="2009829" cy="730198"/>
          </a:xfrm>
          <a:prstGeom prst="wedgeRectCallout">
            <a:avLst>
              <a:gd name="adj1" fmla="val -46109"/>
              <a:gd name="adj2" fmla="val 920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 of the key </a:t>
            </a:r>
            <a:r>
              <a:rPr lang="en-US" b="1" dirty="0"/>
              <a:t>partitions</a:t>
            </a:r>
            <a:r>
              <a:rPr lang="en-US" dirty="0"/>
              <a:t> the data</a:t>
            </a:r>
          </a:p>
        </p:txBody>
      </p:sp>
    </p:spTree>
    <p:extLst>
      <p:ext uri="{BB962C8B-B14F-4D97-AF65-F5344CB8AC3E}">
        <p14:creationId xmlns:p14="http://schemas.microsoft.com/office/powerpoint/2010/main" val="3097873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 is a NoSQL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databases are distributed key-value stores</a:t>
            </a:r>
          </a:p>
          <a:p>
            <a:r>
              <a:rPr lang="en-US" dirty="0"/>
              <a:t>Like one big table with just a primary key</a:t>
            </a:r>
          </a:p>
          <a:p>
            <a:r>
              <a:rPr lang="en-US" dirty="0"/>
              <a:t>They have a map/dictionary interface, do not support SQL queries.</a:t>
            </a:r>
          </a:p>
          <a:p>
            <a:pPr lvl="1"/>
            <a:r>
              <a:rPr lang="en-US" sz="3200" dirty="0"/>
              <a:t>You can only:</a:t>
            </a:r>
          </a:p>
          <a:p>
            <a:pPr lvl="2"/>
            <a:r>
              <a:rPr lang="en-US" sz="3200" b="1" i="1" dirty="0">
                <a:solidFill>
                  <a:schemeClr val="accent6"/>
                </a:solidFill>
              </a:rPr>
              <a:t>get</a:t>
            </a:r>
            <a:r>
              <a:rPr lang="en-US" sz="3200" dirty="0"/>
              <a:t> a value for a key.</a:t>
            </a:r>
          </a:p>
          <a:p>
            <a:pPr lvl="2"/>
            <a:r>
              <a:rPr lang="en-US" sz="3200" b="1" i="1" dirty="0">
                <a:solidFill>
                  <a:schemeClr val="accent6"/>
                </a:solidFill>
              </a:rPr>
              <a:t>put</a:t>
            </a:r>
            <a:r>
              <a:rPr lang="en-US" sz="3200" dirty="0"/>
              <a:t> a value for a key.</a:t>
            </a:r>
          </a:p>
          <a:p>
            <a:pPr lvl="1"/>
            <a:r>
              <a:rPr lang="en-US" sz="3200" dirty="0"/>
              <a:t>Each operation only affects the node(s) storing that key</a:t>
            </a:r>
          </a:p>
          <a:p>
            <a:pPr lvl="2"/>
            <a:r>
              <a:rPr lang="en-US" sz="3200" dirty="0"/>
              <a:t>Very </a:t>
            </a:r>
            <a:r>
              <a:rPr lang="en-US" sz="3200" b="1" dirty="0"/>
              <a:t>scalable</a:t>
            </a:r>
            <a:r>
              <a:rPr lang="en-US" sz="3200" dirty="0"/>
              <a:t>! (can grow large without slowing down)</a:t>
            </a:r>
          </a:p>
          <a:p>
            <a:r>
              <a:rPr lang="en-US" dirty="0"/>
              <a:t>If we wanted to support full SQL, </a:t>
            </a:r>
            <a:r>
              <a:rPr lang="en-US" dirty="0">
                <a:cs typeface="Courier New" panose="02070309020205020404" pitchFamily="49" charset="0"/>
              </a:rPr>
              <a:t>JOINs</a:t>
            </a:r>
            <a:r>
              <a:rPr lang="en-US" dirty="0"/>
              <a:t> would have to pull data from many nodes in the cluster and performance would be slow.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0CD96697-7EBA-4643-AEB6-C6F38EE91D45}"/>
              </a:ext>
            </a:extLst>
          </p:cNvPr>
          <p:cNvSpPr/>
          <p:nvPr/>
        </p:nvSpPr>
        <p:spPr>
          <a:xfrm>
            <a:off x="10136985" y="2989383"/>
            <a:ext cx="1791544" cy="1565031"/>
          </a:xfrm>
          <a:prstGeom prst="wedgeRectCallout">
            <a:avLst>
              <a:gd name="adj1" fmla="val -35556"/>
              <a:gd name="adj2" fmla="val 804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</a:rPr>
              <a:t>What limits the scalability?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5ED7EF-B96C-8444-94EB-93133F916961}"/>
              </a:ext>
            </a:extLst>
          </p:cNvPr>
          <p:cNvGrpSpPr/>
          <p:nvPr/>
        </p:nvGrpSpPr>
        <p:grpSpPr>
          <a:xfrm>
            <a:off x="11190652" y="4509578"/>
            <a:ext cx="929898" cy="884264"/>
            <a:chOff x="10763181" y="2345404"/>
            <a:chExt cx="1139517" cy="1083596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D5A58336-CCD5-B64C-95AD-AA350C08FCE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Octagon 6">
              <a:extLst>
                <a:ext uri="{FF2B5EF4-FFF2-40B4-BE49-F238E27FC236}">
                  <a16:creationId xmlns:a16="http://schemas.microsoft.com/office/drawing/2014/main" id="{DD781252-FA36-094F-B823-7340142C71F1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19B395-1410-C44F-A065-15EE0A6D325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5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Distributed, </a:t>
            </a:r>
            <a:r>
              <a:rPr lang="en-US" b="1" dirty="0"/>
              <a:t>shared-nothing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b="1" dirty="0"/>
              <a:t>cluster</a:t>
            </a:r>
            <a:r>
              <a:rPr lang="en-US" dirty="0"/>
              <a:t> of computers connected to each other.</a:t>
            </a:r>
          </a:p>
          <a:p>
            <a:r>
              <a:rPr lang="en-US" dirty="0"/>
              <a:t>Each </a:t>
            </a:r>
            <a:r>
              <a:rPr lang="en-US" b="1" dirty="0"/>
              <a:t>node</a:t>
            </a:r>
            <a:r>
              <a:rPr lang="en-US" dirty="0"/>
              <a:t> in the cluster stores a fraction of the data set.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Distributed database examples:</a:t>
            </a:r>
          </a:p>
          <a:p>
            <a:pPr lvl="1"/>
            <a:r>
              <a:rPr lang="en-US" dirty="0"/>
              <a:t>MongoDB, Cassandra, Amazon DynamoDB, …</a:t>
            </a:r>
          </a:p>
          <a:p>
            <a:r>
              <a:rPr lang="en-US" dirty="0"/>
              <a:t>Distributed filesystems also  use the same basic idea:</a:t>
            </a:r>
          </a:p>
          <a:p>
            <a:pPr lvl="1"/>
            <a:r>
              <a:rPr lang="en-US" dirty="0"/>
              <a:t>Hadoop HDFS, Google File System (Colossus, </a:t>
            </a:r>
            <a:r>
              <a:rPr lang="en-US" dirty="0" err="1"/>
              <a:t>BigTable</a:t>
            </a:r>
            <a:r>
              <a:rPr lang="en-US" dirty="0"/>
              <a:t>), Amazon S3,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67" y="3327400"/>
            <a:ext cx="776536" cy="954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7" y="3327400"/>
            <a:ext cx="776536" cy="954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67" y="3327400"/>
            <a:ext cx="776536" cy="954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67" y="3327400"/>
            <a:ext cx="776536" cy="954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67" y="3327400"/>
            <a:ext cx="776536" cy="9547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67" y="3327400"/>
            <a:ext cx="776536" cy="954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67" y="3327400"/>
            <a:ext cx="776536" cy="954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67" y="3290214"/>
            <a:ext cx="776536" cy="954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41" y="2384129"/>
            <a:ext cx="1503123" cy="47097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112335" y="3011412"/>
            <a:ext cx="7734300" cy="130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15302" y="2642196"/>
            <a:ext cx="1" cy="379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0"/>
          </p:cNvCxnSpPr>
          <p:nvPr/>
        </p:nvCxnSpPr>
        <p:spPr>
          <a:xfrm flipV="1">
            <a:off x="2112335" y="3007175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17235" y="3008402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22135" y="3017927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427035" y="3017927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531935" y="3014752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6835" y="3017927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741735" y="3017927"/>
            <a:ext cx="0" cy="3202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6" idx="0"/>
          </p:cNvCxnSpPr>
          <p:nvPr/>
        </p:nvCxnSpPr>
        <p:spPr>
          <a:xfrm flipV="1">
            <a:off x="9846635" y="3036977"/>
            <a:ext cx="0" cy="253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0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CCE8-A6F8-FF41-9A82-C8045E49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5" y="154984"/>
            <a:ext cx="4960935" cy="607173"/>
          </a:xfrm>
        </p:spPr>
        <p:txBody>
          <a:bodyPr>
            <a:normAutofit fontScale="90000"/>
          </a:bodyPr>
          <a:lstStyle/>
          <a:p>
            <a:r>
              <a:rPr lang="en-US" dirty="0"/>
              <a:t>NoSQL downsides :(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B639BE-F60B-BF44-825B-B0BF6F931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1410571"/>
              </p:ext>
            </p:extLst>
          </p:nvPr>
        </p:nvGraphicFramePr>
        <p:xfrm>
          <a:off x="144465" y="881682"/>
          <a:ext cx="4973955" cy="10546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455">
                  <a:extLst>
                    <a:ext uri="{9D8B030D-6E8A-4147-A177-3AD203B41FA5}">
                      <a16:colId xmlns:a16="http://schemas.microsoft.com/office/drawing/2014/main" val="1605137173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val="119139457"/>
                    </a:ext>
                  </a:extLst>
                </a:gridCol>
              </a:tblGrid>
              <a:tr h="395741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+mn-lt"/>
                          <a:cs typeface="Al Bayan Plain" pitchFamily="2" charset="-78"/>
                        </a:rPr>
                        <a:t>key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value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2413"/>
                  </a:ext>
                </a:extLst>
              </a:tr>
              <a:tr h="507537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user251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first_name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"Bill",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last_name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:" "Gates",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"summary": "Co-chair of … blogger.",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"region": "Greater Seattle Area",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"industry": "Philanthropy",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photo_id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57817532,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"positions": [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"Co-chair",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"organization": "Bill &amp; Melinda …" },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"Co-founder, Chairman",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"organization": "Microsoft" 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],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"education": [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"Harvard University",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"start": 1973,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 "end": 1975 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"Lakeside School, …"}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]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86040"/>
                  </a:ext>
                </a:extLst>
              </a:tr>
              <a:tr h="507537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user444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first_name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"Steve",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last_name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Tarzia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6496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C410D-7499-A54C-AEDD-06226D2E0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6700" y="647700"/>
            <a:ext cx="6555998" cy="6063066"/>
          </a:xfrm>
        </p:spPr>
        <p:txBody>
          <a:bodyPr>
            <a:normAutofit/>
          </a:bodyPr>
          <a:lstStyle/>
          <a:p>
            <a:r>
              <a:rPr lang="en-US" dirty="0"/>
              <a:t>Just one indexed column (the key).</a:t>
            </a:r>
          </a:p>
          <a:p>
            <a:pPr lvl="1"/>
            <a:r>
              <a:rPr lang="en-US" dirty="0"/>
              <a:t>Because index is built with hash-based partitioning.</a:t>
            </a:r>
          </a:p>
          <a:p>
            <a:r>
              <a:rPr lang="en-US" dirty="0"/>
              <a:t>Denormalized data is duplicated.</a:t>
            </a:r>
          </a:p>
          <a:p>
            <a:pPr lvl="1"/>
            <a:r>
              <a:rPr lang="en-US" dirty="0"/>
              <a:t>Wastes space.</a:t>
            </a:r>
          </a:p>
          <a:p>
            <a:pPr lvl="1"/>
            <a:r>
              <a:rPr lang="en-US" dirty="0"/>
              <a:t>Cannot be edited in one place.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"Greater Seattle Area" is repeated in many user profiles instead of "region:91"</a:t>
            </a:r>
          </a:p>
          <a:p>
            <a:r>
              <a:rPr lang="en-US" dirty="0"/>
              <a:t>References are possible, but:</a:t>
            </a:r>
          </a:p>
          <a:p>
            <a:pPr lvl="1"/>
            <a:r>
              <a:rPr lang="en-US" dirty="0"/>
              <a:t>Following the reference requires another query, probably to another node.</a:t>
            </a:r>
          </a:p>
          <a:p>
            <a:pPr lvl="1"/>
            <a:r>
              <a:rPr lang="en-US" dirty="0"/>
              <a:t>There is no constraint checking</a:t>
            </a:r>
            <a:br>
              <a:rPr lang="en-US" dirty="0"/>
            </a:br>
            <a:r>
              <a:rPr lang="en-US" dirty="0"/>
              <a:t>(refs can become invalid after delete).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96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C3F3-599B-FC47-A7DD-E6B21A09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89DBE-E7F1-6740-91EC-13E997B6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110" y="1038386"/>
            <a:ext cx="6414420" cy="5594888"/>
          </a:xfrm>
        </p:spPr>
        <p:txBody>
          <a:bodyPr>
            <a:normAutofit/>
          </a:bodyPr>
          <a:lstStyle/>
          <a:p>
            <a:r>
              <a:rPr lang="en-US" dirty="0"/>
              <a:t>What happens if we try to store normalized data, like this, in a NoSQL database?</a:t>
            </a:r>
          </a:p>
          <a:p>
            <a:r>
              <a:rPr lang="en-US" dirty="0"/>
              <a:t>Is it possible?</a:t>
            </a:r>
          </a:p>
          <a:p>
            <a:r>
              <a:rPr lang="en-US" dirty="0"/>
              <a:t>Why isn't it done?</a:t>
            </a:r>
          </a:p>
          <a:p>
            <a:pPr lvl="3"/>
            <a:endParaRPr lang="en-US" dirty="0"/>
          </a:p>
          <a:p>
            <a:r>
              <a:rPr lang="en-US" dirty="0"/>
              <a:t>It's possible, but you would need many serial queries to many different DB nodes to fetch the user's profile.</a:t>
            </a:r>
          </a:p>
          <a:p>
            <a:r>
              <a:rPr lang="en-US" dirty="0"/>
              <a:t>References are not enforced by the schema, so they can become broken.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A3B0EF-5C99-914C-8B2B-B6803616D661}"/>
              </a:ext>
            </a:extLst>
          </p:cNvPr>
          <p:cNvGrpSpPr/>
          <p:nvPr/>
        </p:nvGrpSpPr>
        <p:grpSpPr>
          <a:xfrm>
            <a:off x="10972800" y="2509434"/>
            <a:ext cx="929898" cy="884264"/>
            <a:chOff x="10763181" y="2345404"/>
            <a:chExt cx="1139517" cy="1083596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D449B77B-B6AF-1243-AB7F-4020FAC95E02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733A5969-7917-C14B-9368-E1FBABC48AB4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5A1129-6BC7-C140-8325-2C9C5F97E3A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D799422F-00F3-E247-B29F-7C46E6C0C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14149"/>
              </p:ext>
            </p:extLst>
          </p:nvPr>
        </p:nvGraphicFramePr>
        <p:xfrm>
          <a:off x="305316" y="1051160"/>
          <a:ext cx="4973955" cy="5855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535">
                  <a:extLst>
                    <a:ext uri="{9D8B030D-6E8A-4147-A177-3AD203B41FA5}">
                      <a16:colId xmlns:a16="http://schemas.microsoft.com/office/drawing/2014/main" val="1605137173"/>
                    </a:ext>
                  </a:extLst>
                </a:gridCol>
                <a:gridCol w="3975420">
                  <a:extLst>
                    <a:ext uri="{9D8B030D-6E8A-4147-A177-3AD203B41FA5}">
                      <a16:colId xmlns:a16="http://schemas.microsoft.com/office/drawing/2014/main" val="119139457"/>
                    </a:ext>
                  </a:extLst>
                </a:gridCol>
              </a:tblGrid>
              <a:tr h="282021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+mn-lt"/>
                          <a:cs typeface="Al Bayan Plain" pitchFamily="2" charset="-78"/>
                        </a:rPr>
                        <a:t>key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value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72413"/>
                  </a:ext>
                </a:extLst>
              </a:tr>
              <a:tr h="130755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user251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first_name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"Bill",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last_name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"Gates",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"summary": "Co-chair of … blogger.",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"region": "us:91"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"industry": 131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photo_id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57817532,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"positions": [458, 457],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"education": [807, 806] 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8604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reg:us:91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region_name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"Greater Seattle Area" 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564968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ind:131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industry_name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Pilanthropy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075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pos:458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user_id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251,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"Co-chair",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"organization": "Bill and Melinda Gates …" 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90039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pos:457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user_id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251,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"Co-founder, Chairman",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"organization": "Microsoft"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459099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edu:807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user_id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251,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"Harvard University",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"start": 1973,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"end": 1975 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4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7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48FD-6198-D547-97B5-6F8A1441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Push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7223-4524-C840-B23C-6924200B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web/app design uses a </a:t>
            </a:r>
            <a:r>
              <a:rPr lang="en-US" b="1" dirty="0"/>
              <a:t>client-server</a:t>
            </a:r>
            <a:r>
              <a:rPr lang="en-US" dirty="0"/>
              <a:t> model, but sometimes we want to </a:t>
            </a:r>
            <a:r>
              <a:rPr lang="en-US" b="1" dirty="0"/>
              <a:t>push</a:t>
            </a:r>
            <a:r>
              <a:rPr lang="en-US" dirty="0"/>
              <a:t> data to client instead of client always </a:t>
            </a:r>
            <a:r>
              <a:rPr lang="en-US" b="1" dirty="0"/>
              <a:t>pulling</a:t>
            </a:r>
            <a:r>
              <a:rPr lang="en-US" dirty="0"/>
              <a:t>.</a:t>
            </a:r>
          </a:p>
          <a:p>
            <a:r>
              <a:rPr lang="en-US" dirty="0"/>
              <a:t>Asynchronously sending data to clients can be a challenge.</a:t>
            </a:r>
          </a:p>
          <a:p>
            <a:r>
              <a:rPr lang="en-US" dirty="0"/>
              <a:t>Mobile OSes have special </a:t>
            </a:r>
            <a:r>
              <a:rPr lang="en-US" b="1" dirty="0"/>
              <a:t>push notification services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Allows a single connection to be shared by all apps on the phone.</a:t>
            </a:r>
          </a:p>
          <a:p>
            <a:pPr lvl="1"/>
            <a:r>
              <a:rPr lang="en-US" dirty="0"/>
              <a:t>Allows notifications to be delivered even if app is not running.</a:t>
            </a:r>
          </a:p>
          <a:p>
            <a:r>
              <a:rPr lang="en-US" dirty="0"/>
              <a:t>Web browsers can use </a:t>
            </a:r>
            <a:r>
              <a:rPr lang="en-US" b="1" dirty="0" err="1"/>
              <a:t>Websockets</a:t>
            </a:r>
            <a:r>
              <a:rPr lang="en-US" dirty="0"/>
              <a:t> or </a:t>
            </a:r>
            <a:r>
              <a:rPr lang="en-US" b="1" dirty="0"/>
              <a:t>Long-polling.</a:t>
            </a:r>
          </a:p>
          <a:p>
            <a:pPr lvl="1"/>
            <a:r>
              <a:rPr lang="en-US" dirty="0"/>
              <a:t>In both cases, client is connected to one machine and service must somehow relay messages to that connection.</a:t>
            </a:r>
          </a:p>
        </p:txBody>
      </p:sp>
    </p:spTree>
    <p:extLst>
      <p:ext uri="{BB962C8B-B14F-4D97-AF65-F5344CB8AC3E}">
        <p14:creationId xmlns:p14="http://schemas.microsoft.com/office/powerpoint/2010/main" val="169966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627-7F81-9645-9BD1-4F2E500A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DECC-1EEE-5D42-8A9F-64EE7C19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Data partitioning </a:t>
            </a:r>
            <a:r>
              <a:rPr lang="en-US" dirty="0"/>
              <a:t>is necessary to divide write load among nodes.</a:t>
            </a:r>
          </a:p>
          <a:p>
            <a:pPr lvl="1"/>
            <a:r>
              <a:rPr lang="en-US" dirty="0"/>
              <a:t>Should minimize references between partitions.</a:t>
            </a:r>
          </a:p>
          <a:p>
            <a:pPr lvl="1"/>
            <a:r>
              <a:rPr lang="en-US" dirty="0"/>
              <a:t>Can be treated as a graph partitioning problem.</a:t>
            </a:r>
          </a:p>
          <a:p>
            <a:pPr lvl="1"/>
            <a:r>
              <a:rPr lang="en-US" dirty="0"/>
              <a:t>SQL </a:t>
            </a:r>
            <a:r>
              <a:rPr lang="en-US" dirty="0" err="1"/>
              <a:t>sharding</a:t>
            </a:r>
            <a:r>
              <a:rPr lang="en-US" dirty="0"/>
              <a:t> was a special case of data partitioning, done in app code.</a:t>
            </a:r>
          </a:p>
          <a:p>
            <a:r>
              <a:rPr lang="en-US" b="1" dirty="0"/>
              <a:t>NoSQL</a:t>
            </a:r>
            <a:r>
              <a:rPr lang="en-US" dirty="0"/>
              <a:t> databases make partitioning easy by eliminating references.</a:t>
            </a:r>
          </a:p>
          <a:p>
            <a:r>
              <a:rPr lang="en-US" dirty="0"/>
              <a:t>Without references, data becomes </a:t>
            </a:r>
            <a:r>
              <a:rPr lang="en-US" b="1" dirty="0"/>
              <a:t>denormalized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Duplicated data consumes more space, can become inconsistent.</a:t>
            </a:r>
          </a:p>
          <a:p>
            <a:r>
              <a:rPr lang="en-US" b="1" dirty="0"/>
              <a:t>NoSQL databases </a:t>
            </a:r>
            <a:r>
              <a:rPr lang="en-US" dirty="0"/>
              <a:t>are very scalable, but they provide only a very simple </a:t>
            </a:r>
            <a:r>
              <a:rPr lang="en-US" b="1" dirty="0"/>
              <a:t>key-value</a:t>
            </a:r>
            <a:r>
              <a:rPr lang="en-US" dirty="0"/>
              <a:t> abstraction.  One key is indexed.</a:t>
            </a:r>
          </a:p>
          <a:p>
            <a:r>
              <a:rPr lang="en-US" b="1" dirty="0"/>
              <a:t>Distributed Hash Table </a:t>
            </a:r>
            <a:r>
              <a:rPr lang="en-US" dirty="0"/>
              <a:t>can implement a NoSQL database.</a:t>
            </a:r>
          </a:p>
          <a:p>
            <a:pPr lvl="1"/>
            <a:r>
              <a:rPr lang="en-US" dirty="0"/>
              <a:t>The hash space is divided evenly between storage nodes.</a:t>
            </a:r>
          </a:p>
          <a:p>
            <a:pPr lvl="1"/>
            <a:r>
              <a:rPr lang="en-US" dirty="0"/>
              <a:t>Client computes hash of key to determine which node should store data.</a:t>
            </a:r>
          </a:p>
        </p:txBody>
      </p:sp>
    </p:spTree>
    <p:extLst>
      <p:ext uri="{BB962C8B-B14F-4D97-AF65-F5344CB8AC3E}">
        <p14:creationId xmlns:p14="http://schemas.microsoft.com/office/powerpoint/2010/main" val="40499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627-7F81-9645-9BD1-4F2E500A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Lecture 9: Scaling SQL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DECC-1EEE-5D42-8A9F-64EE7C196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 replicas </a:t>
            </a:r>
            <a:r>
              <a:rPr lang="en-US" dirty="0"/>
              <a:t>horizontally scale databases for reading.</a:t>
            </a:r>
          </a:p>
          <a:p>
            <a:pPr lvl="1"/>
            <a:r>
              <a:rPr lang="en-US" dirty="0"/>
              <a:t>Writes are done in one place and propagated to many replicas.</a:t>
            </a:r>
          </a:p>
          <a:p>
            <a:pPr lvl="1"/>
            <a:r>
              <a:rPr lang="en-US" dirty="0"/>
              <a:t>Data on a given replica may lag behind master, but it's self-</a:t>
            </a:r>
            <a:r>
              <a:rPr lang="en-US" b="1" dirty="0"/>
              <a:t>consistent.</a:t>
            </a:r>
            <a:endParaRPr lang="en-US" dirty="0"/>
          </a:p>
          <a:p>
            <a:pPr lvl="1"/>
            <a:r>
              <a:rPr lang="en-US" dirty="0"/>
              <a:t>Works well if writes are much less common than reads.</a:t>
            </a:r>
          </a:p>
          <a:p>
            <a:r>
              <a:rPr lang="en-US" dirty="0"/>
              <a:t>Horizontal scaling of writes suggests </a:t>
            </a:r>
            <a:r>
              <a:rPr lang="en-US" b="1" dirty="0"/>
              <a:t>data</a:t>
            </a:r>
            <a:r>
              <a:rPr lang="en-US" dirty="0"/>
              <a:t> </a:t>
            </a:r>
            <a:r>
              <a:rPr lang="en-US" b="1" dirty="0"/>
              <a:t>partitioning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data row/element is assigned a single "home" (or a constant number).</a:t>
            </a:r>
          </a:p>
          <a:p>
            <a:pPr lvl="1"/>
            <a:r>
              <a:rPr lang="en-US" dirty="0"/>
              <a:t>If not, each node must accept all writes, which is not scalable.</a:t>
            </a:r>
          </a:p>
          <a:p>
            <a:r>
              <a:rPr lang="en-US" b="1" dirty="0" err="1"/>
              <a:t>Sharding</a:t>
            </a:r>
            <a:r>
              <a:rPr lang="en-US" dirty="0"/>
              <a:t> is data partitioning for SQL/relational </a:t>
            </a:r>
            <a:r>
              <a:rPr lang="en-US" dirty="0" err="1"/>
              <a:t>DBs.</a:t>
            </a:r>
            <a:endParaRPr lang="en-US" dirty="0"/>
          </a:p>
          <a:p>
            <a:pPr lvl="1"/>
            <a:r>
              <a:rPr lang="en-US" dirty="0"/>
              <a:t>Works well for queries that can be handled within a single shard.</a:t>
            </a:r>
          </a:p>
          <a:p>
            <a:pPr lvl="1"/>
            <a:r>
              <a:rPr lang="en-US" dirty="0" err="1"/>
              <a:t>Sharding</a:t>
            </a:r>
            <a:r>
              <a:rPr lang="en-US" dirty="0"/>
              <a:t> divides data along just one dimension, so inevitably some queries will involve all the nodes, and thus will not be scalable.</a:t>
            </a:r>
          </a:p>
        </p:txBody>
      </p:sp>
    </p:spTree>
    <p:extLst>
      <p:ext uri="{BB962C8B-B14F-4D97-AF65-F5344CB8AC3E}">
        <p14:creationId xmlns:p14="http://schemas.microsoft.com/office/powerpoint/2010/main" val="171984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A980-50AB-F542-AE0D-895C477D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</a:t>
            </a:r>
            <a:r>
              <a:rPr lang="en-US" b="1" dirty="0" err="1"/>
              <a:t>Sharding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AE06E-3382-D246-A89E-2D28DEB47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Splits</a:t>
            </a:r>
            <a:r>
              <a:rPr lang="en-US" dirty="0"/>
              <a:t> </a:t>
            </a:r>
            <a:r>
              <a:rPr lang="en-US" b="1" dirty="0"/>
              <a:t>data </a:t>
            </a:r>
            <a:r>
              <a:rPr lang="en-US" dirty="0"/>
              <a:t>among many machines.</a:t>
            </a:r>
          </a:p>
          <a:p>
            <a:r>
              <a:rPr lang="en-US" dirty="0"/>
              <a:t>Accept </a:t>
            </a:r>
            <a:r>
              <a:rPr lang="en-US" b="1" dirty="0"/>
              <a:t>writes</a:t>
            </a:r>
            <a:r>
              <a:rPr lang="en-US" dirty="0"/>
              <a:t> on all machines.</a:t>
            </a:r>
          </a:p>
          <a:p>
            <a:r>
              <a:rPr lang="en-US" dirty="0"/>
              <a:t>But the data partitioning is done manually.</a:t>
            </a:r>
          </a:p>
          <a:p>
            <a:pPr lvl="1"/>
            <a:r>
              <a:rPr lang="en-US" dirty="0"/>
              <a:t>Programmer chooses a </a:t>
            </a:r>
            <a:r>
              <a:rPr lang="en-US" dirty="0" err="1"/>
              <a:t>sharding</a:t>
            </a:r>
            <a:r>
              <a:rPr lang="en-US" dirty="0"/>
              <a:t> key or rule, and to write code that joins results from the different shards.</a:t>
            </a:r>
          </a:p>
          <a:p>
            <a:r>
              <a:rPr lang="en-US" dirty="0"/>
              <a:t>Works well for queries that can be handled within a single shard.</a:t>
            </a:r>
          </a:p>
          <a:p>
            <a:r>
              <a:rPr lang="en-US" dirty="0"/>
              <a:t>If we keep the relational model, with </a:t>
            </a:r>
            <a:r>
              <a:rPr lang="en-US" b="1" dirty="0"/>
              <a:t>normalized</a:t>
            </a:r>
            <a:r>
              <a:rPr lang="en-US" dirty="0"/>
              <a:t> data, many queries will involve all the nodes, so scaling is limited.</a:t>
            </a:r>
          </a:p>
          <a:p>
            <a:r>
              <a:rPr lang="en-US" dirty="0"/>
              <a:t>NoSQL databases all solve this problem by </a:t>
            </a:r>
            <a:r>
              <a:rPr lang="en-US" b="1" dirty="0" err="1"/>
              <a:t>denormalizing</a:t>
            </a:r>
            <a:r>
              <a:rPr lang="en-US" dirty="0"/>
              <a:t> data, meaning that data is duplicated to isolate queries to one node.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4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90E8DCA-386F-C748-BD70-A5C9C42D2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1166" y="231819"/>
            <a:ext cx="7196251" cy="65079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BCCE8-A6F8-FF41-9A82-C8045E49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B6888-AA8C-5342-B2ED-5694BA417259}"/>
              </a:ext>
            </a:extLst>
          </p:cNvPr>
          <p:cNvSpPr txBox="1"/>
          <p:nvPr/>
        </p:nvSpPr>
        <p:spPr>
          <a:xfrm>
            <a:off x="8313807" y="1037731"/>
            <a:ext cx="88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… line wrapped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BE641-93B4-C44F-AE96-AEFF2156913E}"/>
              </a:ext>
            </a:extLst>
          </p:cNvPr>
          <p:cNvSpPr/>
          <p:nvPr/>
        </p:nvSpPr>
        <p:spPr>
          <a:xfrm>
            <a:off x="4868693" y="-430824"/>
            <a:ext cx="3225679" cy="771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9E29FE-89DC-0B4D-80DD-5BB321AF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70" y="1084881"/>
            <a:ext cx="7830901" cy="5625885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normalized</a:t>
            </a:r>
            <a:r>
              <a:rPr lang="en-US" dirty="0"/>
              <a:t> relational database has no duplication of data.</a:t>
            </a:r>
          </a:p>
          <a:p>
            <a:r>
              <a:rPr lang="en-US" dirty="0"/>
              <a:t>References (foreign keys) point to shared data. </a:t>
            </a:r>
          </a:p>
          <a:p>
            <a:r>
              <a:rPr lang="en-US" dirty="0" err="1"/>
              <a:t>Eg.</a:t>
            </a:r>
            <a:r>
              <a:rPr lang="en-US" dirty="0"/>
              <a:t>, at right, the Philanthropy industry is shared by many LinkedIn users.</a:t>
            </a:r>
          </a:p>
          <a:p>
            <a:pPr lvl="1"/>
            <a:r>
              <a:rPr lang="en-US" dirty="0"/>
              <a:t>In effect, many users are related to each other by all being linked to that industry</a:t>
            </a:r>
          </a:p>
          <a:p>
            <a:r>
              <a:rPr lang="en-US" dirty="0"/>
              <a:t>To optimally partition the rows into shards, we could solve a balanced graph partitioning problem.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0C161-0F62-0E4D-B43C-15EA50A754AF}"/>
              </a:ext>
            </a:extLst>
          </p:cNvPr>
          <p:cNvSpPr/>
          <p:nvPr/>
        </p:nvSpPr>
        <p:spPr>
          <a:xfrm>
            <a:off x="10560676" y="2675707"/>
            <a:ext cx="1541677" cy="27045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76CC-8849-6649-B0AA-612CF5B8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partitioning model for DB </a:t>
            </a:r>
            <a:r>
              <a:rPr lang="en-US" dirty="0" err="1"/>
              <a:t>sharding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9C3EFC-12E3-E047-A08A-5D1D4F2D1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40186"/>
            <a:ext cx="3873484" cy="387348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06C86-16C6-4A42-90DE-8008DE4AB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392" y="1084881"/>
            <a:ext cx="7691306" cy="50969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Nodes represent database rows.</a:t>
            </a:r>
          </a:p>
          <a:p>
            <a:r>
              <a:rPr lang="en-US" dirty="0"/>
              <a:t>Edges represent references (foreign keys)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Task</a:t>
            </a:r>
            <a:r>
              <a:rPr lang="en-US" dirty="0"/>
              <a:t>: assign the rows to shards</a:t>
            </a:r>
            <a:br>
              <a:rPr lang="en-US" dirty="0"/>
            </a:br>
            <a:r>
              <a:rPr lang="en-US" dirty="0"/>
              <a:t>(partition the nodes),</a:t>
            </a:r>
          </a:p>
          <a:p>
            <a:pPr marL="0" indent="0">
              <a:buNone/>
            </a:pPr>
            <a:r>
              <a:rPr lang="en-US" b="1" dirty="0"/>
              <a:t>Such that:</a:t>
            </a:r>
          </a:p>
          <a:p>
            <a:r>
              <a:rPr lang="en-US" dirty="0"/>
              <a:t>Total edges between partitions is minimized.</a:t>
            </a:r>
          </a:p>
          <a:p>
            <a:pPr marL="457200" lvl="1" indent="0">
              <a:buNone/>
            </a:pPr>
            <a:r>
              <a:rPr lang="en-US" dirty="0"/>
              <a:t>(Need to fetch data from another shard for a JOIN is minimized.)</a:t>
            </a:r>
          </a:p>
          <a:p>
            <a:r>
              <a:rPr lang="en-US" dirty="0"/>
              <a:t>Nodes per partition is roughly balanced.</a:t>
            </a:r>
          </a:p>
          <a:p>
            <a:pPr marL="457200" lvl="1" indent="0">
              <a:buNone/>
            </a:pPr>
            <a:r>
              <a:rPr lang="en-US" dirty="0"/>
              <a:t>(Data stored on each shard is balanced.)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9D34F0-3E38-0B40-AFA2-D93D4B06242D}"/>
              </a:ext>
            </a:extLst>
          </p:cNvPr>
          <p:cNvCxnSpPr/>
          <p:nvPr/>
        </p:nvCxnSpPr>
        <p:spPr>
          <a:xfrm flipV="1">
            <a:off x="1609859" y="3837905"/>
            <a:ext cx="90152" cy="87576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46A9D1-84E6-434B-928A-A63395F6C390}"/>
              </a:ext>
            </a:extLst>
          </p:cNvPr>
          <p:cNvSpPr txBox="1"/>
          <p:nvPr/>
        </p:nvSpPr>
        <p:spPr>
          <a:xfrm>
            <a:off x="485941" y="4769135"/>
            <a:ext cx="242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Edges between partitions imply data transfers between nodes.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4DD0-78A9-FE4D-9F66-05A38BAA3776}"/>
              </a:ext>
            </a:extLst>
          </p:cNvPr>
          <p:cNvSpPr txBox="1"/>
          <p:nvPr/>
        </p:nvSpPr>
        <p:spPr>
          <a:xfrm>
            <a:off x="772732" y="1084882"/>
            <a:ext cx="1164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Partition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D449C-6C1B-5642-9601-390C8C14FDDD}"/>
              </a:ext>
            </a:extLst>
          </p:cNvPr>
          <p:cNvSpPr txBox="1"/>
          <p:nvPr/>
        </p:nvSpPr>
        <p:spPr>
          <a:xfrm>
            <a:off x="2400379" y="1139778"/>
            <a:ext cx="1164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Partition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17C3C-F75D-7244-A9D6-3BC58C2D18EC}"/>
              </a:ext>
            </a:extLst>
          </p:cNvPr>
          <p:cNvSpPr txBox="1"/>
          <p:nvPr/>
        </p:nvSpPr>
        <p:spPr>
          <a:xfrm>
            <a:off x="131735" y="6333684"/>
            <a:ext cx="1192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Reference: Facebook's social graph </a:t>
            </a:r>
            <a:r>
              <a:rPr lang="en-US" dirty="0" err="1"/>
              <a:t>sharding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https://www.usenix.org/conference/atc13/technical-sessions/presentation/bronson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4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76CC-8849-6649-B0AA-612CF5B8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challenges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9C3EFC-12E3-E047-A08A-5D1D4F2D1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40186"/>
            <a:ext cx="3873484" cy="387348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06C86-16C6-4A42-90DE-8008DE4AB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026" y="1084882"/>
            <a:ext cx="7874672" cy="56258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Solving this problem is NP-complete.</a:t>
            </a:r>
            <a:br>
              <a:rPr lang="en-US" dirty="0"/>
            </a:br>
            <a:r>
              <a:rPr lang="en-US" dirty="0"/>
              <a:t>(But we can approximately solve it fairly well.)</a:t>
            </a:r>
          </a:p>
          <a:p>
            <a:r>
              <a:rPr lang="en-US" dirty="0"/>
              <a:t>This model's cost function is too simplistic:</a:t>
            </a:r>
          </a:p>
          <a:p>
            <a:pPr lvl="1"/>
            <a:r>
              <a:rPr lang="en-US" dirty="0"/>
              <a:t>Some rows are fetched more often.</a:t>
            </a:r>
          </a:p>
          <a:p>
            <a:pPr lvl="1"/>
            <a:r>
              <a:rPr lang="en-US" dirty="0"/>
              <a:t>An edge can pull data transitively from lots of nodes.  </a:t>
            </a:r>
            <a:r>
              <a:rPr lang="en-US" dirty="0" err="1"/>
              <a:t>Ie</a:t>
            </a:r>
            <a:r>
              <a:rPr lang="en-US" dirty="0"/>
              <a:t>., the cost of a reference can vary dramatically.</a:t>
            </a:r>
          </a:p>
          <a:p>
            <a:r>
              <a:rPr lang="en-US" dirty="0"/>
              <a:t>Even with an optimal partitioning, we still have data references between partitions.</a:t>
            </a:r>
          </a:p>
          <a:p>
            <a:r>
              <a:rPr lang="en-US" dirty="0"/>
              <a:t>How does the data (graph structure) affect the solution quality?</a:t>
            </a:r>
          </a:p>
          <a:p>
            <a:pPr lvl="1"/>
            <a:r>
              <a:rPr lang="en-US" dirty="0"/>
              <a:t>Random interconnections hurt.</a:t>
            </a:r>
          </a:p>
          <a:p>
            <a:pPr lvl="1"/>
            <a:r>
              <a:rPr lang="en-US" dirty="0"/>
              <a:t>Nodes with high degree (many edges) hurt.</a:t>
            </a:r>
          </a:p>
          <a:p>
            <a:pPr lvl="1"/>
            <a:r>
              <a:rPr lang="en-US" dirty="0"/>
              <a:t>Structured, independent relationships are easy.</a:t>
            </a:r>
          </a:p>
          <a:p>
            <a:pPr lvl="1"/>
            <a:r>
              <a:rPr lang="en-US" dirty="0"/>
              <a:t>Nodes with one edge (spurs) are easy.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9D34F0-3E38-0B40-AFA2-D93D4B06242D}"/>
              </a:ext>
            </a:extLst>
          </p:cNvPr>
          <p:cNvCxnSpPr/>
          <p:nvPr/>
        </p:nvCxnSpPr>
        <p:spPr>
          <a:xfrm flipV="1">
            <a:off x="1609859" y="3837905"/>
            <a:ext cx="90152" cy="87576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46A9D1-84E6-434B-928A-A63395F6C390}"/>
              </a:ext>
            </a:extLst>
          </p:cNvPr>
          <p:cNvSpPr txBox="1"/>
          <p:nvPr/>
        </p:nvSpPr>
        <p:spPr>
          <a:xfrm>
            <a:off x="485941" y="4769135"/>
            <a:ext cx="242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Edges between partitions imply data transfers between nodes.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44DD0-78A9-FE4D-9F66-05A38BAA3776}"/>
              </a:ext>
            </a:extLst>
          </p:cNvPr>
          <p:cNvSpPr txBox="1"/>
          <p:nvPr/>
        </p:nvSpPr>
        <p:spPr>
          <a:xfrm>
            <a:off x="772732" y="1084882"/>
            <a:ext cx="1164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Partition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D449C-6C1B-5642-9601-390C8C14FDDD}"/>
              </a:ext>
            </a:extLst>
          </p:cNvPr>
          <p:cNvSpPr txBox="1"/>
          <p:nvPr/>
        </p:nvSpPr>
        <p:spPr>
          <a:xfrm>
            <a:off x="2400379" y="1139778"/>
            <a:ext cx="1164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Partition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C741A-5CF2-D847-9F7A-3D985FA65C48}"/>
              </a:ext>
            </a:extLst>
          </p:cNvPr>
          <p:cNvGrpSpPr/>
          <p:nvPr/>
        </p:nvGrpSpPr>
        <p:grpSpPr>
          <a:xfrm>
            <a:off x="11117082" y="4509579"/>
            <a:ext cx="929898" cy="884264"/>
            <a:chOff x="10763181" y="2345404"/>
            <a:chExt cx="1139517" cy="1083596"/>
          </a:xfrm>
        </p:grpSpPr>
        <p:sp>
          <p:nvSpPr>
            <p:cNvPr id="13" name="Octagon 12">
              <a:extLst>
                <a:ext uri="{FF2B5EF4-FFF2-40B4-BE49-F238E27FC236}">
                  <a16:creationId xmlns:a16="http://schemas.microsoft.com/office/drawing/2014/main" id="{27110635-F3F4-1449-A22D-91DA5A4105BA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Octagon 13">
              <a:extLst>
                <a:ext uri="{FF2B5EF4-FFF2-40B4-BE49-F238E27FC236}">
                  <a16:creationId xmlns:a16="http://schemas.microsoft.com/office/drawing/2014/main" id="{8DE69F16-1CA3-F64C-BCB1-5E3BCD2713D4}"/>
                </a:ext>
              </a:extLst>
            </p:cNvPr>
            <p:cNvSpPr/>
            <p:nvPr/>
          </p:nvSpPr>
          <p:spPr>
            <a:xfrm>
              <a:off x="10805912" y="2396681"/>
              <a:ext cx="1045509" cy="991382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E5C120-4E15-D449-90C8-E3480C7ED16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5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76CC-8849-6649-B0AA-612CF5B8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jump from SQL to NoSQL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9C3EFC-12E3-E047-A08A-5D1D4F2D1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9217" y="956534"/>
            <a:ext cx="3065172" cy="306517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06C86-16C6-4A42-90DE-8008DE4AB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8026" y="1084882"/>
            <a:ext cx="7874672" cy="5625884"/>
          </a:xfrm>
        </p:spPr>
        <p:txBody>
          <a:bodyPr>
            <a:normAutofit/>
          </a:bodyPr>
          <a:lstStyle/>
          <a:p>
            <a:r>
              <a:rPr lang="en-US" dirty="0"/>
              <a:t>Eliminating the edges (references) would make the data partitioning problem trivial!</a:t>
            </a:r>
          </a:p>
          <a:p>
            <a:r>
              <a:rPr lang="en-US" dirty="0"/>
              <a:t>Foreign keys (references) and JOINs (dereferences) are fundamental to SQL and relational databases.</a:t>
            </a:r>
          </a:p>
          <a:p>
            <a:endParaRPr lang="en-US" dirty="0"/>
          </a:p>
          <a:p>
            <a:r>
              <a:rPr lang="en-US" dirty="0"/>
              <a:t>Removing the ability to create references gives us a </a:t>
            </a:r>
            <a:r>
              <a:rPr lang="en-US" b="1" dirty="0">
                <a:solidFill>
                  <a:schemeClr val="accent6"/>
                </a:solidFill>
              </a:rPr>
              <a:t>NoSQL</a:t>
            </a:r>
            <a:r>
              <a:rPr lang="en-US" dirty="0"/>
              <a:t> database.</a:t>
            </a:r>
          </a:p>
          <a:p>
            <a:r>
              <a:rPr lang="en-US" dirty="0"/>
              <a:t>Instead of following references with JOINs, we store </a:t>
            </a:r>
            <a:r>
              <a:rPr lang="en-US" b="1" dirty="0"/>
              <a:t>denormalized</a:t>
            </a:r>
            <a:r>
              <a:rPr lang="en-US" dirty="0"/>
              <a:t> data, with copies of referenced data.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D449C-6C1B-5642-9601-390C8C14FDDD}"/>
              </a:ext>
            </a:extLst>
          </p:cNvPr>
          <p:cNvSpPr txBox="1"/>
          <p:nvPr/>
        </p:nvSpPr>
        <p:spPr>
          <a:xfrm>
            <a:off x="1550373" y="956534"/>
            <a:ext cx="1627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SQL </a:t>
            </a:r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833EE6-B007-4345-9FBE-A3CD89948DF7}"/>
              </a:ext>
            </a:extLst>
          </p:cNvPr>
          <p:cNvSpPr/>
          <p:nvPr/>
        </p:nvSpPr>
        <p:spPr>
          <a:xfrm>
            <a:off x="1660222" y="45565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AD4C9D-548D-4641-8719-1BE675B73C13}"/>
              </a:ext>
            </a:extLst>
          </p:cNvPr>
          <p:cNvSpPr/>
          <p:nvPr/>
        </p:nvSpPr>
        <p:spPr>
          <a:xfrm>
            <a:off x="2269822" y="46962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40427D-F2B5-324B-B964-179A3D7978A2}"/>
              </a:ext>
            </a:extLst>
          </p:cNvPr>
          <p:cNvSpPr/>
          <p:nvPr/>
        </p:nvSpPr>
        <p:spPr>
          <a:xfrm>
            <a:off x="2739722" y="49375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87E319-B1C6-0D46-97E6-4CF086EDCC18}"/>
              </a:ext>
            </a:extLst>
          </p:cNvPr>
          <p:cNvSpPr/>
          <p:nvPr/>
        </p:nvSpPr>
        <p:spPr>
          <a:xfrm>
            <a:off x="2841322" y="55725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05EEC89-8922-DA41-9614-C885E2FF56B8}"/>
              </a:ext>
            </a:extLst>
          </p:cNvPr>
          <p:cNvSpPr/>
          <p:nvPr/>
        </p:nvSpPr>
        <p:spPr>
          <a:xfrm>
            <a:off x="2168222" y="60170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038A7A-077E-BC45-8963-0F2D8D783DDB}"/>
              </a:ext>
            </a:extLst>
          </p:cNvPr>
          <p:cNvSpPr/>
          <p:nvPr/>
        </p:nvSpPr>
        <p:spPr>
          <a:xfrm>
            <a:off x="2219022" y="52169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9BE7F-265D-134D-AE8D-FBDC09CAAF54}"/>
              </a:ext>
            </a:extLst>
          </p:cNvPr>
          <p:cNvSpPr/>
          <p:nvPr/>
        </p:nvSpPr>
        <p:spPr>
          <a:xfrm>
            <a:off x="1063322" y="47724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A33577-7068-0543-87BF-3187B512F164}"/>
              </a:ext>
            </a:extLst>
          </p:cNvPr>
          <p:cNvSpPr/>
          <p:nvPr/>
        </p:nvSpPr>
        <p:spPr>
          <a:xfrm>
            <a:off x="758522" y="52804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007667-0DD0-8F4F-8969-FB60898DCE7B}"/>
              </a:ext>
            </a:extLst>
          </p:cNvPr>
          <p:cNvSpPr/>
          <p:nvPr/>
        </p:nvSpPr>
        <p:spPr>
          <a:xfrm>
            <a:off x="999822" y="58646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CD7EDD-1166-164B-BB73-58BE8F48AAA3}"/>
              </a:ext>
            </a:extLst>
          </p:cNvPr>
          <p:cNvSpPr/>
          <p:nvPr/>
        </p:nvSpPr>
        <p:spPr>
          <a:xfrm>
            <a:off x="1393522" y="5432850"/>
            <a:ext cx="293275" cy="27994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D1C87C-08A5-104F-8EE4-B9728C1216AF}"/>
              </a:ext>
            </a:extLst>
          </p:cNvPr>
          <p:cNvSpPr/>
          <p:nvPr/>
        </p:nvSpPr>
        <p:spPr>
          <a:xfrm rot="1229021">
            <a:off x="744930" y="4214327"/>
            <a:ext cx="1225096" cy="217120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ECF50F-3333-3F4E-82A0-D4B55357A771}"/>
              </a:ext>
            </a:extLst>
          </p:cNvPr>
          <p:cNvSpPr/>
          <p:nvPr/>
        </p:nvSpPr>
        <p:spPr>
          <a:xfrm rot="362084">
            <a:off x="2090547" y="4365203"/>
            <a:ext cx="1126315" cy="217120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2BD6B4-BA32-E346-947D-AB291159D70D}"/>
              </a:ext>
            </a:extLst>
          </p:cNvPr>
          <p:cNvSpPr txBox="1"/>
          <p:nvPr/>
        </p:nvSpPr>
        <p:spPr>
          <a:xfrm>
            <a:off x="1102754" y="3837040"/>
            <a:ext cx="2140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NoSQL partitioning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E3A256B4-FB44-BF4B-9E01-6C1F1D1B1BCE}"/>
              </a:ext>
            </a:extLst>
          </p:cNvPr>
          <p:cNvSpPr/>
          <p:nvPr/>
        </p:nvSpPr>
        <p:spPr>
          <a:xfrm>
            <a:off x="2697695" y="6186155"/>
            <a:ext cx="1270823" cy="562386"/>
          </a:xfrm>
          <a:prstGeom prst="wedgeRectCallout">
            <a:avLst>
              <a:gd name="adj1" fmla="val -40667"/>
              <a:gd name="adj2" fmla="val -1094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 easy to partition!</a:t>
            </a:r>
          </a:p>
        </p:txBody>
      </p:sp>
    </p:spTree>
    <p:extLst>
      <p:ext uri="{BB962C8B-B14F-4D97-AF65-F5344CB8AC3E}">
        <p14:creationId xmlns:p14="http://schemas.microsoft.com/office/powerpoint/2010/main" val="242317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90E8DCA-386F-C748-BD70-A5C9C42D2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049834" y="1298619"/>
            <a:ext cx="7196251" cy="65079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BCCE8-A6F8-FF41-9A82-C8045E49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607173"/>
          </a:xfrm>
        </p:spPr>
        <p:txBody>
          <a:bodyPr>
            <a:normAutofit fontScale="90000"/>
          </a:bodyPr>
          <a:lstStyle/>
          <a:p>
            <a:r>
              <a:rPr lang="en-US" dirty="0"/>
              <a:t>From Normalized </a:t>
            </a:r>
            <a:r>
              <a:rPr lang="en-US" dirty="0">
                <a:sym typeface="Wingdings" pitchFamily="2" charset="2"/>
              </a:rPr>
              <a:t>… to D</a:t>
            </a:r>
            <a:r>
              <a:rPr lang="en-US" dirty="0"/>
              <a:t>enormalized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FB6888-AA8C-5342-B2ED-5694BA417259}"/>
              </a:ext>
            </a:extLst>
          </p:cNvPr>
          <p:cNvSpPr txBox="1"/>
          <p:nvPr/>
        </p:nvSpPr>
        <p:spPr>
          <a:xfrm>
            <a:off x="312807" y="2104531"/>
            <a:ext cx="88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6"/>
                </a:solidFill>
              </a:rPr>
              <a:t>… line wrapped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EB639BE-F60B-BF44-825B-B0BF6F9318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111167"/>
              </p:ext>
            </p:extLst>
          </p:nvPr>
        </p:nvGraphicFramePr>
        <p:xfrm>
          <a:off x="6189663" y="1320800"/>
          <a:ext cx="4872037" cy="5607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337">
                  <a:extLst>
                    <a:ext uri="{9D8B030D-6E8A-4147-A177-3AD203B41FA5}">
                      <a16:colId xmlns:a16="http://schemas.microsoft.com/office/drawing/2014/main" val="1605137173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19139457"/>
                    </a:ext>
                  </a:extLst>
                </a:gridCol>
              </a:tblGrid>
              <a:tr h="395741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user_id</a:t>
                      </a:r>
                      <a:endParaRPr lang="en-US" sz="1600" dirty="0">
                        <a:latin typeface="+mn-lt"/>
                        <a:cs typeface="Al Bayan Pla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72413"/>
                  </a:ext>
                </a:extLst>
              </a:tr>
              <a:tr h="507537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{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first_name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"Bill",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last_name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:" "Gates",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"summary": "Co-chair of … blogger.",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"region": "Greater Seattle Area",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"industry": "Philanthropy",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photo_id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57817532,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"positions": [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"Co-chair",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"organization": "Bill &amp; Melinda …" },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job_title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"Co-founder, Chairman",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"organization": "Microsoft" 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],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"education": [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"Harvard University",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"start": 1973,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    "end": 1975 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    { "</a:t>
                      </a:r>
                      <a:r>
                        <a:rPr lang="en-US" sz="1600" dirty="0" err="1">
                          <a:latin typeface="+mn-lt"/>
                          <a:cs typeface="Al Bayan Plain" pitchFamily="2" charset="-78"/>
                        </a:rPr>
                        <a:t>school_name</a:t>
                      </a:r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": "Lakeside School, …"}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    ]</a:t>
                      </a:r>
                    </a:p>
                    <a:p>
                      <a:r>
                        <a:rPr lang="en-US" sz="1600" dirty="0">
                          <a:latin typeface="+mn-lt"/>
                          <a:cs typeface="Al Bayan Plain" pitchFamily="2" charset="-78"/>
                        </a:rPr>
                        <a:t>}</a:t>
                      </a:r>
                    </a:p>
                    <a:p>
                      <a:endParaRPr lang="en-US" sz="1600" dirty="0">
                        <a:latin typeface="+mn-lt"/>
                        <a:cs typeface="Al Bayan Pla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86040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DF538D92-45FC-9C4B-8985-6D6094016CA3}"/>
              </a:ext>
            </a:extLst>
          </p:cNvPr>
          <p:cNvSpPr/>
          <p:nvPr/>
        </p:nvSpPr>
        <p:spPr>
          <a:xfrm>
            <a:off x="4577490" y="3429000"/>
            <a:ext cx="1181100" cy="6477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7364E-37CF-0446-8405-36B52FEF07B9}"/>
              </a:ext>
            </a:extLst>
          </p:cNvPr>
          <p:cNvSpPr txBox="1"/>
          <p:nvPr/>
        </p:nvSpPr>
        <p:spPr>
          <a:xfrm>
            <a:off x="263471" y="868148"/>
            <a:ext cx="185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SQL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A3C17-2201-C241-9AC5-D897FBFC541C}"/>
              </a:ext>
            </a:extLst>
          </p:cNvPr>
          <p:cNvSpPr txBox="1"/>
          <p:nvPr/>
        </p:nvSpPr>
        <p:spPr>
          <a:xfrm>
            <a:off x="6189663" y="762157"/>
            <a:ext cx="185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NoSQL</a:t>
            </a:r>
          </a:p>
        </p:txBody>
      </p:sp>
    </p:spTree>
    <p:extLst>
      <p:ext uri="{BB962C8B-B14F-4D97-AF65-F5344CB8AC3E}">
        <p14:creationId xmlns:p14="http://schemas.microsoft.com/office/powerpoint/2010/main" val="44875900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EECS-340 Lecture 17 - QUIC</Template>
  <TotalTime>22090</TotalTime>
  <Words>2412</Words>
  <Application>Microsoft Macintosh PowerPoint</Application>
  <PresentationFormat>Widescreen</PresentationFormat>
  <Paragraphs>304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Andale Mono</vt:lpstr>
      <vt:lpstr>Arial</vt:lpstr>
      <vt:lpstr>Calibri</vt:lpstr>
      <vt:lpstr>Courier New</vt:lpstr>
      <vt:lpstr>Garamond</vt:lpstr>
      <vt:lpstr>Theme1</vt:lpstr>
      <vt:lpstr>CS-310 Scalable Software Architectures Lecture 13: Distributed NoSQL Databases</vt:lpstr>
      <vt:lpstr>Last Time: Push Notifications</vt:lpstr>
      <vt:lpstr>Recall from Lecture 9: Scaling SQL Databases</vt:lpstr>
      <vt:lpstr>Review of Sharding:</vt:lpstr>
      <vt:lpstr>Normalized data</vt:lpstr>
      <vt:lpstr>Graph partitioning model for DB sharding</vt:lpstr>
      <vt:lpstr>Partitioning challenges</vt:lpstr>
      <vt:lpstr>The jump from SQL to NoSQL</vt:lpstr>
      <vt:lpstr>From Normalized … to Denormalized Data</vt:lpstr>
      <vt:lpstr>NoSQL rationale</vt:lpstr>
      <vt:lpstr>Hashing is the basis of distributed NoSQL DBs</vt:lpstr>
      <vt:lpstr>Hash Table</vt:lpstr>
      <vt:lpstr>Hash Table mechanics</vt:lpstr>
      <vt:lpstr>Hash Indexes in SQL databases</vt:lpstr>
      <vt:lpstr>Distributed Hash Table</vt:lpstr>
      <vt:lpstr>DHT is a NoSQL database</vt:lpstr>
      <vt:lpstr>Distributed, shared-nothing architecture</vt:lpstr>
      <vt:lpstr>NoSQL downsides :(</vt:lpstr>
      <vt:lpstr>Normalization thought experiment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352</cp:revision>
  <cp:lastPrinted>2019-10-02T20:13:19Z</cp:lastPrinted>
  <dcterms:created xsi:type="dcterms:W3CDTF">2017-09-19T21:33:23Z</dcterms:created>
  <dcterms:modified xsi:type="dcterms:W3CDTF">2021-02-18T21:13:42Z</dcterms:modified>
</cp:coreProperties>
</file>