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0"/>
  </p:notesMasterIdLst>
  <p:handoutMasterIdLst>
    <p:handoutMasterId r:id="rId21"/>
  </p:handoutMasterIdLst>
  <p:sldIdLst>
    <p:sldId id="256" r:id="rId2"/>
    <p:sldId id="468" r:id="rId3"/>
    <p:sldId id="557" r:id="rId4"/>
    <p:sldId id="558" r:id="rId5"/>
    <p:sldId id="544" r:id="rId6"/>
    <p:sldId id="556" r:id="rId7"/>
    <p:sldId id="555" r:id="rId8"/>
    <p:sldId id="383" r:id="rId9"/>
    <p:sldId id="541" r:id="rId10"/>
    <p:sldId id="538" r:id="rId11"/>
    <p:sldId id="539" r:id="rId12"/>
    <p:sldId id="547" r:id="rId13"/>
    <p:sldId id="540" r:id="rId14"/>
    <p:sldId id="543" r:id="rId15"/>
    <p:sldId id="545" r:id="rId16"/>
    <p:sldId id="553" r:id="rId17"/>
    <p:sldId id="546" r:id="rId18"/>
    <p:sldId id="55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7219861-5E0D-C644-9540-737B718C485A}">
          <p14:sldIdLst>
            <p14:sldId id="256"/>
            <p14:sldId id="468"/>
            <p14:sldId id="557"/>
            <p14:sldId id="558"/>
            <p14:sldId id="544"/>
            <p14:sldId id="556"/>
            <p14:sldId id="555"/>
            <p14:sldId id="383"/>
            <p14:sldId id="541"/>
            <p14:sldId id="538"/>
            <p14:sldId id="539"/>
            <p14:sldId id="547"/>
            <p14:sldId id="540"/>
            <p14:sldId id="543"/>
            <p14:sldId id="545"/>
            <p14:sldId id="553"/>
            <p14:sldId id="546"/>
            <p14:sldId id="55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2"/>
    <p:restoredTop sz="94626"/>
  </p:normalViewPr>
  <p:slideViewPr>
    <p:cSldViewPr snapToGrid="0" snapToObjects="1">
      <p:cViewPr varScale="1">
        <p:scale>
          <a:sx n="121" d="100"/>
          <a:sy n="121" d="100"/>
        </p:scale>
        <p:origin x="7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A91097-98C8-FE45-B63E-A689361303E4}" type="datetimeFigureOut">
              <a:rPr lang="en-US" smtClean="0"/>
              <a:t>2/23/21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2BE98C-46CD-DF40-A244-A5625579B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4579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34C72-D733-5448-A03C-2F9CE3C7CCB3}" type="datetimeFigureOut">
              <a:rPr lang="en-US" smtClean="0"/>
              <a:t>2/23/21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8B1E31-8139-D340-BE89-3F6CE06B3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76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B1E31-8139-D340-BE89-3F6CE06B35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09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B1E31-8139-D340-BE89-3F6CE06B35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70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B1E31-8139-D340-BE89-3F6CE06B353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517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B1E31-8139-D340-BE89-3F6CE06B353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916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B1E31-8139-D340-BE89-3F6CE06B353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669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5325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28CB909-01C5-0048-81B0-8604E356718E}" type="datetimeFigureOut">
              <a:rPr lang="en-US" smtClean="0"/>
              <a:t>2/23/21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FE8D68A-910C-AD49-B346-DB250699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99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28CB909-01C5-0048-81B0-8604E356718E}" type="datetimeFigureOut">
              <a:rPr lang="en-US" smtClean="0"/>
              <a:t>2/23/21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FE8D68A-910C-AD49-B346-DB250699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588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5330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7513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471" y="154984"/>
            <a:ext cx="11639227" cy="8059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471" y="1084881"/>
            <a:ext cx="5756329" cy="56258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084882"/>
            <a:ext cx="5730498" cy="56258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280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475" y="139485"/>
            <a:ext cx="11747715" cy="88340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2474" y="1143794"/>
            <a:ext cx="5765101" cy="530023"/>
          </a:xfrm>
        </p:spPr>
        <p:txBody>
          <a:bodyPr anchor="b">
            <a:no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75" y="1794724"/>
            <a:ext cx="5765101" cy="49315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143794"/>
            <a:ext cx="5807989" cy="530023"/>
          </a:xfrm>
        </p:spPr>
        <p:txBody>
          <a:bodyPr anchor="b">
            <a:no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1794723"/>
            <a:ext cx="5807988" cy="49315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584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762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4470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28CB909-01C5-0048-81B0-8604E356718E}" type="datetimeFigureOut">
              <a:rPr lang="en-US" smtClean="0"/>
              <a:t>2/23/21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FE8D68A-910C-AD49-B346-DB250699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569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28CB909-01C5-0048-81B0-8604E356718E}" type="datetimeFigureOut">
              <a:rPr lang="en-US" smtClean="0"/>
              <a:t>2/23/21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FE8D68A-910C-AD49-B346-DB250699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03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3471" y="154983"/>
            <a:ext cx="11639227" cy="8834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3471" y="1146875"/>
            <a:ext cx="11639227" cy="5594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3C0E10-1515-C94F-963C-79D3695741B5}"/>
              </a:ext>
            </a:extLst>
          </p:cNvPr>
          <p:cNvSpPr txBox="1">
            <a:spLocks/>
          </p:cNvSpPr>
          <p:nvPr userDrawn="1"/>
        </p:nvSpPr>
        <p:spPr>
          <a:xfrm>
            <a:off x="11594123" y="0"/>
            <a:ext cx="59787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FE8D68A-910C-AD49-B346-DB2506993EA7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5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windows.com/windowsdeveloper/2016/03/14/when-to-use-a-http-call-instead-of-a-websocket-or-http-2-0/" TargetMode="External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hackernoon.com/websockets-api-gateway-9d4aca493d39" TargetMode="External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767712"/>
          </a:xfrm>
        </p:spPr>
        <p:txBody>
          <a:bodyPr>
            <a:normAutofit fontScale="90000"/>
          </a:bodyPr>
          <a:lstStyle/>
          <a:p>
            <a:r>
              <a:rPr lang="en-US" sz="4900" dirty="0">
                <a:solidFill>
                  <a:schemeClr val="tx1"/>
                </a:solidFill>
              </a:rPr>
              <a:t>CS-310 Scalable Software Architectures</a:t>
            </a:r>
            <a:br>
              <a:rPr lang="en-US" dirty="0"/>
            </a:br>
            <a:r>
              <a:rPr lang="en-US" dirty="0"/>
              <a:t>Lecture 12:</a:t>
            </a:r>
            <a:br>
              <a:rPr lang="en-US" dirty="0"/>
            </a:br>
            <a:r>
              <a:rPr lang="en-US" dirty="0"/>
              <a:t>Push Notifications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22548"/>
            <a:ext cx="9144000" cy="1135251"/>
          </a:xfrm>
        </p:spPr>
        <p:txBody>
          <a:bodyPr/>
          <a:lstStyle/>
          <a:p>
            <a:r>
              <a:rPr lang="en-US" dirty="0"/>
              <a:t>Steve Tarzia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29" y="6024402"/>
            <a:ext cx="2895817" cy="36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14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EF814-EFFE-4840-A896-8AA5BC4E2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Browser Push Notifications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C3040-87FA-4647-910E-E66E9F863D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Web browsers were designed to </a:t>
            </a:r>
            <a:r>
              <a:rPr lang="en-US" b="1" dirty="0"/>
              <a:t>pull</a:t>
            </a:r>
            <a:r>
              <a:rPr lang="en-US" dirty="0"/>
              <a:t> data from servers.</a:t>
            </a:r>
          </a:p>
          <a:p>
            <a:pPr lvl="1"/>
            <a:r>
              <a:rPr lang="en-US" dirty="0"/>
              <a:t>Server implements REST </a:t>
            </a:r>
            <a:r>
              <a:rPr lang="en-US" dirty="0" err="1"/>
              <a:t>api</a:t>
            </a:r>
            <a:r>
              <a:rPr lang="en-US" dirty="0"/>
              <a:t>, browser makes REST request to fetch data.</a:t>
            </a:r>
          </a:p>
          <a:p>
            <a:r>
              <a:rPr lang="en-US" dirty="0"/>
              <a:t>Modern applications also desire </a:t>
            </a:r>
            <a:r>
              <a:rPr lang="en-US" b="1" dirty="0"/>
              <a:t>push</a:t>
            </a:r>
            <a:r>
              <a:rPr lang="en-US" dirty="0"/>
              <a:t>ed updates from the service.</a:t>
            </a:r>
          </a:p>
          <a:p>
            <a:pPr marL="457200" lvl="1" indent="0">
              <a:buNone/>
            </a:pPr>
            <a:r>
              <a:rPr lang="en-US" i="1" dirty="0" err="1"/>
              <a:t>Eg.</a:t>
            </a:r>
            <a:r>
              <a:rPr lang="en-US" i="1" dirty="0"/>
              <a:t>, </a:t>
            </a:r>
            <a:r>
              <a:rPr lang="en-US" dirty="0"/>
              <a:t>there is a new message for you, an edit occurred on a shared document, …</a:t>
            </a:r>
          </a:p>
          <a:p>
            <a:pPr lvl="1"/>
            <a:r>
              <a:rPr lang="en-US" dirty="0"/>
              <a:t>Client can make repeated requests for new data (</a:t>
            </a:r>
            <a:r>
              <a:rPr lang="en-US" b="1" dirty="0"/>
              <a:t>polling</a:t>
            </a:r>
            <a:r>
              <a:rPr lang="en-US" dirty="0"/>
              <a:t>), but this is a poor solution.  Requires a tradeoff between latency and network overhead.  </a:t>
            </a:r>
          </a:p>
          <a:p>
            <a:r>
              <a:rPr lang="en-US" b="1" dirty="0" err="1"/>
              <a:t>Websockets</a:t>
            </a:r>
            <a:r>
              <a:rPr lang="en-US" dirty="0"/>
              <a:t> are the preferred modern solution.</a:t>
            </a:r>
          </a:p>
          <a:p>
            <a:r>
              <a:rPr lang="en-US" b="1" dirty="0"/>
              <a:t>Long-polling</a:t>
            </a:r>
            <a:r>
              <a:rPr lang="en-US" dirty="0"/>
              <a:t> was the solution prior to </a:t>
            </a:r>
            <a:r>
              <a:rPr lang="en-US" dirty="0" err="1"/>
              <a:t>websockets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Both present some architectural challenges (similar to smartphone PNS).</a:t>
            </a:r>
          </a:p>
        </p:txBody>
      </p:sp>
    </p:spTree>
    <p:extLst>
      <p:ext uri="{BB962C8B-B14F-4D97-AF65-F5344CB8AC3E}">
        <p14:creationId xmlns:p14="http://schemas.microsoft.com/office/powerpoint/2010/main" val="1063422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E30D4-C912-064A-B4F7-F7A30BB7A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Websockets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DAAA36-2EC5-5447-8A97-8544F7F407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3471" y="1084881"/>
            <a:ext cx="8198604" cy="5625885"/>
          </a:xfrm>
        </p:spPr>
        <p:txBody>
          <a:bodyPr>
            <a:normAutofit/>
          </a:bodyPr>
          <a:lstStyle/>
          <a:p>
            <a:r>
              <a:rPr lang="en-US" dirty="0"/>
              <a:t>A </a:t>
            </a:r>
            <a:r>
              <a:rPr lang="en-US" dirty="0" err="1"/>
              <a:t>Websocket</a:t>
            </a:r>
            <a:r>
              <a:rPr lang="en-US" dirty="0"/>
              <a:t> is a </a:t>
            </a:r>
            <a:r>
              <a:rPr lang="en-US" b="1" dirty="0"/>
              <a:t>long-lived</a:t>
            </a:r>
            <a:r>
              <a:rPr lang="en-US" dirty="0"/>
              <a:t>, </a:t>
            </a:r>
            <a:r>
              <a:rPr lang="en-US" b="1" dirty="0"/>
              <a:t>bi-directional</a:t>
            </a:r>
            <a:r>
              <a:rPr lang="en-US" dirty="0"/>
              <a:t> network connection.</a:t>
            </a:r>
          </a:p>
          <a:p>
            <a:pPr lvl="1"/>
            <a:r>
              <a:rPr lang="en-US" dirty="0"/>
              <a:t>It’s similar to a TCP socket, but it’s available to </a:t>
            </a:r>
            <a:r>
              <a:rPr lang="en-US" dirty="0" err="1"/>
              <a:t>Javascript</a:t>
            </a:r>
            <a:r>
              <a:rPr lang="en-US" dirty="0"/>
              <a:t> code in a browser.</a:t>
            </a:r>
          </a:p>
          <a:p>
            <a:r>
              <a:rPr lang="en-US" dirty="0"/>
              <a:t>JS app creates a </a:t>
            </a:r>
            <a:r>
              <a:rPr lang="en-US" dirty="0" err="1"/>
              <a:t>websocket</a:t>
            </a:r>
            <a:r>
              <a:rPr lang="en-US" dirty="0"/>
              <a:t> connection to server.</a:t>
            </a:r>
          </a:p>
          <a:p>
            <a:pPr lvl="1"/>
            <a:r>
              <a:rPr lang="en-US" dirty="0"/>
              <a:t>Client can send API requests through the </a:t>
            </a:r>
            <a:r>
              <a:rPr lang="en-US" dirty="0" err="1"/>
              <a:t>websocket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Responses comes back through the </a:t>
            </a:r>
            <a:r>
              <a:rPr lang="en-US" dirty="0" err="1"/>
              <a:t>websocket</a:t>
            </a:r>
            <a:r>
              <a:rPr lang="en-US" dirty="0"/>
              <a:t>.</a:t>
            </a:r>
          </a:p>
          <a:p>
            <a:r>
              <a:rPr lang="en-US" dirty="0"/>
              <a:t>The connection remains open!</a:t>
            </a:r>
          </a:p>
          <a:p>
            <a:r>
              <a:rPr lang="en-US" dirty="0"/>
              <a:t>Server can send messages </a:t>
            </a:r>
            <a:r>
              <a:rPr lang="en-US" b="1" dirty="0"/>
              <a:t>at any time</a:t>
            </a:r>
            <a:r>
              <a:rPr lang="en-US" dirty="0"/>
              <a:t>, independent of client requests.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218B7B-44F2-5E4E-8581-91E4813E4C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806713" y="2012650"/>
            <a:ext cx="3385287" cy="304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366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C2B3D-8497-DA43-924C-36738CE1A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Old-style solution – HTTP long-polling / Comet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9E9DF-BAC0-0441-A5C8-FA80174042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3471" y="1084881"/>
            <a:ext cx="6197781" cy="5625885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Client sends an HTTP request.</a:t>
            </a:r>
          </a:p>
          <a:p>
            <a:r>
              <a:rPr lang="en-US" dirty="0"/>
              <a:t>Server waits… sends a response only when new data is ready.  If no data is available within 60 seconds, then send an empty response.</a:t>
            </a:r>
          </a:p>
          <a:p>
            <a:r>
              <a:rPr lang="en-US" dirty="0"/>
              <a:t>Client then makes another long-polling request (infinite loop).</a:t>
            </a:r>
          </a:p>
          <a:p>
            <a:endParaRPr lang="en-US" dirty="0"/>
          </a:p>
          <a:p>
            <a:r>
              <a:rPr lang="en-US" b="1" dirty="0"/>
              <a:t>Client instantiates </a:t>
            </a:r>
            <a:r>
              <a:rPr lang="en-US" dirty="0"/>
              <a:t>the request.</a:t>
            </a:r>
          </a:p>
          <a:p>
            <a:r>
              <a:rPr lang="en-US" dirty="0"/>
              <a:t>Server controls when the </a:t>
            </a:r>
            <a:r>
              <a:rPr lang="en-US" b="1" dirty="0"/>
              <a:t>response</a:t>
            </a:r>
            <a:r>
              <a:rPr lang="en-US" dirty="0"/>
              <a:t> is sent.</a:t>
            </a:r>
          </a:p>
          <a:p>
            <a:r>
              <a:rPr lang="en-US" dirty="0"/>
              <a:t>Server always has one outstanding request from the client available to send data.</a:t>
            </a:r>
          </a:p>
          <a:p>
            <a:r>
              <a:rPr lang="en-US" i="1" dirty="0">
                <a:solidFill>
                  <a:srgbClr val="C00000"/>
                </a:solidFill>
              </a:rPr>
              <a:t>Cons: </a:t>
            </a:r>
            <a:r>
              <a:rPr lang="en-US" dirty="0"/>
              <a:t>Periodic requests every 60 seconds are wasteful.  Periodic gap in service.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12CEE3-E788-B642-998E-429D92139F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61252" y="1224366"/>
            <a:ext cx="5739264" cy="522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41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14743-D143-574A-B1CC-50CC77EFF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4BB15CA-CDBC-3640-8C7A-DCE43D57EE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5967" y="69309"/>
            <a:ext cx="4061639" cy="6769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855A59-2969-B140-BF07-C9004B482824}"/>
              </a:ext>
            </a:extLst>
          </p:cNvPr>
          <p:cNvSpPr txBox="1"/>
          <p:nvPr/>
        </p:nvSpPr>
        <p:spPr>
          <a:xfrm>
            <a:off x="9144000" y="5225689"/>
            <a:ext cx="27586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https://blogs.windows.com/windowsdeveloper/2016/03/14/when-to-use-a-http-call-instead-of-a-websocket-or-http-2-0/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972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756F5-7D97-9C47-AAF1-ACA93AE5A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Architectural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FF508-2C45-944A-B69A-DEB6438AC7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Whether using APN, GCM, </a:t>
            </a:r>
            <a:r>
              <a:rPr lang="en-US" dirty="0" err="1"/>
              <a:t>Websockets</a:t>
            </a:r>
            <a:r>
              <a:rPr lang="en-US" dirty="0"/>
              <a:t>, or HTTP long-polling, the challenge is </a:t>
            </a:r>
            <a:r>
              <a:rPr lang="en-US" dirty="0">
                <a:solidFill>
                  <a:schemeClr val="accent6"/>
                </a:solidFill>
              </a:rPr>
              <a:t>finding the </a:t>
            </a:r>
            <a:r>
              <a:rPr lang="en-US" b="1" dirty="0">
                <a:solidFill>
                  <a:schemeClr val="accent6"/>
                </a:solidFill>
              </a:rPr>
              <a:t>one</a:t>
            </a:r>
            <a:r>
              <a:rPr lang="en-US" dirty="0">
                <a:solidFill>
                  <a:schemeClr val="accent6"/>
                </a:solidFill>
              </a:rPr>
              <a:t> long-lived connection to the client.</a:t>
            </a:r>
          </a:p>
          <a:p>
            <a:r>
              <a:rPr lang="en-US" dirty="0"/>
              <a:t>A network socket (connection) is tied to </a:t>
            </a:r>
            <a:r>
              <a:rPr lang="en-US" b="1" dirty="0"/>
              <a:t>one IP address</a:t>
            </a:r>
            <a:r>
              <a:rPr lang="en-US" dirty="0"/>
              <a:t>.</a:t>
            </a:r>
          </a:p>
          <a:p>
            <a:r>
              <a:rPr lang="en-US" dirty="0"/>
              <a:t>Notifications originating from anywhere in the large, distributed system must be somehow directed to the </a:t>
            </a:r>
            <a:r>
              <a:rPr lang="en-US" b="1" dirty="0"/>
              <a:t>one</a:t>
            </a:r>
            <a:r>
              <a:rPr lang="en-US" dirty="0"/>
              <a:t> appropriate notification server instance that the client is connected to.</a:t>
            </a:r>
          </a:p>
          <a:p>
            <a:r>
              <a:rPr lang="en-US" dirty="0"/>
              <a:t>To solve this problem, notifications are often a separate microservice.</a:t>
            </a:r>
          </a:p>
        </p:txBody>
      </p:sp>
    </p:spTree>
    <p:extLst>
      <p:ext uri="{BB962C8B-B14F-4D97-AF65-F5344CB8AC3E}">
        <p14:creationId xmlns:p14="http://schemas.microsoft.com/office/powerpoint/2010/main" val="3145830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03CCE4-3B0E-BF4B-8992-C024AAC1AB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37723" y="615950"/>
            <a:ext cx="5554277" cy="5626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13D61B-8E90-E34A-ACAB-F7CCE4AF1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Notification Service API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6FC40-F8B8-6C4E-93C7-3CB212C1ED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3471" y="1084881"/>
            <a:ext cx="6152827" cy="562588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Clients connect themselves in two ways:</a:t>
            </a:r>
          </a:p>
          <a:p>
            <a:r>
              <a:rPr lang="en-US" dirty="0"/>
              <a:t>Opening a </a:t>
            </a:r>
            <a:r>
              <a:rPr lang="en-US" dirty="0" err="1"/>
              <a:t>websocket</a:t>
            </a:r>
            <a:r>
              <a:rPr lang="en-US" dirty="0"/>
              <a:t>.</a:t>
            </a:r>
          </a:p>
          <a:p>
            <a:r>
              <a:rPr lang="en-US" dirty="0"/>
              <a:t>Making an API request providing a push ID usable on APN or GCM.</a:t>
            </a:r>
          </a:p>
          <a:p>
            <a:r>
              <a:rPr lang="en-US" dirty="0"/>
              <a:t>In both of the cases above, the user’s location is stored in a database.</a:t>
            </a:r>
          </a:p>
          <a:p>
            <a:pPr marL="0" indent="0">
              <a:buNone/>
            </a:pPr>
            <a:r>
              <a:rPr lang="en-US" dirty="0"/>
              <a:t>Other microservices send a notification through an </a:t>
            </a:r>
            <a:r>
              <a:rPr lang="en-US" dirty="0" err="1"/>
              <a:t>api</a:t>
            </a:r>
            <a:r>
              <a:rPr lang="en-US" dirty="0"/>
              <a:t> call:</a:t>
            </a:r>
          </a:p>
          <a:p>
            <a:r>
              <a:rPr lang="en-US" dirty="0"/>
              <a:t>POST /notification/[</a:t>
            </a:r>
            <a:r>
              <a:rPr lang="en-US" dirty="0" err="1"/>
              <a:t>user_id</a:t>
            </a:r>
            <a:r>
              <a:rPr lang="en-US" dirty="0"/>
              <a:t>] </a:t>
            </a:r>
            <a:r>
              <a:rPr lang="en-US" i="1" dirty="0"/>
              <a:t>+ JSON notification body</a:t>
            </a:r>
          </a:p>
          <a:p>
            <a:r>
              <a:rPr lang="en-US" dirty="0"/>
              <a:t>Implementation looks up the location of the connection and relays the message.</a:t>
            </a:r>
          </a:p>
          <a:p>
            <a:pPr marL="0" indent="0">
              <a:buNone/>
            </a:pPr>
            <a:endParaRPr lang="en-US" i="1" dirty="0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959415DD-0E26-2247-9B79-853261E5453B}"/>
              </a:ext>
            </a:extLst>
          </p:cNvPr>
          <p:cNvSpPr/>
          <p:nvPr/>
        </p:nvSpPr>
        <p:spPr>
          <a:xfrm rot="7657392">
            <a:off x="8787742" y="2745930"/>
            <a:ext cx="1523991" cy="1490122"/>
          </a:xfrm>
          <a:prstGeom prst="arc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1DF2656-A495-7748-87B0-FDF25BF716E7}"/>
              </a:ext>
            </a:extLst>
          </p:cNvPr>
          <p:cNvCxnSpPr/>
          <p:nvPr/>
        </p:nvCxnSpPr>
        <p:spPr>
          <a:xfrm flipH="1" flipV="1">
            <a:off x="7857641" y="2572719"/>
            <a:ext cx="418454" cy="61993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8F2E0DE-0EA6-144A-BB29-39EE129CD659}"/>
              </a:ext>
            </a:extLst>
          </p:cNvPr>
          <p:cNvSpPr txBox="1"/>
          <p:nvPr/>
        </p:nvSpPr>
        <p:spPr>
          <a:xfrm>
            <a:off x="7110103" y="4394185"/>
            <a:ext cx="1273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Notification message</a:t>
            </a: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A343D041-F7CC-3F43-8D77-531436731DB9}"/>
              </a:ext>
            </a:extLst>
          </p:cNvPr>
          <p:cNvSpPr/>
          <p:nvPr/>
        </p:nvSpPr>
        <p:spPr>
          <a:xfrm rot="10800000">
            <a:off x="6771547" y="393985"/>
            <a:ext cx="2692711" cy="2863569"/>
          </a:xfrm>
          <a:prstGeom prst="arc">
            <a:avLst>
              <a:gd name="adj1" fmla="val 16200000"/>
              <a:gd name="adj2" fmla="val 819426"/>
            </a:avLst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420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F1903-2711-804D-A1FF-293984BE3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Notification Service Database Example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6EF0B2C-A63B-E648-A0A9-856EEB23486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25312136"/>
              </p:ext>
            </p:extLst>
          </p:nvPr>
        </p:nvGraphicFramePr>
        <p:xfrm>
          <a:off x="263524" y="1084263"/>
          <a:ext cx="11639175" cy="25514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9433">
                  <a:extLst>
                    <a:ext uri="{9D8B030D-6E8A-4147-A177-3AD203B41FA5}">
                      <a16:colId xmlns:a16="http://schemas.microsoft.com/office/drawing/2014/main" val="875292139"/>
                    </a:ext>
                  </a:extLst>
                </a:gridCol>
                <a:gridCol w="3363686">
                  <a:extLst>
                    <a:ext uri="{9D8B030D-6E8A-4147-A177-3AD203B41FA5}">
                      <a16:colId xmlns:a16="http://schemas.microsoft.com/office/drawing/2014/main" val="455262203"/>
                    </a:ext>
                  </a:extLst>
                </a:gridCol>
                <a:gridCol w="6106056">
                  <a:extLst>
                    <a:ext uri="{9D8B030D-6E8A-4147-A177-3AD203B41FA5}">
                      <a16:colId xmlns:a16="http://schemas.microsoft.com/office/drawing/2014/main" val="4017713763"/>
                    </a:ext>
                  </a:extLst>
                </a:gridCol>
              </a:tblGrid>
              <a:tr h="430083">
                <a:tc>
                  <a:txBody>
                    <a:bodyPr/>
                    <a:lstStyle/>
                    <a:p>
                      <a:r>
                        <a:rPr lang="en-US" sz="2400" dirty="0"/>
                        <a:t>User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Address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9035128"/>
                  </a:ext>
                </a:extLst>
              </a:tr>
              <a:tr h="523567">
                <a:tc>
                  <a:txBody>
                    <a:bodyPr/>
                    <a:lstStyle/>
                    <a:p>
                      <a:r>
                        <a:rPr lang="en-US" sz="2400" dirty="0"/>
                        <a:t>Alice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Android/GCM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device_id:3902390823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6829765"/>
                  </a:ext>
                </a:extLst>
              </a:tr>
              <a:tr h="523567">
                <a:tc>
                  <a:txBody>
                    <a:bodyPr/>
                    <a:lstStyle/>
                    <a:p>
                      <a:r>
                        <a:rPr lang="en-US" sz="2400" dirty="0"/>
                        <a:t>Steve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iOS/APNs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device_id:498092390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4957225"/>
                  </a:ext>
                </a:extLst>
              </a:tr>
              <a:tr h="523567">
                <a:tc>
                  <a:txBody>
                    <a:bodyPr/>
                    <a:lstStyle/>
                    <a:p>
                      <a:r>
                        <a:rPr lang="en-US" sz="2400" dirty="0"/>
                        <a:t>Steve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Websocket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5.29.193.4 : 129.29.3.2 : 29392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3365832"/>
                  </a:ext>
                </a:extLst>
              </a:tr>
              <a:tr h="523567">
                <a:tc>
                  <a:txBody>
                    <a:bodyPr/>
                    <a:lstStyle/>
                    <a:p>
                      <a:r>
                        <a:rPr lang="en-US" sz="2400" dirty="0"/>
                        <a:t>Steve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Websocket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5.29.193.1 : 129.29.3.2 : 9002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0386334"/>
                  </a:ext>
                </a:extLst>
              </a:tr>
            </a:tbl>
          </a:graphicData>
        </a:graphic>
      </p:graphicFrame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0A2AA7-1BBE-D040-9615-D2C9F4208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3471" y="3886200"/>
            <a:ext cx="11639227" cy="282456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		(notification server address : client address : client port)</a:t>
            </a:r>
          </a:p>
          <a:p>
            <a:endParaRPr lang="en-US" dirty="0"/>
          </a:p>
          <a:p>
            <a:r>
              <a:rPr lang="en-US" dirty="0"/>
              <a:t>Steve will receive notifications on three different devices.</a:t>
            </a:r>
          </a:p>
          <a:p>
            <a:r>
              <a:rPr lang="en-US" dirty="0"/>
              <a:t>He's running the app in two different browser tabs, and each tab is connected to a different instance of the notification service.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29A2262-DCAC-6342-A889-D95021FD7BE2}"/>
              </a:ext>
            </a:extLst>
          </p:cNvPr>
          <p:cNvCxnSpPr/>
          <p:nvPr/>
        </p:nvCxnSpPr>
        <p:spPr>
          <a:xfrm flipV="1">
            <a:off x="4800600" y="3530498"/>
            <a:ext cx="148590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10887D5-461C-7D49-8F67-59A684D8485F}"/>
              </a:ext>
            </a:extLst>
          </p:cNvPr>
          <p:cNvCxnSpPr>
            <a:cxnSpLocks/>
          </p:cNvCxnSpPr>
          <p:nvPr/>
        </p:nvCxnSpPr>
        <p:spPr>
          <a:xfrm flipV="1">
            <a:off x="7919357" y="3530498"/>
            <a:ext cx="0" cy="355702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26AA199-D619-F24C-8318-813A4658CD59}"/>
              </a:ext>
            </a:extLst>
          </p:cNvPr>
          <p:cNvCxnSpPr>
            <a:cxnSpLocks/>
          </p:cNvCxnSpPr>
          <p:nvPr/>
        </p:nvCxnSpPr>
        <p:spPr>
          <a:xfrm flipH="1" flipV="1">
            <a:off x="9192989" y="3530498"/>
            <a:ext cx="816429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1536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9550B-26DC-AC41-B92B-7169D650D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471" y="154983"/>
            <a:ext cx="11639227" cy="681925"/>
          </a:xfrm>
        </p:spPr>
        <p:txBody>
          <a:bodyPr>
            <a:noAutofit/>
          </a:bodyPr>
          <a:lstStyle/>
          <a:p>
            <a:r>
              <a:rPr lang="en-US" sz="3600" dirty="0"/>
              <a:t>AWS </a:t>
            </a:r>
            <a:r>
              <a:rPr lang="en-US" sz="3600" u="sng" dirty="0"/>
              <a:t>API Gateway</a:t>
            </a:r>
            <a:r>
              <a:rPr lang="en-US" sz="3600" dirty="0"/>
              <a:t> with </a:t>
            </a:r>
            <a:r>
              <a:rPr lang="en-US" sz="3600" dirty="0" err="1"/>
              <a:t>websockets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FC65E-393D-6F47-89ED-C5C8CED70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471" y="4695987"/>
            <a:ext cx="11639227" cy="2045776"/>
          </a:xfrm>
        </p:spPr>
        <p:txBody>
          <a:bodyPr/>
          <a:lstStyle/>
          <a:p>
            <a:r>
              <a:rPr lang="en-US" dirty="0"/>
              <a:t>Clients have long-lived </a:t>
            </a:r>
            <a:r>
              <a:rPr lang="en-US" dirty="0" err="1"/>
              <a:t>websocket</a:t>
            </a:r>
            <a:r>
              <a:rPr lang="en-US" dirty="0"/>
              <a:t> connections to gateway.</a:t>
            </a:r>
          </a:p>
          <a:p>
            <a:r>
              <a:rPr lang="en-US" dirty="0"/>
              <a:t>Requests are handled by Serverless Functions (Lambdas).  When connection is established, save connection id.  Later use connection id to push data to clients.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F6E17F-183C-AD40-8CB2-34297CD7E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302" y="836908"/>
            <a:ext cx="9505627" cy="37071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357A5D-422A-0443-AFF3-73C3B6989378}"/>
              </a:ext>
            </a:extLst>
          </p:cNvPr>
          <p:cNvSpPr txBox="1"/>
          <p:nvPr/>
        </p:nvSpPr>
        <p:spPr>
          <a:xfrm>
            <a:off x="10192719" y="1951672"/>
            <a:ext cx="1999281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Details at:</a:t>
            </a:r>
          </a:p>
          <a:p>
            <a:r>
              <a:rPr lang="en-US" dirty="0">
                <a:hlinkClick r:id="rId3"/>
              </a:rPr>
              <a:t>https://hackernoon.com/websockets-api-gateway-9d4aca493d39</a:t>
            </a:r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F23F125-086A-C442-ACDC-53A1577ACDB6}"/>
              </a:ext>
            </a:extLst>
          </p:cNvPr>
          <p:cNvCxnSpPr>
            <a:cxnSpLocks/>
          </p:cNvCxnSpPr>
          <p:nvPr/>
        </p:nvCxnSpPr>
        <p:spPr>
          <a:xfrm>
            <a:off x="3719592" y="654028"/>
            <a:ext cx="216977" cy="353362"/>
          </a:xfrm>
          <a:prstGeom prst="straightConnector1">
            <a:avLst/>
          </a:prstGeom>
          <a:ln w="28575">
            <a:solidFill>
              <a:schemeClr val="accent6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7373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048FD-6198-D547-97B5-6F8A14411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07223-4524-C840-B23C-6924200B9B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Traditional web/app design uses a </a:t>
            </a:r>
            <a:r>
              <a:rPr lang="en-US" b="1" dirty="0"/>
              <a:t>client-server</a:t>
            </a:r>
            <a:r>
              <a:rPr lang="en-US" dirty="0"/>
              <a:t> model, but sometimes we want to </a:t>
            </a:r>
            <a:r>
              <a:rPr lang="en-US" b="1" dirty="0"/>
              <a:t>push</a:t>
            </a:r>
            <a:r>
              <a:rPr lang="en-US" dirty="0"/>
              <a:t> data to client instead of client always </a:t>
            </a:r>
            <a:r>
              <a:rPr lang="en-US" b="1" dirty="0"/>
              <a:t>pulling</a:t>
            </a:r>
            <a:r>
              <a:rPr lang="en-US" dirty="0"/>
              <a:t>.</a:t>
            </a:r>
          </a:p>
          <a:p>
            <a:r>
              <a:rPr lang="en-US" dirty="0"/>
              <a:t>Asynchronously sending data to clients can be a challenge.</a:t>
            </a:r>
          </a:p>
          <a:p>
            <a:r>
              <a:rPr lang="en-US" dirty="0"/>
              <a:t>Mobile OSes have special </a:t>
            </a:r>
            <a:r>
              <a:rPr lang="en-US" b="1" dirty="0"/>
              <a:t>push notification services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Allows a single connection to be shared by all apps on the phone.</a:t>
            </a:r>
          </a:p>
          <a:p>
            <a:pPr lvl="1"/>
            <a:r>
              <a:rPr lang="en-US" dirty="0"/>
              <a:t>Allows notifications to be delivered even if app is not running.</a:t>
            </a:r>
          </a:p>
          <a:p>
            <a:r>
              <a:rPr lang="en-US" dirty="0"/>
              <a:t>Web browsers can use </a:t>
            </a:r>
            <a:r>
              <a:rPr lang="en-US" b="1" dirty="0" err="1"/>
              <a:t>Websockets</a:t>
            </a:r>
            <a:r>
              <a:rPr lang="en-US" dirty="0"/>
              <a:t> or </a:t>
            </a:r>
            <a:r>
              <a:rPr lang="en-US" b="1" dirty="0"/>
              <a:t>Long-polling.</a:t>
            </a:r>
          </a:p>
          <a:p>
            <a:pPr lvl="1"/>
            <a:r>
              <a:rPr lang="en-US" dirty="0"/>
              <a:t>In both cases, client is connected to one machine and service must somehow relay messages to that connection.</a:t>
            </a:r>
          </a:p>
        </p:txBody>
      </p:sp>
    </p:spTree>
    <p:extLst>
      <p:ext uri="{BB962C8B-B14F-4D97-AF65-F5344CB8AC3E}">
        <p14:creationId xmlns:p14="http://schemas.microsoft.com/office/powerpoint/2010/main" val="4291060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048FD-6198-D547-97B5-6F8A14411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Last Time: Architecture </a:t>
            </a:r>
            <a:r>
              <a:rPr lang="en-US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07223-4524-C840-B23C-6924200B9B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Showed National Gun Violence Memorial architecture design case study.</a:t>
            </a:r>
          </a:p>
          <a:p>
            <a:r>
              <a:rPr lang="en-US" dirty="0"/>
              <a:t>It's another article publishing system, so arch is like Wikipedia.</a:t>
            </a:r>
          </a:p>
          <a:p>
            <a:pPr lvl="1"/>
            <a:r>
              <a:rPr lang="en-US" dirty="0"/>
              <a:t>Caching and load balancers on frontend,</a:t>
            </a:r>
          </a:p>
          <a:p>
            <a:pPr lvl="1"/>
            <a:r>
              <a:rPr lang="en-US" dirty="0"/>
              <a:t>Stateless app,</a:t>
            </a:r>
          </a:p>
          <a:p>
            <a:pPr lvl="1"/>
            <a:r>
              <a:rPr lang="en-US" dirty="0"/>
              <a:t>SQL DB with read-replicas.</a:t>
            </a:r>
          </a:p>
          <a:p>
            <a:pPr lvl="1"/>
            <a:r>
              <a:rPr lang="en-US" dirty="0"/>
              <a:t>S3 file store was used for large media files (photos).</a:t>
            </a:r>
          </a:p>
          <a:p>
            <a:r>
              <a:rPr lang="en-US" dirty="0"/>
              <a:t>Like Wikipedia, the design scales.</a:t>
            </a:r>
          </a:p>
        </p:txBody>
      </p:sp>
    </p:spTree>
    <p:extLst>
      <p:ext uri="{BB962C8B-B14F-4D97-AF65-F5344CB8AC3E}">
        <p14:creationId xmlns:p14="http://schemas.microsoft.com/office/powerpoint/2010/main" val="2184622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E416-15C2-1E4E-8E09-9CF6A488B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Client-Server Architectures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62BA2-18EA-C44A-9D9A-AA86D489C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So far, everything we have talked about is a Client-Server architecture.</a:t>
            </a:r>
          </a:p>
          <a:p>
            <a:r>
              <a:rPr lang="en-US" dirty="0"/>
              <a:t>Client (web browser, smartphone app, desktop app) makes requests, and the Server gives responses.</a:t>
            </a:r>
          </a:p>
          <a:p>
            <a:r>
              <a:rPr lang="en-US" dirty="0"/>
              <a:t>The client starts all interactions.  For example:</a:t>
            </a:r>
          </a:p>
          <a:p>
            <a:pPr lvl="1"/>
            <a:r>
              <a:rPr lang="en-US" dirty="0"/>
              <a:t>User clicks web link or app button</a:t>
            </a:r>
          </a:p>
          <a:p>
            <a:pPr lvl="1"/>
            <a:r>
              <a:rPr lang="en-US" dirty="0" err="1"/>
              <a:t>Javascript</a:t>
            </a:r>
            <a:r>
              <a:rPr lang="en-US" dirty="0"/>
              <a:t> running on browser makes a REST request.</a:t>
            </a:r>
          </a:p>
          <a:p>
            <a:r>
              <a:rPr lang="en-US" dirty="0"/>
              <a:t>In what situation would a </a:t>
            </a:r>
            <a:r>
              <a:rPr lang="en-US" b="1" dirty="0"/>
              <a:t>server</a:t>
            </a:r>
            <a:r>
              <a:rPr lang="en-US" dirty="0"/>
              <a:t> should start an interaction?</a:t>
            </a:r>
          </a:p>
          <a:p>
            <a:pPr lvl="1"/>
            <a:r>
              <a:rPr lang="en-US" dirty="0"/>
              <a:t>Deliver a WhatsApp message to a user.</a:t>
            </a:r>
          </a:p>
          <a:p>
            <a:pPr lvl="1"/>
            <a:r>
              <a:rPr lang="en-US" dirty="0"/>
              <a:t>Notify an Uber customer that their driver has arrived.</a:t>
            </a:r>
          </a:p>
          <a:p>
            <a:pPr lvl="1"/>
            <a:r>
              <a:rPr lang="en-US" dirty="0"/>
              <a:t>Notify an </a:t>
            </a:r>
            <a:r>
              <a:rPr lang="en-US" dirty="0" err="1"/>
              <a:t>Ebay</a:t>
            </a:r>
            <a:r>
              <a:rPr lang="en-US" dirty="0"/>
              <a:t> user that they were outbid.</a:t>
            </a:r>
          </a:p>
          <a:p>
            <a:pPr lvl="1"/>
            <a:r>
              <a:rPr lang="en-US"/>
              <a:t>Notify </a:t>
            </a:r>
            <a:r>
              <a:rPr lang="en-US" dirty="0"/>
              <a:t>an </a:t>
            </a:r>
            <a:r>
              <a:rPr lang="en-US" dirty="0" err="1"/>
              <a:t>Ebay</a:t>
            </a:r>
            <a:r>
              <a:rPr lang="en-US" dirty="0"/>
              <a:t> user that they won an auction.</a:t>
            </a:r>
          </a:p>
          <a:p>
            <a:pPr lvl="1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4CA2DB9-DC5E-F249-AFC3-269BEA865B05}"/>
              </a:ext>
            </a:extLst>
          </p:cNvPr>
          <p:cNvGrpSpPr/>
          <p:nvPr/>
        </p:nvGrpSpPr>
        <p:grpSpPr>
          <a:xfrm>
            <a:off x="10659946" y="4357593"/>
            <a:ext cx="778602" cy="740393"/>
            <a:chOff x="10763181" y="2345404"/>
            <a:chExt cx="1139517" cy="1083596"/>
          </a:xfrm>
        </p:grpSpPr>
        <p:sp>
          <p:nvSpPr>
            <p:cNvPr id="5" name="Octagon 4">
              <a:extLst>
                <a:ext uri="{FF2B5EF4-FFF2-40B4-BE49-F238E27FC236}">
                  <a16:creationId xmlns:a16="http://schemas.microsoft.com/office/drawing/2014/main" id="{A8E02A48-86BD-904F-A139-66671AAC47A9}"/>
                </a:ext>
              </a:extLst>
            </p:cNvPr>
            <p:cNvSpPr/>
            <p:nvPr/>
          </p:nvSpPr>
          <p:spPr>
            <a:xfrm>
              <a:off x="10763181" y="2345404"/>
              <a:ext cx="1139517" cy="1083596"/>
            </a:xfrm>
            <a:prstGeom prst="octagon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" name="Octagon 5">
              <a:extLst>
                <a:ext uri="{FF2B5EF4-FFF2-40B4-BE49-F238E27FC236}">
                  <a16:creationId xmlns:a16="http://schemas.microsoft.com/office/drawing/2014/main" id="{EAED0D98-26FA-344B-83E8-AD5A4BB57236}"/>
                </a:ext>
              </a:extLst>
            </p:cNvPr>
            <p:cNvSpPr/>
            <p:nvPr/>
          </p:nvSpPr>
          <p:spPr>
            <a:xfrm>
              <a:off x="10805912" y="2396681"/>
              <a:ext cx="1045509" cy="991382"/>
            </a:xfrm>
            <a:prstGeom prst="octagon">
              <a:avLst/>
            </a:prstGeom>
            <a:solidFill>
              <a:srgbClr val="C00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F8A3A3E-15DD-7142-9263-962700FA23B8}"/>
                </a:ext>
              </a:extLst>
            </p:cNvPr>
            <p:cNvSpPr/>
            <p:nvPr/>
          </p:nvSpPr>
          <p:spPr>
            <a:xfrm>
              <a:off x="10763181" y="2345404"/>
              <a:ext cx="1139517" cy="10835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STOP</a:t>
              </a:r>
              <a:b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</a:t>
              </a:r>
              <a:b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THINK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C99A911-7420-8542-8045-A968BA0CC2DE}"/>
              </a:ext>
            </a:extLst>
          </p:cNvPr>
          <p:cNvSpPr txBox="1"/>
          <p:nvPr/>
        </p:nvSpPr>
        <p:spPr>
          <a:xfrm>
            <a:off x="8710210" y="5010485"/>
            <a:ext cx="2028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Caused by another user's action.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B99E2167-9E0F-9D4B-A7B5-F142E466CA51}"/>
              </a:ext>
            </a:extLst>
          </p:cNvPr>
          <p:cNvSpPr/>
          <p:nvPr/>
        </p:nvSpPr>
        <p:spPr>
          <a:xfrm>
            <a:off x="8437944" y="4727789"/>
            <a:ext cx="243069" cy="1244748"/>
          </a:xfrm>
          <a:prstGeom prst="rightBrace">
            <a:avLst>
              <a:gd name="adj1" fmla="val 38835"/>
              <a:gd name="adj2" fmla="val 50000"/>
            </a:avLst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66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451BF-FA9A-B544-B72D-30F63A67C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Email is a simple way to send notifications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84CF4-8B24-194C-BA7F-1B55BAC09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services notify users by sending an email.</a:t>
            </a:r>
          </a:p>
          <a:p>
            <a:r>
              <a:rPr lang="en-US" dirty="0"/>
              <a:t>To send an email just connect to an SMTP server.  SMTP services are offered by every cloud provider and other 3</a:t>
            </a:r>
            <a:r>
              <a:rPr lang="en-US" baseline="30000" dirty="0"/>
              <a:t>rd</a:t>
            </a:r>
            <a:r>
              <a:rPr lang="en-US" dirty="0"/>
              <a:t> parties.</a:t>
            </a:r>
          </a:p>
          <a:p>
            <a:r>
              <a:rPr lang="en-US" dirty="0"/>
              <a:t>SMS messages can also be programmatically sent by connecting to a service like Twilio or SNS.</a:t>
            </a:r>
          </a:p>
          <a:p>
            <a:endParaRPr lang="en-US" dirty="0"/>
          </a:p>
          <a:p>
            <a:r>
              <a:rPr lang="en-US" dirty="0"/>
              <a:t>Email/SMS notifications suffice for many apps, but they're limited.</a:t>
            </a:r>
          </a:p>
          <a:p>
            <a:r>
              <a:rPr lang="en-US" dirty="0"/>
              <a:t>These can include links to your app, but cannot directly interact with your app.</a:t>
            </a:r>
          </a:p>
          <a:p>
            <a:r>
              <a:rPr lang="en-US" dirty="0"/>
              <a:t>What we really want is some way to send a request to a client app.</a:t>
            </a:r>
          </a:p>
        </p:txBody>
      </p:sp>
    </p:spTree>
    <p:extLst>
      <p:ext uri="{BB962C8B-B14F-4D97-AF65-F5344CB8AC3E}">
        <p14:creationId xmlns:p14="http://schemas.microsoft.com/office/powerpoint/2010/main" val="43410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7C0C981-1490-1244-A47E-504C2274EE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142" y="960896"/>
            <a:ext cx="4349858" cy="59316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43A03A-0450-5A43-A683-A3BB67B72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471" y="154984"/>
            <a:ext cx="11639227" cy="740393"/>
          </a:xfrm>
        </p:spPr>
        <p:txBody>
          <a:bodyPr/>
          <a:lstStyle/>
          <a:p>
            <a:r>
              <a:rPr lang="en-US" dirty="0"/>
              <a:t>The Internet is not really a network of peers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281FD-1EF2-384E-80F0-B8DC07E3AB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3471" y="960897"/>
            <a:ext cx="7412994" cy="574987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Client</a:t>
            </a:r>
            <a:r>
              <a:rPr lang="en-US" dirty="0">
                <a:solidFill>
                  <a:schemeClr val="accent6"/>
                </a:solidFill>
              </a:rPr>
              <a:t> cannot implement a REST API </a:t>
            </a:r>
            <a:r>
              <a:rPr lang="en-US" dirty="0"/>
              <a:t>because it is not easily reachable.  Why?</a:t>
            </a:r>
          </a:p>
          <a:p>
            <a:pPr lvl="1"/>
            <a:r>
              <a:rPr lang="en-US" sz="3000" dirty="0"/>
              <a:t>IP addresses change when devices move.</a:t>
            </a:r>
          </a:p>
          <a:p>
            <a:pPr lvl="1"/>
            <a:r>
              <a:rPr lang="en-US" sz="3000" dirty="0"/>
              <a:t>IP addresses are usually </a:t>
            </a:r>
            <a:r>
              <a:rPr lang="en-US" sz="3000" i="1" dirty="0"/>
              <a:t>private</a:t>
            </a:r>
            <a:r>
              <a:rPr lang="en-US" sz="3000" dirty="0"/>
              <a:t> (</a:t>
            </a:r>
            <a:r>
              <a:rPr lang="en-US" sz="3000" dirty="0" err="1"/>
              <a:t>NATed</a:t>
            </a:r>
            <a:r>
              <a:rPr lang="en-US" sz="3000" dirty="0"/>
              <a:t>).</a:t>
            </a:r>
          </a:p>
          <a:p>
            <a:pPr lvl="1"/>
            <a:r>
              <a:rPr lang="en-US" sz="3000" dirty="0"/>
              <a:t>Device or network may have a firewall.</a:t>
            </a:r>
          </a:p>
          <a:p>
            <a:pPr lvl="1"/>
            <a:r>
              <a:rPr lang="en-US" sz="3000" dirty="0"/>
              <a:t>Client does not control a DNS server.</a:t>
            </a:r>
          </a:p>
          <a:p>
            <a:pPr lvl="1"/>
            <a:r>
              <a:rPr lang="en-US" sz="3000" dirty="0"/>
              <a:t>May be powered off, or out of radio contact.</a:t>
            </a:r>
          </a:p>
          <a:p>
            <a:pPr lvl="1"/>
            <a:r>
              <a:rPr lang="en-US" sz="3000" dirty="0"/>
              <a:t>App may not always be running.</a:t>
            </a:r>
          </a:p>
          <a:p>
            <a:r>
              <a:rPr lang="en-US" dirty="0"/>
              <a:t>So, most services rely on clients initiating all requests themselves, sent to always-listening services with well-known hostnames.</a:t>
            </a:r>
          </a:p>
          <a:p>
            <a:pPr lvl="1"/>
            <a:r>
              <a:rPr lang="en-US" dirty="0"/>
              <a:t>Server actions are </a:t>
            </a:r>
            <a:r>
              <a:rPr lang="en-US" i="1" dirty="0"/>
              <a:t>synchronous</a:t>
            </a:r>
            <a:r>
              <a:rPr lang="en-US" dirty="0"/>
              <a:t> with client.</a:t>
            </a:r>
          </a:p>
          <a:p>
            <a:pPr lvl="1"/>
            <a:r>
              <a:rPr lang="en-US" dirty="0"/>
              <a:t>But this is not always sufficient!</a:t>
            </a:r>
          </a:p>
          <a:p>
            <a:r>
              <a:rPr lang="en-US" i="1" dirty="0"/>
              <a:t>Push Notifications: </a:t>
            </a:r>
            <a:r>
              <a:rPr lang="en-US" dirty="0"/>
              <a:t>hacks to send </a:t>
            </a:r>
            <a:r>
              <a:rPr lang="en-US" dirty="0" err="1"/>
              <a:t>msgs</a:t>
            </a:r>
            <a:r>
              <a:rPr lang="en-US" dirty="0"/>
              <a:t> to clients.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E4190B-2E42-C542-BC56-E3544BF29869}"/>
              </a:ext>
            </a:extLst>
          </p:cNvPr>
          <p:cNvSpPr txBox="1"/>
          <p:nvPr/>
        </p:nvSpPr>
        <p:spPr>
          <a:xfrm>
            <a:off x="8594106" y="6333684"/>
            <a:ext cx="3597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Motorola </a:t>
            </a:r>
            <a:r>
              <a:rPr lang="en-US" dirty="0" err="1">
                <a:solidFill>
                  <a:schemeClr val="bg1"/>
                </a:solidFill>
              </a:rPr>
              <a:t>DynaTAC</a:t>
            </a:r>
            <a:r>
              <a:rPr lang="en-US" dirty="0">
                <a:solidFill>
                  <a:schemeClr val="bg1"/>
                </a:solidFill>
              </a:rPr>
              <a:t> ~1984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86ABEC9-A917-C545-A760-E53257E2D560}"/>
              </a:ext>
            </a:extLst>
          </p:cNvPr>
          <p:cNvGrpSpPr/>
          <p:nvPr/>
        </p:nvGrpSpPr>
        <p:grpSpPr>
          <a:xfrm>
            <a:off x="6932899" y="1024084"/>
            <a:ext cx="778602" cy="740393"/>
            <a:chOff x="10763181" y="2345404"/>
            <a:chExt cx="1139517" cy="1083596"/>
          </a:xfrm>
        </p:grpSpPr>
        <p:sp>
          <p:nvSpPr>
            <p:cNvPr id="9" name="Octagon 8">
              <a:extLst>
                <a:ext uri="{FF2B5EF4-FFF2-40B4-BE49-F238E27FC236}">
                  <a16:creationId xmlns:a16="http://schemas.microsoft.com/office/drawing/2014/main" id="{BBBBB29C-2AB5-9E46-99B8-FF927FE829BC}"/>
                </a:ext>
              </a:extLst>
            </p:cNvPr>
            <p:cNvSpPr/>
            <p:nvPr/>
          </p:nvSpPr>
          <p:spPr>
            <a:xfrm>
              <a:off x="10763181" y="2345404"/>
              <a:ext cx="1139517" cy="1083596"/>
            </a:xfrm>
            <a:prstGeom prst="octagon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0" name="Octagon 9">
              <a:extLst>
                <a:ext uri="{FF2B5EF4-FFF2-40B4-BE49-F238E27FC236}">
                  <a16:creationId xmlns:a16="http://schemas.microsoft.com/office/drawing/2014/main" id="{1A2B88EA-FC47-9B4A-A9B6-BE3EA20AB1B8}"/>
                </a:ext>
              </a:extLst>
            </p:cNvPr>
            <p:cNvSpPr/>
            <p:nvPr/>
          </p:nvSpPr>
          <p:spPr>
            <a:xfrm>
              <a:off x="10805912" y="2396681"/>
              <a:ext cx="1045509" cy="991382"/>
            </a:xfrm>
            <a:prstGeom prst="octagon">
              <a:avLst/>
            </a:prstGeom>
            <a:solidFill>
              <a:srgbClr val="C00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1A79824-81C7-4A4F-8763-535813E0A5EC}"/>
                </a:ext>
              </a:extLst>
            </p:cNvPr>
            <p:cNvSpPr/>
            <p:nvPr/>
          </p:nvSpPr>
          <p:spPr>
            <a:xfrm>
              <a:off x="10763181" y="2345404"/>
              <a:ext cx="1139517" cy="10835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STOP</a:t>
              </a:r>
              <a:b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</a:t>
              </a:r>
              <a:b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THINK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27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0648F-030C-FF4D-B242-988B95E74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Solution</a:t>
            </a:r>
            <a:r>
              <a:rPr lang="en-US" dirty="0"/>
              <a:t>: Push Notification Service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537AE94A-C8E5-5542-A813-DAC5EC38D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2329" y="972881"/>
            <a:ext cx="4458107" cy="32490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Key points:</a:t>
            </a:r>
          </a:p>
          <a:p>
            <a:r>
              <a:rPr lang="en-US" dirty="0"/>
              <a:t>Client's OS makes one connection for all apps.</a:t>
            </a:r>
          </a:p>
          <a:p>
            <a:r>
              <a:rPr lang="en-US" dirty="0"/>
              <a:t>Services send notifications through 3</a:t>
            </a:r>
            <a:r>
              <a:rPr lang="en-US" baseline="30000" dirty="0"/>
              <a:t>rd</a:t>
            </a:r>
            <a:r>
              <a:rPr lang="en-US" dirty="0"/>
              <a:t> party (Apple or Google).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149898-9236-5D4E-AC85-7ED0EF9D36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50" y="4406564"/>
            <a:ext cx="3729241" cy="2486161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14041EEF-F5F0-F94F-A12E-084015F6FB5C}"/>
              </a:ext>
            </a:extLst>
          </p:cNvPr>
          <p:cNvSpPr/>
          <p:nvPr/>
        </p:nvSpPr>
        <p:spPr>
          <a:xfrm>
            <a:off x="-127324" y="1038386"/>
            <a:ext cx="7974957" cy="5420287"/>
          </a:xfrm>
          <a:prstGeom prst="cloud">
            <a:avLst/>
          </a:prstGeom>
          <a:solidFill>
            <a:srgbClr val="00B0F0"/>
          </a:solidFill>
          <a:ln w="190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723096 w 8009681"/>
                      <a:gd name="connsiteY0" fmla="*/ 1949925 h 5861989"/>
                      <a:gd name="connsiteX1" fmla="*/ 1042556 w 8009681"/>
                      <a:gd name="connsiteY1" fmla="*/ 937239 h 5861989"/>
                      <a:gd name="connsiteX2" fmla="*/ 2596657 w 8009681"/>
                      <a:gd name="connsiteY2" fmla="*/ 705881 h 5861989"/>
                      <a:gd name="connsiteX3" fmla="*/ 4163550 w 8009681"/>
                      <a:gd name="connsiteY3" fmla="*/ 465702 h 5861989"/>
                      <a:gd name="connsiteX4" fmla="*/ 4774103 w 8009681"/>
                      <a:gd name="connsiteY4" fmla="*/ 27138 h 5861989"/>
                      <a:gd name="connsiteX5" fmla="*/ 5531315 w 8009681"/>
                      <a:gd name="connsiteY5" fmla="*/ 336657 h 5861989"/>
                      <a:gd name="connsiteX6" fmla="*/ 6575169 w 8009681"/>
                      <a:gd name="connsiteY6" fmla="*/ 93628 h 5861989"/>
                      <a:gd name="connsiteX7" fmla="*/ 7104512 w 8009681"/>
                      <a:gd name="connsiteY7" fmla="*/ 756630 h 5861989"/>
                      <a:gd name="connsiteX8" fmla="*/ 7783852 w 8009681"/>
                      <a:gd name="connsiteY8" fmla="*/ 1400092 h 5861989"/>
                      <a:gd name="connsiteX9" fmla="*/ 7753445 w 8009681"/>
                      <a:gd name="connsiteY9" fmla="*/ 2097832 h 5861989"/>
                      <a:gd name="connsiteX10" fmla="*/ 7975565 w 8009681"/>
                      <a:gd name="connsiteY10" fmla="*/ 3164659 h 5861989"/>
                      <a:gd name="connsiteX11" fmla="*/ 6935048 w 8009681"/>
                      <a:gd name="connsiteY11" fmla="*/ 4098507 h 5861989"/>
                      <a:gd name="connsiteX12" fmla="*/ 6562561 w 8009681"/>
                      <a:gd name="connsiteY12" fmla="*/ 4898695 h 5861989"/>
                      <a:gd name="connsiteX13" fmla="*/ 5294362 w 8009681"/>
                      <a:gd name="connsiteY13" fmla="*/ 4995581 h 5861989"/>
                      <a:gd name="connsiteX14" fmla="*/ 4388081 w 8009681"/>
                      <a:gd name="connsiteY14" fmla="*/ 5849233 h 5861989"/>
                      <a:gd name="connsiteX15" fmla="*/ 3055544 w 8009681"/>
                      <a:gd name="connsiteY15" fmla="*/ 5328168 h 5861989"/>
                      <a:gd name="connsiteX16" fmla="*/ 1076115 w 8009681"/>
                      <a:gd name="connsiteY16" fmla="*/ 4813344 h 5861989"/>
                      <a:gd name="connsiteX17" fmla="*/ 205804 w 8009681"/>
                      <a:gd name="connsiteY17" fmla="*/ 4240443 h 5861989"/>
                      <a:gd name="connsiteX18" fmla="*/ 391769 w 8009681"/>
                      <a:gd name="connsiteY18" fmla="*/ 3467122 h 5861989"/>
                      <a:gd name="connsiteX19" fmla="*/ -928 w 8009681"/>
                      <a:gd name="connsiteY19" fmla="*/ 2673718 h 5861989"/>
                      <a:gd name="connsiteX20" fmla="*/ 716236 w 8009681"/>
                      <a:gd name="connsiteY20" fmla="*/ 1968515 h 5861989"/>
                      <a:gd name="connsiteX21" fmla="*/ 723096 w 8009681"/>
                      <a:gd name="connsiteY21" fmla="*/ 1949925 h 5861989"/>
                      <a:gd name="connsiteX0" fmla="*/ 870125 w 8009681"/>
                      <a:gd name="connsiteY0" fmla="*/ 3552066 h 5861989"/>
                      <a:gd name="connsiteX1" fmla="*/ 400484 w 8009681"/>
                      <a:gd name="connsiteY1" fmla="*/ 3443918 h 5861989"/>
                      <a:gd name="connsiteX2" fmla="*/ 1284515 w 8009681"/>
                      <a:gd name="connsiteY2" fmla="*/ 4735591 h 5861989"/>
                      <a:gd name="connsiteX3" fmla="*/ 1079082 w 8009681"/>
                      <a:gd name="connsiteY3" fmla="*/ 4787291 h 5861989"/>
                      <a:gd name="connsiteX4" fmla="*/ 3055174 w 8009681"/>
                      <a:gd name="connsiteY4" fmla="*/ 5304285 h 5861989"/>
                      <a:gd name="connsiteX5" fmla="*/ 2931320 w 8009681"/>
                      <a:gd name="connsiteY5" fmla="*/ 5068177 h 5861989"/>
                      <a:gd name="connsiteX6" fmla="*/ 5344793 w 8009681"/>
                      <a:gd name="connsiteY6" fmla="*/ 4715508 h 5861989"/>
                      <a:gd name="connsiteX7" fmla="*/ 5295289 w 8009681"/>
                      <a:gd name="connsiteY7" fmla="*/ 4974548 h 5861989"/>
                      <a:gd name="connsiteX8" fmla="*/ 6327833 w 8009681"/>
                      <a:gd name="connsiteY8" fmla="*/ 3114724 h 5861989"/>
                      <a:gd name="connsiteX9" fmla="*/ 6930598 w 8009681"/>
                      <a:gd name="connsiteY9" fmla="*/ 4083038 h 5861989"/>
                      <a:gd name="connsiteX10" fmla="*/ 7749737 w 8009681"/>
                      <a:gd name="connsiteY10" fmla="*/ 2083448 h 5861989"/>
                      <a:gd name="connsiteX11" fmla="*/ 7481264 w 8009681"/>
                      <a:gd name="connsiteY11" fmla="*/ 2446566 h 5861989"/>
                      <a:gd name="connsiteX12" fmla="*/ 7105625 w 8009681"/>
                      <a:gd name="connsiteY12" fmla="*/ 736276 h 5861989"/>
                      <a:gd name="connsiteX13" fmla="*/ 7119716 w 8009681"/>
                      <a:gd name="connsiteY13" fmla="*/ 907794 h 5861989"/>
                      <a:gd name="connsiteX14" fmla="*/ 5391331 w 8009681"/>
                      <a:gd name="connsiteY14" fmla="*/ 536263 h 5861989"/>
                      <a:gd name="connsiteX15" fmla="*/ 5528904 w 8009681"/>
                      <a:gd name="connsiteY15" fmla="*/ 317524 h 5861989"/>
                      <a:gd name="connsiteX16" fmla="*/ 4105146 w 8009681"/>
                      <a:gd name="connsiteY16" fmla="*/ 640476 h 5861989"/>
                      <a:gd name="connsiteX17" fmla="*/ 4171708 w 8009681"/>
                      <a:gd name="connsiteY17" fmla="*/ 451861 h 5861989"/>
                      <a:gd name="connsiteX18" fmla="*/ 2595729 w 8009681"/>
                      <a:gd name="connsiteY18" fmla="*/ 704524 h 5861989"/>
                      <a:gd name="connsiteX19" fmla="*/ 2836762 w 8009681"/>
                      <a:gd name="connsiteY19" fmla="*/ 887440 h 5861989"/>
                      <a:gd name="connsiteX20" fmla="*/ 765184 w 8009681"/>
                      <a:gd name="connsiteY20" fmla="*/ 2142475 h 5861989"/>
                      <a:gd name="connsiteX21" fmla="*/ 723096 w 8009681"/>
                      <a:gd name="connsiteY21" fmla="*/ 1949925 h 58619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8009681" h="5861989" extrusionOk="0">
                        <a:moveTo>
                          <a:pt x="723096" y="1949925"/>
                        </a:moveTo>
                        <a:cubicBezTo>
                          <a:pt x="604767" y="1539792"/>
                          <a:pt x="775728" y="1215894"/>
                          <a:pt x="1042556" y="937239"/>
                        </a:cubicBezTo>
                        <a:cubicBezTo>
                          <a:pt x="1597160" y="538354"/>
                          <a:pt x="1941471" y="414062"/>
                          <a:pt x="2596657" y="705881"/>
                        </a:cubicBezTo>
                        <a:cubicBezTo>
                          <a:pt x="2870795" y="158552"/>
                          <a:pt x="3682593" y="56305"/>
                          <a:pt x="4163550" y="465702"/>
                        </a:cubicBezTo>
                        <a:cubicBezTo>
                          <a:pt x="4253687" y="212665"/>
                          <a:pt x="4579401" y="97175"/>
                          <a:pt x="4774103" y="27138"/>
                        </a:cubicBezTo>
                        <a:cubicBezTo>
                          <a:pt x="5089677" y="-10805"/>
                          <a:pt x="5360764" y="89931"/>
                          <a:pt x="5531315" y="336657"/>
                        </a:cubicBezTo>
                        <a:cubicBezTo>
                          <a:pt x="5692269" y="21639"/>
                          <a:pt x="6125625" y="18333"/>
                          <a:pt x="6575169" y="93628"/>
                        </a:cubicBezTo>
                        <a:cubicBezTo>
                          <a:pt x="6847914" y="170139"/>
                          <a:pt x="7023768" y="499365"/>
                          <a:pt x="7104512" y="756630"/>
                        </a:cubicBezTo>
                        <a:cubicBezTo>
                          <a:pt x="7432265" y="847869"/>
                          <a:pt x="7687642" y="1087114"/>
                          <a:pt x="7783852" y="1400092"/>
                        </a:cubicBezTo>
                        <a:cubicBezTo>
                          <a:pt x="7807827" y="1620273"/>
                          <a:pt x="7873233" y="1896964"/>
                          <a:pt x="7753445" y="2097832"/>
                        </a:cubicBezTo>
                        <a:cubicBezTo>
                          <a:pt x="8016861" y="2445056"/>
                          <a:pt x="8071369" y="2818368"/>
                          <a:pt x="7975565" y="3164659"/>
                        </a:cubicBezTo>
                        <a:cubicBezTo>
                          <a:pt x="7927000" y="3774042"/>
                          <a:pt x="7506151" y="4107493"/>
                          <a:pt x="6935048" y="4098507"/>
                        </a:cubicBezTo>
                        <a:cubicBezTo>
                          <a:pt x="6962784" y="4379732"/>
                          <a:pt x="6810935" y="4631067"/>
                          <a:pt x="6562561" y="4898695"/>
                        </a:cubicBezTo>
                        <a:cubicBezTo>
                          <a:pt x="6173570" y="5209322"/>
                          <a:pt x="5668083" y="5226029"/>
                          <a:pt x="5294362" y="4995581"/>
                        </a:cubicBezTo>
                        <a:cubicBezTo>
                          <a:pt x="5087930" y="5415205"/>
                          <a:pt x="4797329" y="5698558"/>
                          <a:pt x="4388081" y="5849233"/>
                        </a:cubicBezTo>
                        <a:cubicBezTo>
                          <a:pt x="3881810" y="5927481"/>
                          <a:pt x="3228408" y="5832482"/>
                          <a:pt x="3055544" y="5328168"/>
                        </a:cubicBezTo>
                        <a:cubicBezTo>
                          <a:pt x="2261822" y="5931155"/>
                          <a:pt x="1614463" y="5612594"/>
                          <a:pt x="1076115" y="4813344"/>
                        </a:cubicBezTo>
                        <a:cubicBezTo>
                          <a:pt x="683737" y="4869118"/>
                          <a:pt x="354950" y="4593828"/>
                          <a:pt x="205804" y="4240443"/>
                        </a:cubicBezTo>
                        <a:cubicBezTo>
                          <a:pt x="121971" y="3974330"/>
                          <a:pt x="121409" y="3678197"/>
                          <a:pt x="391769" y="3467122"/>
                        </a:cubicBezTo>
                        <a:cubicBezTo>
                          <a:pt x="123802" y="3322584"/>
                          <a:pt x="-50928" y="2999036"/>
                          <a:pt x="-928" y="2673718"/>
                        </a:cubicBezTo>
                        <a:cubicBezTo>
                          <a:pt x="54634" y="2240855"/>
                          <a:pt x="309770" y="2005223"/>
                          <a:pt x="716236" y="1968515"/>
                        </a:cubicBezTo>
                        <a:cubicBezTo>
                          <a:pt x="719475" y="1963147"/>
                          <a:pt x="720603" y="1956975"/>
                          <a:pt x="723096" y="1949925"/>
                        </a:cubicBezTo>
                        <a:close/>
                      </a:path>
                      <a:path w="8009681" h="5861989" fill="none" extrusionOk="0">
                        <a:moveTo>
                          <a:pt x="870125" y="3552066"/>
                        </a:moveTo>
                        <a:cubicBezTo>
                          <a:pt x="698930" y="3579463"/>
                          <a:pt x="521497" y="3499467"/>
                          <a:pt x="400484" y="3443918"/>
                        </a:cubicBezTo>
                        <a:moveTo>
                          <a:pt x="1284515" y="4735591"/>
                        </a:moveTo>
                        <a:cubicBezTo>
                          <a:pt x="1235956" y="4767188"/>
                          <a:pt x="1149279" y="4773785"/>
                          <a:pt x="1079082" y="4787291"/>
                        </a:cubicBezTo>
                        <a:moveTo>
                          <a:pt x="3055174" y="5304285"/>
                        </a:moveTo>
                        <a:cubicBezTo>
                          <a:pt x="3015914" y="5236650"/>
                          <a:pt x="2948852" y="5154441"/>
                          <a:pt x="2931320" y="5068177"/>
                        </a:cubicBezTo>
                        <a:moveTo>
                          <a:pt x="5344793" y="4715508"/>
                        </a:moveTo>
                        <a:cubicBezTo>
                          <a:pt x="5336398" y="4806932"/>
                          <a:pt x="5320153" y="4887873"/>
                          <a:pt x="5295289" y="4974548"/>
                        </a:cubicBezTo>
                        <a:moveTo>
                          <a:pt x="6327833" y="3114724"/>
                        </a:moveTo>
                        <a:cubicBezTo>
                          <a:pt x="6763628" y="3246676"/>
                          <a:pt x="6970155" y="3608731"/>
                          <a:pt x="6930598" y="4083038"/>
                        </a:cubicBezTo>
                        <a:moveTo>
                          <a:pt x="7749737" y="2083448"/>
                        </a:moveTo>
                        <a:cubicBezTo>
                          <a:pt x="7647871" y="2207533"/>
                          <a:pt x="7605552" y="2340060"/>
                          <a:pt x="7481264" y="2446566"/>
                        </a:cubicBezTo>
                        <a:moveTo>
                          <a:pt x="7105625" y="736276"/>
                        </a:moveTo>
                        <a:cubicBezTo>
                          <a:pt x="7103628" y="799699"/>
                          <a:pt x="7123338" y="857562"/>
                          <a:pt x="7119716" y="907794"/>
                        </a:cubicBezTo>
                        <a:moveTo>
                          <a:pt x="5391331" y="536263"/>
                        </a:moveTo>
                        <a:cubicBezTo>
                          <a:pt x="5433424" y="455754"/>
                          <a:pt x="5466951" y="404386"/>
                          <a:pt x="5528904" y="317524"/>
                        </a:cubicBezTo>
                        <a:moveTo>
                          <a:pt x="4105146" y="640476"/>
                        </a:moveTo>
                        <a:cubicBezTo>
                          <a:pt x="4125986" y="576953"/>
                          <a:pt x="4138027" y="499216"/>
                          <a:pt x="4171708" y="451861"/>
                        </a:cubicBezTo>
                        <a:moveTo>
                          <a:pt x="2595729" y="704524"/>
                        </a:moveTo>
                        <a:cubicBezTo>
                          <a:pt x="2712329" y="756470"/>
                          <a:pt x="2766877" y="819911"/>
                          <a:pt x="2836762" y="887440"/>
                        </a:cubicBezTo>
                        <a:moveTo>
                          <a:pt x="765184" y="2142475"/>
                        </a:moveTo>
                        <a:cubicBezTo>
                          <a:pt x="757762" y="2090693"/>
                          <a:pt x="735614" y="2024040"/>
                          <a:pt x="723096" y="1949925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B0949B-1054-BA44-B588-A305A26427C5}"/>
              </a:ext>
            </a:extLst>
          </p:cNvPr>
          <p:cNvSpPr txBox="1"/>
          <p:nvPr/>
        </p:nvSpPr>
        <p:spPr>
          <a:xfrm>
            <a:off x="1143963" y="1853221"/>
            <a:ext cx="2766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Public Internet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4EAC17-EF35-2949-A7C1-1ED171B463A1}"/>
              </a:ext>
            </a:extLst>
          </p:cNvPr>
          <p:cNvSpPr/>
          <p:nvPr/>
        </p:nvSpPr>
        <p:spPr>
          <a:xfrm>
            <a:off x="1192190" y="2671822"/>
            <a:ext cx="1412111" cy="11111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WhatsApp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0ED917-40FF-A64D-A717-EF84F3C300DD}"/>
              </a:ext>
            </a:extLst>
          </p:cNvPr>
          <p:cNvSpPr/>
          <p:nvPr/>
        </p:nvSpPr>
        <p:spPr>
          <a:xfrm>
            <a:off x="1226914" y="4287455"/>
            <a:ext cx="1412111" cy="11111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Snapchat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43AD7C-CB57-8C4C-B53F-930BC56AE475}"/>
              </a:ext>
            </a:extLst>
          </p:cNvPr>
          <p:cNvSpPr/>
          <p:nvPr/>
        </p:nvSpPr>
        <p:spPr>
          <a:xfrm>
            <a:off x="4152414" y="1574157"/>
            <a:ext cx="1726558" cy="11111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Apple Push Notification Service (APNs)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91309AD-362E-4C49-A1FA-B28D9FF0E3A5}"/>
              </a:ext>
            </a:extLst>
          </p:cNvPr>
          <p:cNvSpPr/>
          <p:nvPr/>
        </p:nvSpPr>
        <p:spPr>
          <a:xfrm>
            <a:off x="5893441" y="4790954"/>
            <a:ext cx="1053296" cy="121534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NAT router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 descr="Image result for firewall images">
            <a:extLst>
              <a:ext uri="{FF2B5EF4-FFF2-40B4-BE49-F238E27FC236}">
                <a16:creationId xmlns:a16="http://schemas.microsoft.com/office/drawing/2014/main" id="{78E2D4DC-8C65-9A4C-B97A-276ED21783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" t="1" r="8393" b="-1"/>
          <a:stretch/>
        </p:blipFill>
        <p:spPr bwMode="auto">
          <a:xfrm>
            <a:off x="5944320" y="5404410"/>
            <a:ext cx="921392" cy="55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CA77B6BB-53A6-9D44-A969-DE21DD13F198}"/>
              </a:ext>
            </a:extLst>
          </p:cNvPr>
          <p:cNvSpPr/>
          <p:nvPr/>
        </p:nvSpPr>
        <p:spPr>
          <a:xfrm>
            <a:off x="5335926" y="2685327"/>
            <a:ext cx="3055717" cy="2494952"/>
          </a:xfrm>
          <a:custGeom>
            <a:avLst/>
            <a:gdLst>
              <a:gd name="connsiteX0" fmla="*/ 3064071 w 3064071"/>
              <a:gd name="connsiteY0" fmla="*/ 2488557 h 2494952"/>
              <a:gd name="connsiteX1" fmla="*/ 1212121 w 3064071"/>
              <a:gd name="connsiteY1" fmla="*/ 2106592 h 2494952"/>
              <a:gd name="connsiteX2" fmla="*/ 8354 w 3064071"/>
              <a:gd name="connsiteY2" fmla="*/ 0 h 2494952"/>
              <a:gd name="connsiteX0" fmla="*/ 3055717 w 3055717"/>
              <a:gd name="connsiteY0" fmla="*/ 2488557 h 2494952"/>
              <a:gd name="connsiteX1" fmla="*/ 1203767 w 3055717"/>
              <a:gd name="connsiteY1" fmla="*/ 2106592 h 2494952"/>
              <a:gd name="connsiteX2" fmla="*/ 0 w 3055717"/>
              <a:gd name="connsiteY2" fmla="*/ 0 h 2494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55717" h="2494952">
                <a:moveTo>
                  <a:pt x="3055717" y="2488557"/>
                </a:moveTo>
                <a:cubicBezTo>
                  <a:pt x="2384385" y="2504954"/>
                  <a:pt x="1713053" y="2521352"/>
                  <a:pt x="1203767" y="2106592"/>
                </a:cubicBezTo>
                <a:cubicBezTo>
                  <a:pt x="694481" y="1691832"/>
                  <a:pt x="272005" y="790937"/>
                  <a:pt x="0" y="0"/>
                </a:cubicBezTo>
              </a:path>
            </a:pathLst>
          </a:custGeom>
          <a:ln w="28575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0E750F-6493-2947-A3CB-FF5F68FC36F1}"/>
              </a:ext>
            </a:extLst>
          </p:cNvPr>
          <p:cNvSpPr txBox="1"/>
          <p:nvPr/>
        </p:nvSpPr>
        <p:spPr>
          <a:xfrm>
            <a:off x="7175819" y="5219311"/>
            <a:ext cx="1208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Outbound connection is allowed by firewall</a:t>
            </a:r>
          </a:p>
        </p:txBody>
      </p:sp>
      <p:sp>
        <p:nvSpPr>
          <p:cNvPr id="14" name="Can 13">
            <a:extLst>
              <a:ext uri="{FF2B5EF4-FFF2-40B4-BE49-F238E27FC236}">
                <a16:creationId xmlns:a16="http://schemas.microsoft.com/office/drawing/2014/main" id="{76E08C65-F7B6-8346-BE77-BA1C6B353C64}"/>
              </a:ext>
            </a:extLst>
          </p:cNvPr>
          <p:cNvSpPr/>
          <p:nvPr/>
        </p:nvSpPr>
        <p:spPr>
          <a:xfrm>
            <a:off x="5712308" y="1995763"/>
            <a:ext cx="1580573" cy="1427369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Notifications Queued for delivery</a:t>
            </a:r>
          </a:p>
        </p:txBody>
      </p:sp>
      <p:sp>
        <p:nvSpPr>
          <p:cNvPr id="16" name="Can 15">
            <a:extLst>
              <a:ext uri="{FF2B5EF4-FFF2-40B4-BE49-F238E27FC236}">
                <a16:creationId xmlns:a16="http://schemas.microsoft.com/office/drawing/2014/main" id="{5CC08CEE-1083-D14D-A37B-A83E21ACC52E}"/>
              </a:ext>
            </a:extLst>
          </p:cNvPr>
          <p:cNvSpPr/>
          <p:nvPr/>
        </p:nvSpPr>
        <p:spPr>
          <a:xfrm>
            <a:off x="476285" y="3365082"/>
            <a:ext cx="1014787" cy="667516"/>
          </a:xfrm>
          <a:prstGeom prst="ca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User DB</a:t>
            </a:r>
          </a:p>
        </p:txBody>
      </p:sp>
      <p:sp>
        <p:nvSpPr>
          <p:cNvPr id="17" name="Can 16">
            <a:extLst>
              <a:ext uri="{FF2B5EF4-FFF2-40B4-BE49-F238E27FC236}">
                <a16:creationId xmlns:a16="http://schemas.microsoft.com/office/drawing/2014/main" id="{F1769BB3-8E71-1A4F-A888-AE81AF8E3CD3}"/>
              </a:ext>
            </a:extLst>
          </p:cNvPr>
          <p:cNvSpPr/>
          <p:nvPr/>
        </p:nvSpPr>
        <p:spPr>
          <a:xfrm>
            <a:off x="476285" y="5093802"/>
            <a:ext cx="1014787" cy="667516"/>
          </a:xfrm>
          <a:prstGeom prst="ca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User DB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0E4BCD6-BE95-D349-A452-60289A0014A9}"/>
              </a:ext>
            </a:extLst>
          </p:cNvPr>
          <p:cNvCxnSpPr/>
          <p:nvPr/>
        </p:nvCxnSpPr>
        <p:spPr>
          <a:xfrm flipV="1">
            <a:off x="2615875" y="2349661"/>
            <a:ext cx="1539433" cy="706055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FC9DE59-F2A7-A245-9C09-503F97F443E6}"/>
              </a:ext>
            </a:extLst>
          </p:cNvPr>
          <p:cNvCxnSpPr>
            <a:cxnSpLocks/>
          </p:cNvCxnSpPr>
          <p:nvPr/>
        </p:nvCxnSpPr>
        <p:spPr>
          <a:xfrm flipV="1">
            <a:off x="2642336" y="2709447"/>
            <a:ext cx="1728617" cy="1970067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9906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E870F-CF4B-B647-826E-6AE65B1E3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Push Notification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4CC29D-74BD-1145-964F-EF244943D5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Make a </a:t>
            </a:r>
            <a:r>
              <a:rPr lang="en-US" b="1" dirty="0"/>
              <a:t>Push Notification Service</a:t>
            </a:r>
            <a:r>
              <a:rPr lang="en-US" dirty="0"/>
              <a:t> for delivering messages to client.</a:t>
            </a:r>
          </a:p>
          <a:p>
            <a:r>
              <a:rPr lang="en-US" dirty="0"/>
              <a:t>Identify each client by a permanent device ID.</a:t>
            </a:r>
          </a:p>
          <a:p>
            <a:r>
              <a:rPr lang="en-US" dirty="0"/>
              <a:t>Client registers its location to PNS whenever it starts up or moves.</a:t>
            </a:r>
          </a:p>
          <a:p>
            <a:r>
              <a:rPr lang="en-US" dirty="0"/>
              <a:t>Service wishing to notify client sends the message to the PNS.</a:t>
            </a:r>
          </a:p>
          <a:p>
            <a:r>
              <a:rPr lang="en-US" dirty="0"/>
              <a:t>PNS queues messages that cannot yet be delivered to client.</a:t>
            </a:r>
          </a:p>
          <a:p>
            <a:pPr lvl="1"/>
            <a:r>
              <a:rPr lang="en-US" dirty="0"/>
              <a:t>PNS makes its best effort to deliver messages, but cannot guarantee delivery.</a:t>
            </a:r>
          </a:p>
          <a:p>
            <a:r>
              <a:rPr lang="en-US" dirty="0"/>
              <a:t>Client keeps a single long-lived TCP connection open to PNS to allow messages from PNS to traverse firewall and NAT and reach private IP.</a:t>
            </a:r>
          </a:p>
        </p:txBody>
      </p:sp>
    </p:spTree>
    <p:extLst>
      <p:ext uri="{BB962C8B-B14F-4D97-AF65-F5344CB8AC3E}">
        <p14:creationId xmlns:p14="http://schemas.microsoft.com/office/powerpoint/2010/main" val="2166644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Smartphone Push Notifications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i="1" dirty="0">
                <a:solidFill>
                  <a:schemeClr val="accent6"/>
                </a:solidFill>
              </a:rPr>
              <a:t>Location registration</a:t>
            </a:r>
            <a:r>
              <a:rPr lang="en-US" i="1" dirty="0"/>
              <a:t> </a:t>
            </a:r>
            <a:r>
              <a:rPr lang="en-US" dirty="0"/>
              <a:t>is used for iOS and Android push notifications.</a:t>
            </a:r>
          </a:p>
          <a:p>
            <a:pPr lvl="1"/>
            <a:r>
              <a:rPr lang="en-US" dirty="0"/>
              <a:t>Apple &amp; Google run a </a:t>
            </a:r>
            <a:r>
              <a:rPr lang="en-US" b="1" dirty="0"/>
              <a:t>push notification service </a:t>
            </a:r>
            <a:r>
              <a:rPr lang="en-US" dirty="0"/>
              <a:t>(</a:t>
            </a:r>
            <a:r>
              <a:rPr lang="en-US" b="1" dirty="0"/>
              <a:t>PNS</a:t>
            </a:r>
            <a:r>
              <a:rPr lang="en-US" dirty="0"/>
              <a:t>) for apps on their OS.</a:t>
            </a:r>
          </a:p>
          <a:p>
            <a:pPr lvl="2"/>
            <a:r>
              <a:rPr lang="en-US" i="1" dirty="0"/>
              <a:t>Called:</a:t>
            </a:r>
            <a:r>
              <a:rPr lang="en-US" dirty="0"/>
              <a:t> Apple Push Notifications (APN) &amp; Google Cloud Messaging (GCM)</a:t>
            </a:r>
          </a:p>
          <a:p>
            <a:r>
              <a:rPr lang="en-US" dirty="0"/>
              <a:t>Whenever phone gets a new IP address, the OS opens a long-lived connection to the PNS.  PNS stores</a:t>
            </a:r>
            <a:r>
              <a:rPr lang="en-US" dirty="0">
                <a:solidFill>
                  <a:schemeClr val="accent6"/>
                </a:solidFill>
              </a:rPr>
              <a:t>:  ⟨user id, IP address⟩</a:t>
            </a:r>
          </a:p>
          <a:p>
            <a:r>
              <a:rPr lang="en-US" dirty="0"/>
              <a:t>Smartphone apps like WhatsApp or Snapchat cannot contact user’s phone directly; send user notifications to the PNS:  </a:t>
            </a:r>
            <a:r>
              <a:rPr lang="en-US" dirty="0">
                <a:solidFill>
                  <a:schemeClr val="accent6"/>
                </a:solidFill>
              </a:rPr>
              <a:t>⟨user id, message⟩ </a:t>
            </a:r>
          </a:p>
          <a:p>
            <a:pPr lvl="1"/>
            <a:r>
              <a:rPr lang="en-US" dirty="0"/>
              <a:t>The PNS relays the message to the user’s current IP address</a:t>
            </a:r>
          </a:p>
          <a:p>
            <a:pPr lvl="1"/>
            <a:r>
              <a:rPr lang="en-US" dirty="0"/>
              <a:t>OS can show notification even if app is not running.</a:t>
            </a:r>
          </a:p>
          <a:p>
            <a:r>
              <a:rPr lang="en-US" dirty="0"/>
              <a:t>On iOS, to protect users’ privacy, different apps</a:t>
            </a:r>
            <a:br>
              <a:rPr lang="en-US" dirty="0"/>
            </a:br>
            <a:r>
              <a:rPr lang="en-US" dirty="0"/>
              <a:t> have different user ids  (called device tokens).</a:t>
            </a:r>
          </a:p>
          <a:p>
            <a:r>
              <a:rPr lang="en-US" i="1" dirty="0"/>
              <a:t>If you took CS-340</a:t>
            </a:r>
            <a:r>
              <a:rPr lang="en-US" dirty="0"/>
              <a:t>: How to deal with NAT?</a:t>
            </a:r>
          </a:p>
          <a:p>
            <a:pPr lvl="1"/>
            <a:r>
              <a:rPr lang="en-US" dirty="0"/>
              <a:t>OS sends </a:t>
            </a:r>
            <a:r>
              <a:rPr lang="en-US" dirty="0" err="1"/>
              <a:t>keepalive</a:t>
            </a:r>
            <a:r>
              <a:rPr lang="en-US" dirty="0"/>
              <a:t> </a:t>
            </a:r>
            <a:r>
              <a:rPr lang="en-US" dirty="0" err="1"/>
              <a:t>msgs</a:t>
            </a:r>
            <a:r>
              <a:rPr lang="en-US" dirty="0"/>
              <a:t>.  Just one port is needed for all apps.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777" y="4190568"/>
            <a:ext cx="5777161" cy="385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B1020E9-0DD8-8540-9DC8-DB167EAFD01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828800"/>
            <a:ext cx="6409918" cy="41380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D1D4A4-E659-5341-8FC8-6FC959460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472" y="154984"/>
            <a:ext cx="5730498" cy="805912"/>
          </a:xfrm>
        </p:spPr>
        <p:txBody>
          <a:bodyPr/>
          <a:lstStyle/>
          <a:p>
            <a:r>
              <a:rPr lang="en-US" dirty="0"/>
              <a:t>Device Registration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B745722-6332-2C4A-B6E8-A8D5378E80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51270" y="154984"/>
            <a:ext cx="5486399" cy="6555782"/>
          </a:xfrm>
        </p:spPr>
        <p:txBody>
          <a:bodyPr anchor="ctr"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Every times device connects to the network, OS creates a long-lived connection to the PNS.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App registers for notifications.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PNS returns a unique push ID.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App sends push ID to its backend service.  Backend service stores the user’s push ID in a database for later use.</a:t>
            </a:r>
          </a:p>
          <a:p>
            <a:pPr marL="0" indent="0">
              <a:buNone/>
            </a:pPr>
            <a:r>
              <a:rPr lang="en-US" i="1" dirty="0">
                <a:solidFill>
                  <a:schemeClr val="accent3"/>
                </a:solidFill>
              </a:rPr>
              <a:t>Much time passes …</a:t>
            </a:r>
            <a:br>
              <a:rPr lang="en-US" i="1" dirty="0"/>
            </a:br>
            <a:r>
              <a:rPr lang="en-US" dirty="0">
                <a:solidFill>
                  <a:schemeClr val="accent6"/>
                </a:solidFill>
              </a:rPr>
              <a:t>The backend app finally has a notification for the user!  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US" dirty="0"/>
              <a:t>Backend gets the push ID for that user from its database.  Sends notification request to PNS.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US" dirty="0"/>
              <a:t>PNS uses push ID to identify the long-lived connection to the client.  It relays the notification.</a:t>
            </a:r>
          </a:p>
        </p:txBody>
      </p:sp>
      <p:sp>
        <p:nvSpPr>
          <p:cNvPr id="3" name="Process 2">
            <a:extLst>
              <a:ext uri="{FF2B5EF4-FFF2-40B4-BE49-F238E27FC236}">
                <a16:creationId xmlns:a16="http://schemas.microsoft.com/office/drawing/2014/main" id="{FB55C09D-9278-D140-B941-E495854AFC7B}"/>
              </a:ext>
            </a:extLst>
          </p:cNvPr>
          <p:cNvSpPr/>
          <p:nvPr/>
        </p:nvSpPr>
        <p:spPr>
          <a:xfrm>
            <a:off x="263472" y="4849586"/>
            <a:ext cx="977499" cy="408214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My code</a:t>
            </a:r>
          </a:p>
        </p:txBody>
      </p:sp>
      <p:sp>
        <p:nvSpPr>
          <p:cNvPr id="6" name="Process 5">
            <a:extLst>
              <a:ext uri="{FF2B5EF4-FFF2-40B4-BE49-F238E27FC236}">
                <a16:creationId xmlns:a16="http://schemas.microsoft.com/office/drawing/2014/main" id="{6D34AE33-08C2-8241-AB82-91EBDC485650}"/>
              </a:ext>
            </a:extLst>
          </p:cNvPr>
          <p:cNvSpPr/>
          <p:nvPr/>
        </p:nvSpPr>
        <p:spPr>
          <a:xfrm>
            <a:off x="3779558" y="5966848"/>
            <a:ext cx="977499" cy="408214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My code</a:t>
            </a:r>
          </a:p>
        </p:txBody>
      </p:sp>
      <p:sp>
        <p:nvSpPr>
          <p:cNvPr id="7" name="Process 6">
            <a:extLst>
              <a:ext uri="{FF2B5EF4-FFF2-40B4-BE49-F238E27FC236}">
                <a16:creationId xmlns:a16="http://schemas.microsoft.com/office/drawing/2014/main" id="{82933498-F0A4-D240-BCCA-129661EEB001}"/>
              </a:ext>
            </a:extLst>
          </p:cNvPr>
          <p:cNvSpPr/>
          <p:nvPr/>
        </p:nvSpPr>
        <p:spPr>
          <a:xfrm>
            <a:off x="3654373" y="1453244"/>
            <a:ext cx="977499" cy="408214"/>
          </a:xfrm>
          <a:prstGeom prst="flowChartProces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Party</a:t>
            </a:r>
          </a:p>
        </p:txBody>
      </p:sp>
    </p:spTree>
    <p:extLst>
      <p:ext uri="{BB962C8B-B14F-4D97-AF65-F5344CB8AC3E}">
        <p14:creationId xmlns:p14="http://schemas.microsoft.com/office/powerpoint/2010/main" val="183203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Theme1">
  <a:themeElements>
    <a:clrScheme name="Custom 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CAB00"/>
      </a:accent1>
      <a:accent2>
        <a:srgbClr val="ED4B11"/>
      </a:accent2>
      <a:accent3>
        <a:srgbClr val="A5A5A5"/>
      </a:accent3>
      <a:accent4>
        <a:srgbClr val="00937B"/>
      </a:accent4>
      <a:accent5>
        <a:srgbClr val="5B9BD5"/>
      </a:accent5>
      <a:accent6>
        <a:srgbClr val="932092"/>
      </a:accent6>
      <a:hlink>
        <a:srgbClr val="0563C1"/>
      </a:hlink>
      <a:folHlink>
        <a:srgbClr val="954F7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350B7070-F291-BD48-BD16-063ABE220FC2}" vid="{A4957333-41A6-3442-98BC-DB1C2ACD676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EECS-340 Lecture 17 - QUIC</Template>
  <TotalTime>27119</TotalTime>
  <Words>1544</Words>
  <Application>Microsoft Macintosh PowerPoint</Application>
  <PresentationFormat>Widescreen</PresentationFormat>
  <Paragraphs>168</Paragraphs>
  <Slides>18</Slides>
  <Notes>5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Garamond</vt:lpstr>
      <vt:lpstr>Theme1</vt:lpstr>
      <vt:lpstr>CS-310 Scalable Software Architectures Lecture 12: Push Notifications</vt:lpstr>
      <vt:lpstr>Last Time: Architecture Example</vt:lpstr>
      <vt:lpstr>Limitations of Client-Server Architectures</vt:lpstr>
      <vt:lpstr>Email is a simple way to send notifications</vt:lpstr>
      <vt:lpstr>The Internet is not really a network of peers</vt:lpstr>
      <vt:lpstr>Solution: Push Notification Service</vt:lpstr>
      <vt:lpstr>Push Notification Architecture</vt:lpstr>
      <vt:lpstr>Smartphone Push Notifications</vt:lpstr>
      <vt:lpstr>Device Registration</vt:lpstr>
      <vt:lpstr>Web Browser Push Notifications</vt:lpstr>
      <vt:lpstr>Websockets</vt:lpstr>
      <vt:lpstr>Old-style solution – HTTP long-polling / Comet</vt:lpstr>
      <vt:lpstr>Comparison</vt:lpstr>
      <vt:lpstr>Architectural challenges</vt:lpstr>
      <vt:lpstr>Notification Service API</vt:lpstr>
      <vt:lpstr>Notification Service Database Example</vt:lpstr>
      <vt:lpstr>AWS API Gateway with websockets</vt:lpstr>
      <vt:lpstr>Recap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EECS 317 Data Management and Information Processing</dc:title>
  <dc:creator>Stephen Tarzia</dc:creator>
  <cp:lastModifiedBy>Stephen Tarzia</cp:lastModifiedBy>
  <cp:revision>528</cp:revision>
  <cp:lastPrinted>2019-10-02T20:13:19Z</cp:lastPrinted>
  <dcterms:created xsi:type="dcterms:W3CDTF">2017-09-19T21:33:23Z</dcterms:created>
  <dcterms:modified xsi:type="dcterms:W3CDTF">2021-02-23T20:53:58Z</dcterms:modified>
</cp:coreProperties>
</file>