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559" r:id="rId3"/>
    <p:sldId id="414" r:id="rId4"/>
    <p:sldId id="535" r:id="rId5"/>
    <p:sldId id="544" r:id="rId6"/>
    <p:sldId id="545" r:id="rId7"/>
    <p:sldId id="550" r:id="rId8"/>
    <p:sldId id="551" r:id="rId9"/>
    <p:sldId id="536" r:id="rId10"/>
    <p:sldId id="537" r:id="rId11"/>
    <p:sldId id="538" r:id="rId12"/>
    <p:sldId id="539" r:id="rId13"/>
    <p:sldId id="540" r:id="rId14"/>
    <p:sldId id="541" r:id="rId15"/>
    <p:sldId id="542" r:id="rId16"/>
    <p:sldId id="543" r:id="rId17"/>
    <p:sldId id="546" r:id="rId18"/>
    <p:sldId id="547" r:id="rId19"/>
    <p:sldId id="548" r:id="rId20"/>
    <p:sldId id="46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559"/>
            <p14:sldId id="414"/>
            <p14:sldId id="535"/>
            <p14:sldId id="544"/>
            <p14:sldId id="545"/>
            <p14:sldId id="550"/>
            <p14:sldId id="551"/>
            <p14:sldId id="536"/>
            <p14:sldId id="537"/>
            <p14:sldId id="538"/>
            <p14:sldId id="539"/>
            <p14:sldId id="540"/>
            <p14:sldId id="541"/>
            <p14:sldId id="542"/>
            <p14:sldId id="543"/>
            <p14:sldId id="546"/>
            <p14:sldId id="547"/>
            <p14:sldId id="548"/>
            <p14:sldId id="4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87"/>
    <p:restoredTop sz="94648"/>
  </p:normalViewPr>
  <p:slideViewPr>
    <p:cSldViewPr snapToGrid="0" snapToObjects="1">
      <p:cViewPr varScale="1">
        <p:scale>
          <a:sx n="113" d="100"/>
          <a:sy n="113" d="100"/>
        </p:scale>
        <p:origin x="18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Cost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5E-8444-9E50-D4314CC3F4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5E-8444-9E50-D4314CC3F4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5E-8444-9E50-D4314CC3F47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25E-8444-9E50-D4314CC3F47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25E-8444-9E50-D4314CC3F4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25E-8444-9E50-D4314CC3F474}"/>
              </c:ext>
            </c:extLst>
          </c:dPt>
          <c:dLbls>
            <c:dLbl>
              <c:idx val="0"/>
              <c:layout>
                <c:manualLayout>
                  <c:x val="-0.20507285118771917"/>
                  <c:y val="4.066323440339188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5E-8444-9E50-D4314CC3F474}"/>
                </c:ext>
              </c:extLst>
            </c:dLbl>
            <c:dLbl>
              <c:idx val="1"/>
              <c:layout>
                <c:manualLayout>
                  <c:x val="4.8321709786276715E-2"/>
                  <c:y val="-0.1356538461538461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5E-8444-9E50-D4314CC3F474}"/>
                </c:ext>
              </c:extLst>
            </c:dLbl>
            <c:dLbl>
              <c:idx val="2"/>
              <c:layout>
                <c:manualLayout>
                  <c:x val="0.13507418988896469"/>
                  <c:y val="-4.640864387160345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5E-8444-9E50-D4314CC3F474}"/>
                </c:ext>
              </c:extLst>
            </c:dLbl>
            <c:dLbl>
              <c:idx val="3"/>
              <c:layout>
                <c:manualLayout>
                  <c:x val="0.17930994653788121"/>
                  <c:y val="0.1990283656870483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4716532529342"/>
                      <c:h val="0.219230785939196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25E-8444-9E50-D4314CC3F4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CDN</c:v>
                </c:pt>
                <c:pt idx="1">
                  <c:v>Relational DB Service</c:v>
                </c:pt>
                <c:pt idx="2">
                  <c:v>Data Transfer</c:v>
                </c:pt>
                <c:pt idx="3">
                  <c:v>EC2 Virtual Machines</c:v>
                </c:pt>
                <c:pt idx="4">
                  <c:v>S3 File Store</c:v>
                </c:pt>
                <c:pt idx="5">
                  <c:v>DNS</c:v>
                </c:pt>
              </c:strCache>
            </c:strRef>
          </c:cat>
          <c:val>
            <c:numRef>
              <c:f>Sheet1!$B$2:$B$7</c:f>
              <c:numCache>
                <c:formatCode>"$"#,##0.00_);[Red]\("$"#,##0.00\)</c:formatCode>
                <c:ptCount val="6"/>
                <c:pt idx="0">
                  <c:v>55.79</c:v>
                </c:pt>
                <c:pt idx="1">
                  <c:v>28.77</c:v>
                </c:pt>
                <c:pt idx="2">
                  <c:v>24.33</c:v>
                </c:pt>
                <c:pt idx="3">
                  <c:v>16.3</c:v>
                </c:pt>
                <c:pt idx="4">
                  <c:v>9.19</c:v>
                </c:pt>
                <c:pt idx="5">
                  <c:v>1.39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25E-8444-9E50-D4314CC3F474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latin typeface="Garamond" panose="02020404030301010803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2/12/21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9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06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43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4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532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33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51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7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4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C0E10-1515-C94F-963C-79D3695741B5}"/>
              </a:ext>
            </a:extLst>
          </p:cNvPr>
          <p:cNvSpPr txBox="1">
            <a:spLocks/>
          </p:cNvSpPr>
          <p:nvPr userDrawn="1"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ashingtonpost.com/pr/2019/05/15/more-than-million-people-visited-washington-post-site-april/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en.wikipedia.org/wiki/IOP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unmemorial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unmemorial.org/sitemap.txt?startYear=2020&amp;endYear=2020" TargetMode="External"/><Relationship Id="rId2" Type="http://schemas.openxmlformats.org/officeDocument/2006/relationships/hyperlink" Target="http://gunmemorial.org/sitemap.txt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gunmemorial.org/" TargetMode="External"/><Relationship Id="rId2" Type="http://schemas.openxmlformats.org/officeDocument/2006/relationships/hyperlink" Target="https://s3.amazonaws.com/gunmemorial-media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solidFill>
                  <a:schemeClr val="tx1"/>
                </a:solidFill>
              </a:rPr>
              <a:t>CS-310 Scalable Software Architectures</a:t>
            </a:r>
            <a:br>
              <a:rPr lang="en-US" dirty="0"/>
            </a:br>
            <a:r>
              <a:rPr lang="en-US" dirty="0"/>
              <a:t>Lecture 11:</a:t>
            </a:r>
            <a:br>
              <a:rPr lang="en-US" dirty="0"/>
            </a:br>
            <a:r>
              <a:rPr lang="en-US" dirty="0"/>
              <a:t>Basic Architecture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Tarzia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9" y="6024402"/>
            <a:ext cx="2895817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4F3B-92FA-444B-9B69-15B36394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71" y="90588"/>
            <a:ext cx="11639227" cy="669265"/>
          </a:xfrm>
        </p:spPr>
        <p:txBody>
          <a:bodyPr>
            <a:normAutofit fontScale="90000"/>
          </a:bodyPr>
          <a:lstStyle/>
          <a:p>
            <a:r>
              <a:rPr lang="en-US" dirty="0"/>
              <a:t>CDN statistics in April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5D9242-4C33-8E4E-9C7B-83DFF5645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7869" y="919505"/>
            <a:ext cx="9619782" cy="59384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3B02BB-6D5E-AA41-B7BE-1F46A9B3E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2161" y="3602646"/>
            <a:ext cx="9619782" cy="321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108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B8B2A745-CA94-8347-BC6D-0F8EC72D2ACC}"/>
              </a:ext>
            </a:extLst>
          </p:cNvPr>
          <p:cNvSpPr/>
          <p:nvPr/>
        </p:nvSpPr>
        <p:spPr>
          <a:xfrm>
            <a:off x="4975808" y="920762"/>
            <a:ext cx="992153" cy="11100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Stripe &amp; </a:t>
            </a:r>
            <a:r>
              <a:rPr lang="en-US" dirty="0" err="1">
                <a:solidFill>
                  <a:schemeClr val="tx1"/>
                </a:solidFill>
              </a:rPr>
              <a:t>Paypal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(donation processors)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40642DF-FA09-D445-9BB8-6D25EFD9CD67}"/>
              </a:ext>
            </a:extLst>
          </p:cNvPr>
          <p:cNvCxnSpPr>
            <a:cxnSpLocks/>
          </p:cNvCxnSpPr>
          <p:nvPr/>
        </p:nvCxnSpPr>
        <p:spPr>
          <a:xfrm flipV="1">
            <a:off x="5317869" y="2030807"/>
            <a:ext cx="0" cy="30073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55B4814-1999-B341-98F0-7B61E232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Deployment sizing and monthly costs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4C66A-111D-E643-9D86-959788F08F77}"/>
              </a:ext>
            </a:extLst>
          </p:cNvPr>
          <p:cNvSpPr/>
          <p:nvPr/>
        </p:nvSpPr>
        <p:spPr>
          <a:xfrm>
            <a:off x="4025896" y="2342382"/>
            <a:ext cx="1697570" cy="1383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App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(Stateless &amp; Monolithic)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1AAAE9-D662-B844-8EE6-1A4536CA06B6}"/>
              </a:ext>
            </a:extLst>
          </p:cNvPr>
          <p:cNvCxnSpPr>
            <a:cxnSpLocks/>
            <a:stCxn id="6" idx="3"/>
            <a:endCxn id="4" idx="1"/>
          </p:cNvCxnSpPr>
          <p:nvPr/>
        </p:nvCxnSpPr>
        <p:spPr>
          <a:xfrm flipV="1">
            <a:off x="1909160" y="3033914"/>
            <a:ext cx="2116736" cy="33495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gnetic Disk 8">
            <a:extLst>
              <a:ext uri="{FF2B5EF4-FFF2-40B4-BE49-F238E27FC236}">
                <a16:creationId xmlns:a16="http://schemas.microsoft.com/office/drawing/2014/main" id="{497B714B-51E5-F14E-ACCA-C6EF4FF733A7}"/>
              </a:ext>
            </a:extLst>
          </p:cNvPr>
          <p:cNvSpPr/>
          <p:nvPr/>
        </p:nvSpPr>
        <p:spPr>
          <a:xfrm>
            <a:off x="6526726" y="2635853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SQL Database</a:t>
            </a:r>
          </a:p>
        </p:txBody>
      </p:sp>
      <p:sp>
        <p:nvSpPr>
          <p:cNvPr id="10" name="Magnetic Disk 9">
            <a:extLst>
              <a:ext uri="{FF2B5EF4-FFF2-40B4-BE49-F238E27FC236}">
                <a16:creationId xmlns:a16="http://schemas.microsoft.com/office/drawing/2014/main" id="{0424CF2F-DA02-5141-AC87-560EB3D8611D}"/>
              </a:ext>
            </a:extLst>
          </p:cNvPr>
          <p:cNvSpPr/>
          <p:nvPr/>
        </p:nvSpPr>
        <p:spPr>
          <a:xfrm>
            <a:off x="6104729" y="5204428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S3 file store</a:t>
            </a:r>
          </a:p>
        </p:txBody>
      </p:sp>
      <p:sp>
        <p:nvSpPr>
          <p:cNvPr id="14" name="Connector 13">
            <a:extLst>
              <a:ext uri="{FF2B5EF4-FFF2-40B4-BE49-F238E27FC236}">
                <a16:creationId xmlns:a16="http://schemas.microsoft.com/office/drawing/2014/main" id="{89EAC39C-4843-DF45-9230-3DA9FBAB4C0A}"/>
              </a:ext>
            </a:extLst>
          </p:cNvPr>
          <p:cNvSpPr/>
          <p:nvPr/>
        </p:nvSpPr>
        <p:spPr>
          <a:xfrm>
            <a:off x="3474965" y="5216775"/>
            <a:ext cx="1430295" cy="1372800"/>
          </a:xfrm>
          <a:prstGeom prst="flowChartConnec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43984A-5E3D-5A42-8849-66F6636EFD9D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1909160" y="3368873"/>
            <a:ext cx="1775267" cy="204894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4D65C73-C8A6-B146-8873-3C49E1B20FB2}"/>
              </a:ext>
            </a:extLst>
          </p:cNvPr>
          <p:cNvSpPr/>
          <p:nvPr/>
        </p:nvSpPr>
        <p:spPr>
          <a:xfrm>
            <a:off x="8803741" y="2740337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Scraper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(run by </a:t>
            </a:r>
            <a:r>
              <a:rPr lang="en-US" sz="1600" dirty="0" err="1">
                <a:solidFill>
                  <a:schemeClr val="tx1"/>
                </a:solidFill>
              </a:rPr>
              <a:t>cron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54756A2-8E7B-F446-AE63-C333166CEEC9}"/>
              </a:ext>
            </a:extLst>
          </p:cNvPr>
          <p:cNvGrpSpPr/>
          <p:nvPr/>
        </p:nvGrpSpPr>
        <p:grpSpPr>
          <a:xfrm>
            <a:off x="725710" y="2817701"/>
            <a:ext cx="1186606" cy="1102344"/>
            <a:chOff x="725710" y="2817701"/>
            <a:chExt cx="1186606" cy="110234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C88F195-F455-BE42-BAF5-A25C8D86DD87}"/>
                </a:ext>
              </a:extLst>
            </p:cNvPr>
            <p:cNvGrpSpPr/>
            <p:nvPr/>
          </p:nvGrpSpPr>
          <p:grpSpPr>
            <a:xfrm>
              <a:off x="728867" y="2817701"/>
              <a:ext cx="1183449" cy="136697"/>
              <a:chOff x="915806" y="2130253"/>
              <a:chExt cx="1183449" cy="13669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E1D8BE2-EBDA-1D4F-8730-7048262C870D}"/>
                  </a:ext>
                </a:extLst>
              </p:cNvPr>
              <p:cNvSpPr/>
              <p:nvPr/>
            </p:nvSpPr>
            <p:spPr>
              <a:xfrm>
                <a:off x="915806" y="2130253"/>
                <a:ext cx="1183449" cy="1366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9F6C727-EB59-8C4C-9745-2442F24F3EE6}"/>
                  </a:ext>
                </a:extLst>
              </p:cNvPr>
              <p:cNvSpPr/>
              <p:nvPr/>
            </p:nvSpPr>
            <p:spPr>
              <a:xfrm>
                <a:off x="1156464" y="2159486"/>
                <a:ext cx="82366" cy="82054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53C3C06-82AF-7F46-8132-5A1D8C516554}"/>
                  </a:ext>
                </a:extLst>
              </p:cNvPr>
              <p:cNvSpPr/>
              <p:nvPr/>
            </p:nvSpPr>
            <p:spPr>
              <a:xfrm>
                <a:off x="1048514" y="2159486"/>
                <a:ext cx="82366" cy="82054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6E5A6C0-EB86-3348-9F9A-D62975BCCCE4}"/>
                  </a:ext>
                </a:extLst>
              </p:cNvPr>
              <p:cNvSpPr/>
              <p:nvPr/>
            </p:nvSpPr>
            <p:spPr>
              <a:xfrm>
                <a:off x="946320" y="2159486"/>
                <a:ext cx="82366" cy="820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72B3DD-D224-D042-9B84-9BF6A797DBAC}"/>
                </a:ext>
              </a:extLst>
            </p:cNvPr>
            <p:cNvSpPr/>
            <p:nvPr/>
          </p:nvSpPr>
          <p:spPr>
            <a:xfrm>
              <a:off x="725710" y="2817701"/>
              <a:ext cx="1183450" cy="1102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Web Browser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C792B907-0F66-F742-80A1-5FBD4851EF7F}"/>
              </a:ext>
            </a:extLst>
          </p:cNvPr>
          <p:cNvSpPr/>
          <p:nvPr/>
        </p:nvSpPr>
        <p:spPr>
          <a:xfrm>
            <a:off x="10619104" y="2745668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gunviolencearchive.org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D49ED4-6BA4-5E4F-87E5-9B8D106E6609}"/>
              </a:ext>
            </a:extLst>
          </p:cNvPr>
          <p:cNvCxnSpPr>
            <a:cxnSpLocks/>
            <a:stCxn id="17" idx="1"/>
            <a:endCxn id="9" idx="4"/>
          </p:cNvCxnSpPr>
          <p:nvPr/>
        </p:nvCxnSpPr>
        <p:spPr>
          <a:xfrm flipH="1">
            <a:off x="7810321" y="3291509"/>
            <a:ext cx="993420" cy="3074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B1B7A40-0D33-C845-8828-082F06C5D8F5}"/>
              </a:ext>
            </a:extLst>
          </p:cNvPr>
          <p:cNvCxnSpPr>
            <a:cxnSpLocks/>
            <a:stCxn id="17" idx="3"/>
            <a:endCxn id="26" idx="1"/>
          </p:cNvCxnSpPr>
          <p:nvPr/>
        </p:nvCxnSpPr>
        <p:spPr>
          <a:xfrm>
            <a:off x="10087335" y="3291509"/>
            <a:ext cx="531769" cy="533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A8BC5ED-18BE-B34B-85CB-43C8468C4FA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7251555" y="3291509"/>
            <a:ext cx="1552186" cy="197545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031A6A-E9C8-A344-AD84-FDCE490B70F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5457289" y="3724448"/>
            <a:ext cx="1289238" cy="147998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FF4CF6-A385-B64D-9D9C-8BDD05041072}"/>
              </a:ext>
            </a:extLst>
          </p:cNvPr>
          <p:cNvCxnSpPr>
            <a:cxnSpLocks/>
            <a:stCxn id="14" idx="6"/>
            <a:endCxn id="102" idx="1"/>
          </p:cNvCxnSpPr>
          <p:nvPr/>
        </p:nvCxnSpPr>
        <p:spPr>
          <a:xfrm>
            <a:off x="4905260" y="5903175"/>
            <a:ext cx="739330" cy="16886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3E68F34-612C-074B-BBE5-386071F24C28}"/>
              </a:ext>
            </a:extLst>
          </p:cNvPr>
          <p:cNvCxnSpPr>
            <a:cxnSpLocks/>
            <a:stCxn id="4" idx="3"/>
            <a:endCxn id="9" idx="2"/>
          </p:cNvCxnSpPr>
          <p:nvPr/>
        </p:nvCxnSpPr>
        <p:spPr>
          <a:xfrm>
            <a:off x="5723466" y="3033914"/>
            <a:ext cx="803260" cy="28833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2C9FA3C-EA2A-1549-B438-B1DED0826C65}"/>
              </a:ext>
            </a:extLst>
          </p:cNvPr>
          <p:cNvSpPr txBox="1"/>
          <p:nvPr/>
        </p:nvSpPr>
        <p:spPr>
          <a:xfrm rot="21072021">
            <a:off x="2310680" y="2895414"/>
            <a:ext cx="137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gunmemorial.org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1C682A9-B3C9-0348-BF92-7A342C590A8F}"/>
              </a:ext>
            </a:extLst>
          </p:cNvPr>
          <p:cNvSpPr txBox="1"/>
          <p:nvPr/>
        </p:nvSpPr>
        <p:spPr>
          <a:xfrm rot="3044255">
            <a:off x="2083942" y="4584674"/>
            <a:ext cx="1652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media.gunmemorial.org</a:t>
            </a:r>
            <a:endParaRPr lang="en-US" sz="12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D9DF00E-4F91-BA41-9FBE-A7ADED089D78}"/>
              </a:ext>
            </a:extLst>
          </p:cNvPr>
          <p:cNvCxnSpPr>
            <a:cxnSpLocks/>
            <a:stCxn id="6" idx="3"/>
            <a:endCxn id="102" idx="0"/>
          </p:cNvCxnSpPr>
          <p:nvPr/>
        </p:nvCxnSpPr>
        <p:spPr>
          <a:xfrm>
            <a:off x="1909160" y="3368873"/>
            <a:ext cx="4058801" cy="237501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60CE97C1-0A3A-A84F-96EA-4A7432AA8F12}"/>
              </a:ext>
            </a:extLst>
          </p:cNvPr>
          <p:cNvSpPr txBox="1"/>
          <p:nvPr/>
        </p:nvSpPr>
        <p:spPr>
          <a:xfrm rot="1782053">
            <a:off x="2803692" y="4347109"/>
            <a:ext cx="2668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s3.amazonaws.com/</a:t>
            </a:r>
            <a:r>
              <a:rPr lang="en-US" sz="1200" dirty="0" err="1"/>
              <a:t>gunmemorial</a:t>
            </a:r>
            <a:r>
              <a:rPr lang="en-US" sz="1200" dirty="0"/>
              <a:t>-media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A96FD39-51CC-A14B-900A-5B1CF2D9D512}"/>
              </a:ext>
            </a:extLst>
          </p:cNvPr>
          <p:cNvSpPr/>
          <p:nvPr/>
        </p:nvSpPr>
        <p:spPr>
          <a:xfrm>
            <a:off x="6617593" y="993995"/>
            <a:ext cx="992153" cy="9618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 (SMTP) Server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8068DE8-C2F5-FC47-9FC3-365D98230F12}"/>
              </a:ext>
            </a:extLst>
          </p:cNvPr>
          <p:cNvCxnSpPr>
            <a:cxnSpLocks/>
            <a:endCxn id="78" idx="1"/>
          </p:cNvCxnSpPr>
          <p:nvPr/>
        </p:nvCxnSpPr>
        <p:spPr>
          <a:xfrm flipV="1">
            <a:off x="5718935" y="1474938"/>
            <a:ext cx="898658" cy="108634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7706698F-5CE1-0648-8600-9294A179CC41}"/>
              </a:ext>
            </a:extLst>
          </p:cNvPr>
          <p:cNvSpPr/>
          <p:nvPr/>
        </p:nvSpPr>
        <p:spPr>
          <a:xfrm>
            <a:off x="665686" y="4484013"/>
            <a:ext cx="1273083" cy="10310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Discourse App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(open source)</a:t>
            </a:r>
          </a:p>
        </p:txBody>
      </p:sp>
      <p:sp>
        <p:nvSpPr>
          <p:cNvPr id="85" name="Magnetic Disk 84">
            <a:extLst>
              <a:ext uri="{FF2B5EF4-FFF2-40B4-BE49-F238E27FC236}">
                <a16:creationId xmlns:a16="http://schemas.microsoft.com/office/drawing/2014/main" id="{DE57B5EF-3082-444C-AE58-2049DD1D46B8}"/>
              </a:ext>
            </a:extLst>
          </p:cNvPr>
          <p:cNvSpPr/>
          <p:nvPr/>
        </p:nvSpPr>
        <p:spPr>
          <a:xfrm>
            <a:off x="184455" y="5671999"/>
            <a:ext cx="1009558" cy="1031018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SQL Database</a:t>
            </a:r>
          </a:p>
        </p:txBody>
      </p:sp>
      <p:sp>
        <p:nvSpPr>
          <p:cNvPr id="86" name="Magnetic Disk 85">
            <a:extLst>
              <a:ext uri="{FF2B5EF4-FFF2-40B4-BE49-F238E27FC236}">
                <a16:creationId xmlns:a16="http://schemas.microsoft.com/office/drawing/2014/main" id="{EFE17DA7-7424-3048-A0AB-2DA3972FBC04}"/>
              </a:ext>
            </a:extLst>
          </p:cNvPr>
          <p:cNvSpPr/>
          <p:nvPr/>
        </p:nvSpPr>
        <p:spPr>
          <a:xfrm>
            <a:off x="1331031" y="5692738"/>
            <a:ext cx="1009558" cy="1031018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S3 file store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996A563-FB6F-2441-9B8D-FD1AC190DE71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1677342" y="5515031"/>
            <a:ext cx="158468" cy="17770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51F166FD-06D2-5B4E-95CB-DDBE99A9DB95}"/>
              </a:ext>
            </a:extLst>
          </p:cNvPr>
          <p:cNvCxnSpPr>
            <a:cxnSpLocks/>
            <a:endCxn id="85" idx="1"/>
          </p:cNvCxnSpPr>
          <p:nvPr/>
        </p:nvCxnSpPr>
        <p:spPr>
          <a:xfrm flipH="1">
            <a:off x="689234" y="5515031"/>
            <a:ext cx="176190" cy="15696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1BAB284-26E6-2741-8D00-3CA4D47FF026}"/>
              </a:ext>
            </a:extLst>
          </p:cNvPr>
          <p:cNvCxnSpPr>
            <a:cxnSpLocks/>
          </p:cNvCxnSpPr>
          <p:nvPr/>
        </p:nvCxnSpPr>
        <p:spPr>
          <a:xfrm flipH="1">
            <a:off x="1573055" y="3914746"/>
            <a:ext cx="15207" cy="56396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0E2D8A8E-F1C6-9B49-A39A-98923B847EFA}"/>
              </a:ext>
            </a:extLst>
          </p:cNvPr>
          <p:cNvSpPr txBox="1"/>
          <p:nvPr/>
        </p:nvSpPr>
        <p:spPr>
          <a:xfrm>
            <a:off x="127238" y="4097752"/>
            <a:ext cx="14683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talk.gunmemorial.org</a:t>
            </a:r>
            <a:endParaRPr lang="en-US" sz="1200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4DF3B3-957E-A848-BB99-C98848EB0F5C}"/>
              </a:ext>
            </a:extLst>
          </p:cNvPr>
          <p:cNvSpPr/>
          <p:nvPr/>
        </p:nvSpPr>
        <p:spPr>
          <a:xfrm>
            <a:off x="5644590" y="5743885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Public HTTP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112" name="Cloud 111">
            <a:extLst>
              <a:ext uri="{FF2B5EF4-FFF2-40B4-BE49-F238E27FC236}">
                <a16:creationId xmlns:a16="http://schemas.microsoft.com/office/drawing/2014/main" id="{905AC8F5-E594-5C41-AF6B-C7C06C832B7E}"/>
              </a:ext>
            </a:extLst>
          </p:cNvPr>
          <p:cNvSpPr/>
          <p:nvPr/>
        </p:nvSpPr>
        <p:spPr>
          <a:xfrm>
            <a:off x="2290123" y="1781876"/>
            <a:ext cx="1201925" cy="902199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39" name="Rectangular Callout 38">
            <a:extLst>
              <a:ext uri="{FF2B5EF4-FFF2-40B4-BE49-F238E27FC236}">
                <a16:creationId xmlns:a16="http://schemas.microsoft.com/office/drawing/2014/main" id="{CFC0E39F-27D6-2A48-BF57-532868FD8FE1}"/>
              </a:ext>
            </a:extLst>
          </p:cNvPr>
          <p:cNvSpPr/>
          <p:nvPr/>
        </p:nvSpPr>
        <p:spPr>
          <a:xfrm>
            <a:off x="6289238" y="2033510"/>
            <a:ext cx="2198171" cy="608770"/>
          </a:xfrm>
          <a:prstGeom prst="wedgeRectCallout">
            <a:avLst>
              <a:gd name="adj1" fmla="val 4734"/>
              <a:gd name="adj2" fmla="val 9711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One t3.small + 100GB storage = </a:t>
            </a:r>
            <a:r>
              <a:rPr lang="en-US" b="1" dirty="0">
                <a:solidFill>
                  <a:srgbClr val="FFFF00"/>
                </a:solidFill>
              </a:rPr>
              <a:t>$29</a:t>
            </a:r>
          </a:p>
        </p:txBody>
      </p:sp>
      <p:sp>
        <p:nvSpPr>
          <p:cNvPr id="40" name="Rectangular Callout 39">
            <a:extLst>
              <a:ext uri="{FF2B5EF4-FFF2-40B4-BE49-F238E27FC236}">
                <a16:creationId xmlns:a16="http://schemas.microsoft.com/office/drawing/2014/main" id="{3B35C82F-DE46-484C-9180-E40EFAEDBB56}"/>
              </a:ext>
            </a:extLst>
          </p:cNvPr>
          <p:cNvSpPr/>
          <p:nvPr/>
        </p:nvSpPr>
        <p:spPr>
          <a:xfrm>
            <a:off x="8598265" y="4181223"/>
            <a:ext cx="2792224" cy="365664"/>
          </a:xfrm>
          <a:prstGeom prst="wedgeRectCallout">
            <a:avLst>
              <a:gd name="adj1" fmla="val -18890"/>
              <a:gd name="adj2" fmla="val -15072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One t2.nano + 8GB = </a:t>
            </a:r>
            <a:r>
              <a:rPr lang="en-US" b="1" dirty="0">
                <a:solidFill>
                  <a:srgbClr val="FFFF00"/>
                </a:solidFill>
              </a:rPr>
              <a:t>$2.50</a:t>
            </a:r>
          </a:p>
        </p:txBody>
      </p:sp>
      <p:sp>
        <p:nvSpPr>
          <p:cNvPr id="41" name="Rectangular Callout 40">
            <a:extLst>
              <a:ext uri="{FF2B5EF4-FFF2-40B4-BE49-F238E27FC236}">
                <a16:creationId xmlns:a16="http://schemas.microsoft.com/office/drawing/2014/main" id="{6CAC82A5-07E9-EF42-95BB-995704C830C3}"/>
              </a:ext>
            </a:extLst>
          </p:cNvPr>
          <p:cNvSpPr/>
          <p:nvPr/>
        </p:nvSpPr>
        <p:spPr>
          <a:xfrm>
            <a:off x="9520018" y="5339656"/>
            <a:ext cx="2382680" cy="903100"/>
          </a:xfrm>
          <a:prstGeom prst="wedgeRectCallout">
            <a:avLst>
              <a:gd name="adj1" fmla="val -45836"/>
              <a:gd name="adj2" fmla="val 131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EC2/RDS instances are reserved for one year to reduce hourly cost</a:t>
            </a:r>
          </a:p>
        </p:txBody>
      </p:sp>
      <p:sp>
        <p:nvSpPr>
          <p:cNvPr id="43" name="Rectangular Callout 42">
            <a:extLst>
              <a:ext uri="{FF2B5EF4-FFF2-40B4-BE49-F238E27FC236}">
                <a16:creationId xmlns:a16="http://schemas.microsoft.com/office/drawing/2014/main" id="{C1D04190-37A2-E241-98AD-ABE689BEC4EB}"/>
              </a:ext>
            </a:extLst>
          </p:cNvPr>
          <p:cNvSpPr/>
          <p:nvPr/>
        </p:nvSpPr>
        <p:spPr>
          <a:xfrm>
            <a:off x="3849120" y="1653571"/>
            <a:ext cx="1516280" cy="529521"/>
          </a:xfrm>
          <a:prstGeom prst="wedgeRectCallout">
            <a:avLst>
              <a:gd name="adj1" fmla="val -9646"/>
              <a:gd name="adj2" fmla="val 110095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One t2.micro + 9GB = </a:t>
            </a:r>
            <a:r>
              <a:rPr lang="en-US" b="1" dirty="0">
                <a:solidFill>
                  <a:srgbClr val="FFFF00"/>
                </a:solidFill>
              </a:rPr>
              <a:t>$4</a:t>
            </a:r>
          </a:p>
        </p:txBody>
      </p:sp>
      <p:sp>
        <p:nvSpPr>
          <p:cNvPr id="44" name="Rectangular Callout 43">
            <a:extLst>
              <a:ext uri="{FF2B5EF4-FFF2-40B4-BE49-F238E27FC236}">
                <a16:creationId xmlns:a16="http://schemas.microsoft.com/office/drawing/2014/main" id="{76F8411F-E644-B34B-BC74-892C68D297EF}"/>
              </a:ext>
            </a:extLst>
          </p:cNvPr>
          <p:cNvSpPr/>
          <p:nvPr/>
        </p:nvSpPr>
        <p:spPr>
          <a:xfrm>
            <a:off x="1436942" y="5395155"/>
            <a:ext cx="1888765" cy="1137802"/>
          </a:xfrm>
          <a:prstGeom prst="wedgeRectCallout">
            <a:avLst>
              <a:gd name="adj1" fmla="val -37500"/>
              <a:gd name="adj2" fmla="val -82561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 and its SQL DB share a t2.micro + 35GB storage = </a:t>
            </a:r>
            <a:r>
              <a:rPr lang="en-US" b="1" dirty="0">
                <a:solidFill>
                  <a:srgbClr val="FFFF00"/>
                </a:solidFill>
              </a:rPr>
              <a:t>$6</a:t>
            </a:r>
          </a:p>
        </p:txBody>
      </p:sp>
    </p:spTree>
    <p:extLst>
      <p:ext uri="{BB962C8B-B14F-4D97-AF65-F5344CB8AC3E}">
        <p14:creationId xmlns:p14="http://schemas.microsoft.com/office/powerpoint/2010/main" val="152786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B4814-1999-B341-98F0-7B61E232E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562620"/>
          </a:xfrm>
        </p:spPr>
        <p:txBody>
          <a:bodyPr>
            <a:normAutofit fontScale="90000"/>
          </a:bodyPr>
          <a:lstStyle/>
          <a:p>
            <a:r>
              <a:rPr lang="en-US" dirty="0"/>
              <a:t>Scaling up to 200x traffic (equal to </a:t>
            </a:r>
            <a:r>
              <a:rPr lang="en-US" dirty="0" err="1">
                <a:hlinkClick r:id="rId2"/>
              </a:rPr>
              <a:t>cnn.com</a:t>
            </a:r>
            <a:r>
              <a:rPr lang="en-US" dirty="0"/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4C66A-111D-E643-9D86-959788F08F77}"/>
              </a:ext>
            </a:extLst>
          </p:cNvPr>
          <p:cNvSpPr/>
          <p:nvPr/>
        </p:nvSpPr>
        <p:spPr>
          <a:xfrm>
            <a:off x="5680018" y="2380993"/>
            <a:ext cx="1697570" cy="1383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App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(Stateless &amp; Monolithic)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1AAAE9-D662-B844-8EE6-1A4536CA06B6}"/>
              </a:ext>
            </a:extLst>
          </p:cNvPr>
          <p:cNvCxnSpPr>
            <a:cxnSpLocks/>
            <a:stCxn id="6" idx="3"/>
            <a:endCxn id="4" idx="1"/>
          </p:cNvCxnSpPr>
          <p:nvPr/>
        </p:nvCxnSpPr>
        <p:spPr>
          <a:xfrm flipV="1">
            <a:off x="3563282" y="3072525"/>
            <a:ext cx="2116736" cy="33495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gnetic Disk 8">
            <a:extLst>
              <a:ext uri="{FF2B5EF4-FFF2-40B4-BE49-F238E27FC236}">
                <a16:creationId xmlns:a16="http://schemas.microsoft.com/office/drawing/2014/main" id="{497B714B-51E5-F14E-ACCA-C6EF4FF733A7}"/>
              </a:ext>
            </a:extLst>
          </p:cNvPr>
          <p:cNvSpPr/>
          <p:nvPr/>
        </p:nvSpPr>
        <p:spPr>
          <a:xfrm>
            <a:off x="8180848" y="2674464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SQL Database</a:t>
            </a:r>
          </a:p>
        </p:txBody>
      </p:sp>
      <p:sp>
        <p:nvSpPr>
          <p:cNvPr id="10" name="Magnetic Disk 9">
            <a:extLst>
              <a:ext uri="{FF2B5EF4-FFF2-40B4-BE49-F238E27FC236}">
                <a16:creationId xmlns:a16="http://schemas.microsoft.com/office/drawing/2014/main" id="{0424CF2F-DA02-5141-AC87-560EB3D8611D}"/>
              </a:ext>
            </a:extLst>
          </p:cNvPr>
          <p:cNvSpPr/>
          <p:nvPr/>
        </p:nvSpPr>
        <p:spPr>
          <a:xfrm>
            <a:off x="7758851" y="5243039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S3 file store</a:t>
            </a:r>
          </a:p>
        </p:txBody>
      </p:sp>
      <p:sp>
        <p:nvSpPr>
          <p:cNvPr id="14" name="Connector 13">
            <a:extLst>
              <a:ext uri="{FF2B5EF4-FFF2-40B4-BE49-F238E27FC236}">
                <a16:creationId xmlns:a16="http://schemas.microsoft.com/office/drawing/2014/main" id="{89EAC39C-4843-DF45-9230-3DA9FBAB4C0A}"/>
              </a:ext>
            </a:extLst>
          </p:cNvPr>
          <p:cNvSpPr/>
          <p:nvPr/>
        </p:nvSpPr>
        <p:spPr>
          <a:xfrm>
            <a:off x="5129087" y="5255386"/>
            <a:ext cx="1430295" cy="1372800"/>
          </a:xfrm>
          <a:prstGeom prst="flowChartConnec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43984A-5E3D-5A42-8849-66F6636EFD9D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3563282" y="3407484"/>
            <a:ext cx="1775267" cy="204894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4D65C73-C8A6-B146-8873-3C49E1B20FB2}"/>
              </a:ext>
            </a:extLst>
          </p:cNvPr>
          <p:cNvSpPr/>
          <p:nvPr/>
        </p:nvSpPr>
        <p:spPr>
          <a:xfrm>
            <a:off x="10457863" y="2778948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Scraper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(run by </a:t>
            </a:r>
            <a:r>
              <a:rPr lang="en-US" sz="1600" dirty="0" err="1">
                <a:solidFill>
                  <a:schemeClr val="tx1"/>
                </a:solidFill>
              </a:rPr>
              <a:t>cron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54756A2-8E7B-F446-AE63-C333166CEEC9}"/>
              </a:ext>
            </a:extLst>
          </p:cNvPr>
          <p:cNvGrpSpPr/>
          <p:nvPr/>
        </p:nvGrpSpPr>
        <p:grpSpPr>
          <a:xfrm>
            <a:off x="2372231" y="2856312"/>
            <a:ext cx="1191051" cy="1102344"/>
            <a:chOff x="718109" y="2817701"/>
            <a:chExt cx="1191051" cy="110234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C88F195-F455-BE42-BAF5-A25C8D86DD87}"/>
                </a:ext>
              </a:extLst>
            </p:cNvPr>
            <p:cNvGrpSpPr/>
            <p:nvPr/>
          </p:nvGrpSpPr>
          <p:grpSpPr>
            <a:xfrm>
              <a:off x="718109" y="2817701"/>
              <a:ext cx="1183449" cy="136697"/>
              <a:chOff x="905048" y="2130253"/>
              <a:chExt cx="1183449" cy="13669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E1D8BE2-EBDA-1D4F-8730-7048262C870D}"/>
                  </a:ext>
                </a:extLst>
              </p:cNvPr>
              <p:cNvSpPr/>
              <p:nvPr/>
            </p:nvSpPr>
            <p:spPr>
              <a:xfrm>
                <a:off x="905048" y="2130253"/>
                <a:ext cx="1183449" cy="1366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9F6C727-EB59-8C4C-9745-2442F24F3EE6}"/>
                  </a:ext>
                </a:extLst>
              </p:cNvPr>
              <p:cNvSpPr/>
              <p:nvPr/>
            </p:nvSpPr>
            <p:spPr>
              <a:xfrm>
                <a:off x="1156464" y="2159486"/>
                <a:ext cx="82366" cy="82054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53C3C06-82AF-7F46-8132-5A1D8C516554}"/>
                  </a:ext>
                </a:extLst>
              </p:cNvPr>
              <p:cNvSpPr/>
              <p:nvPr/>
            </p:nvSpPr>
            <p:spPr>
              <a:xfrm>
                <a:off x="1048514" y="2159486"/>
                <a:ext cx="82366" cy="82054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6E5A6C0-EB86-3348-9F9A-D62975BCCCE4}"/>
                  </a:ext>
                </a:extLst>
              </p:cNvPr>
              <p:cNvSpPr/>
              <p:nvPr/>
            </p:nvSpPr>
            <p:spPr>
              <a:xfrm>
                <a:off x="946320" y="2159486"/>
                <a:ext cx="82366" cy="820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72B3DD-D224-D042-9B84-9BF6A797DBAC}"/>
                </a:ext>
              </a:extLst>
            </p:cNvPr>
            <p:cNvSpPr/>
            <p:nvPr/>
          </p:nvSpPr>
          <p:spPr>
            <a:xfrm>
              <a:off x="725710" y="2817701"/>
              <a:ext cx="1183450" cy="1102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Web Browser</a:t>
              </a:r>
            </a:p>
          </p:txBody>
        </p:sp>
      </p:grp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D49ED4-6BA4-5E4F-87E5-9B8D106E6609}"/>
              </a:ext>
            </a:extLst>
          </p:cNvPr>
          <p:cNvCxnSpPr>
            <a:cxnSpLocks/>
            <a:stCxn id="17" idx="1"/>
            <a:endCxn id="9" idx="4"/>
          </p:cNvCxnSpPr>
          <p:nvPr/>
        </p:nvCxnSpPr>
        <p:spPr>
          <a:xfrm flipH="1">
            <a:off x="9464443" y="3330120"/>
            <a:ext cx="993420" cy="3074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A8BC5ED-18BE-B34B-85CB-43C8468C4FA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8913512" y="3330120"/>
            <a:ext cx="1544351" cy="20481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031A6A-E9C8-A344-AD84-FDCE490B70F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7111411" y="3763059"/>
            <a:ext cx="1289238" cy="147998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FF4CF6-A385-B64D-9D9C-8BDD05041072}"/>
              </a:ext>
            </a:extLst>
          </p:cNvPr>
          <p:cNvCxnSpPr>
            <a:cxnSpLocks/>
            <a:stCxn id="14" idx="6"/>
            <a:endCxn id="102" idx="1"/>
          </p:cNvCxnSpPr>
          <p:nvPr/>
        </p:nvCxnSpPr>
        <p:spPr>
          <a:xfrm>
            <a:off x="6559382" y="5941786"/>
            <a:ext cx="739330" cy="16886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3E68F34-612C-074B-BBE5-386071F24C28}"/>
              </a:ext>
            </a:extLst>
          </p:cNvPr>
          <p:cNvCxnSpPr>
            <a:cxnSpLocks/>
            <a:stCxn id="4" idx="3"/>
            <a:endCxn id="9" idx="2"/>
          </p:cNvCxnSpPr>
          <p:nvPr/>
        </p:nvCxnSpPr>
        <p:spPr>
          <a:xfrm>
            <a:off x="7377588" y="3072525"/>
            <a:ext cx="803260" cy="28833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2C9FA3C-EA2A-1549-B438-B1DED0826C65}"/>
              </a:ext>
            </a:extLst>
          </p:cNvPr>
          <p:cNvSpPr txBox="1"/>
          <p:nvPr/>
        </p:nvSpPr>
        <p:spPr>
          <a:xfrm rot="21072021">
            <a:off x="3964802" y="2934025"/>
            <a:ext cx="137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gunmemorial.org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1C682A9-B3C9-0348-BF92-7A342C590A8F}"/>
              </a:ext>
            </a:extLst>
          </p:cNvPr>
          <p:cNvSpPr txBox="1"/>
          <p:nvPr/>
        </p:nvSpPr>
        <p:spPr>
          <a:xfrm rot="3044255">
            <a:off x="3738064" y="4623285"/>
            <a:ext cx="1652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media.gunmemorial.org</a:t>
            </a:r>
            <a:endParaRPr lang="en-US" sz="12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D9DF00E-4F91-BA41-9FBE-A7ADED089D78}"/>
              </a:ext>
            </a:extLst>
          </p:cNvPr>
          <p:cNvCxnSpPr>
            <a:cxnSpLocks/>
            <a:stCxn id="6" idx="3"/>
            <a:endCxn id="102" idx="0"/>
          </p:cNvCxnSpPr>
          <p:nvPr/>
        </p:nvCxnSpPr>
        <p:spPr>
          <a:xfrm>
            <a:off x="3563282" y="3407484"/>
            <a:ext cx="4058801" cy="237501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60CE97C1-0A3A-A84F-96EA-4A7432AA8F12}"/>
              </a:ext>
            </a:extLst>
          </p:cNvPr>
          <p:cNvSpPr txBox="1"/>
          <p:nvPr/>
        </p:nvSpPr>
        <p:spPr>
          <a:xfrm rot="1782053">
            <a:off x="4457814" y="4385720"/>
            <a:ext cx="2668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s3.amazonaws.com/</a:t>
            </a:r>
            <a:r>
              <a:rPr lang="en-US" sz="1200" dirty="0" err="1"/>
              <a:t>gunmemorial</a:t>
            </a:r>
            <a:r>
              <a:rPr lang="en-US" sz="1200" dirty="0"/>
              <a:t>-media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A96FD39-51CC-A14B-900A-5B1CF2D9D512}"/>
              </a:ext>
            </a:extLst>
          </p:cNvPr>
          <p:cNvSpPr/>
          <p:nvPr/>
        </p:nvSpPr>
        <p:spPr>
          <a:xfrm>
            <a:off x="8271715" y="1032606"/>
            <a:ext cx="992153" cy="9618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 (SMTP) Server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8068DE8-C2F5-FC47-9FC3-365D98230F12}"/>
              </a:ext>
            </a:extLst>
          </p:cNvPr>
          <p:cNvCxnSpPr>
            <a:cxnSpLocks/>
            <a:endCxn id="78" idx="1"/>
          </p:cNvCxnSpPr>
          <p:nvPr/>
        </p:nvCxnSpPr>
        <p:spPr>
          <a:xfrm flipV="1">
            <a:off x="7373057" y="1513549"/>
            <a:ext cx="898658" cy="108634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4DF3B3-957E-A848-BB99-C98848EB0F5C}"/>
              </a:ext>
            </a:extLst>
          </p:cNvPr>
          <p:cNvSpPr/>
          <p:nvPr/>
        </p:nvSpPr>
        <p:spPr>
          <a:xfrm>
            <a:off x="7298712" y="5782496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Public HTTP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D01B064-FBE1-2D4E-AA14-C65AAB35A5AF}"/>
              </a:ext>
            </a:extLst>
          </p:cNvPr>
          <p:cNvSpPr/>
          <p:nvPr/>
        </p:nvSpPr>
        <p:spPr>
          <a:xfrm>
            <a:off x="10619104" y="4217646"/>
            <a:ext cx="1283594" cy="1102344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gunviolencearchive.org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404F5B8-14B6-F04C-BEF4-32143A8BDFF3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11102215" y="3874397"/>
            <a:ext cx="158686" cy="34324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loud 40">
            <a:extLst>
              <a:ext uri="{FF2B5EF4-FFF2-40B4-BE49-F238E27FC236}">
                <a16:creationId xmlns:a16="http://schemas.microsoft.com/office/drawing/2014/main" id="{6434ED62-1575-0C42-9A28-F58FE2D4EE12}"/>
              </a:ext>
            </a:extLst>
          </p:cNvPr>
          <p:cNvSpPr/>
          <p:nvPr/>
        </p:nvSpPr>
        <p:spPr>
          <a:xfrm>
            <a:off x="3849952" y="1456723"/>
            <a:ext cx="1201925" cy="902199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C8FA92D-BC44-6849-9382-9B114D4144A5}"/>
              </a:ext>
            </a:extLst>
          </p:cNvPr>
          <p:cNvSpPr/>
          <p:nvPr/>
        </p:nvSpPr>
        <p:spPr>
          <a:xfrm>
            <a:off x="6721050" y="942764"/>
            <a:ext cx="992153" cy="11100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Stripe &amp; </a:t>
            </a:r>
            <a:r>
              <a:rPr lang="en-US" dirty="0" err="1">
                <a:solidFill>
                  <a:schemeClr val="tx1"/>
                </a:solidFill>
              </a:rPr>
              <a:t>Paypal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(donation processors)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C1F82338-1C41-DA40-A42C-884278C0B0CB}"/>
              </a:ext>
            </a:extLst>
          </p:cNvPr>
          <p:cNvCxnSpPr>
            <a:cxnSpLocks/>
          </p:cNvCxnSpPr>
          <p:nvPr/>
        </p:nvCxnSpPr>
        <p:spPr>
          <a:xfrm flipV="1">
            <a:off x="7063111" y="2052809"/>
            <a:ext cx="0" cy="30073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C92B312-1843-DD49-9E3C-11ED4E70D5E3}"/>
              </a:ext>
            </a:extLst>
          </p:cNvPr>
          <p:cNvGrpSpPr/>
          <p:nvPr/>
        </p:nvGrpSpPr>
        <p:grpSpPr>
          <a:xfrm>
            <a:off x="10612915" y="421880"/>
            <a:ext cx="929898" cy="884264"/>
            <a:chOff x="10763181" y="2345404"/>
            <a:chExt cx="1139517" cy="1083596"/>
          </a:xfrm>
        </p:grpSpPr>
        <p:sp>
          <p:nvSpPr>
            <p:cNvPr id="35" name="Octagon 34">
              <a:extLst>
                <a:ext uri="{FF2B5EF4-FFF2-40B4-BE49-F238E27FC236}">
                  <a16:creationId xmlns:a16="http://schemas.microsoft.com/office/drawing/2014/main" id="{551EF868-0B5C-274C-AC13-97F151032F4B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6" name="Octagon 35">
              <a:extLst>
                <a:ext uri="{FF2B5EF4-FFF2-40B4-BE49-F238E27FC236}">
                  <a16:creationId xmlns:a16="http://schemas.microsoft.com/office/drawing/2014/main" id="{AA394E95-F4FD-344B-A304-27520C3EE121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A7DE3DC-9EE9-2C42-9289-D51EE3F508E1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4575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B4814-1999-B341-98F0-7B61E232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Database 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199D4-7213-1641-A4C7-6418BA39F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4912963" cy="9889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 read-replicas </a:t>
            </a:r>
            <a:r>
              <a:rPr lang="en-US" i="1" dirty="0"/>
              <a:t>(horizontal)</a:t>
            </a:r>
          </a:p>
          <a:p>
            <a:r>
              <a:rPr lang="en-US" dirty="0"/>
              <a:t>Use bigger instances </a:t>
            </a:r>
            <a:r>
              <a:rPr lang="en-US" i="1" dirty="0"/>
              <a:t>(vertical)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4C66A-111D-E643-9D86-959788F08F77}"/>
              </a:ext>
            </a:extLst>
          </p:cNvPr>
          <p:cNvSpPr/>
          <p:nvPr/>
        </p:nvSpPr>
        <p:spPr>
          <a:xfrm>
            <a:off x="5682576" y="2385417"/>
            <a:ext cx="1697570" cy="1383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App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(Stateless &amp; Monolithic)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1AAAE9-D662-B844-8EE6-1A4536CA06B6}"/>
              </a:ext>
            </a:extLst>
          </p:cNvPr>
          <p:cNvCxnSpPr>
            <a:cxnSpLocks/>
            <a:stCxn id="6" idx="3"/>
            <a:endCxn id="4" idx="1"/>
          </p:cNvCxnSpPr>
          <p:nvPr/>
        </p:nvCxnSpPr>
        <p:spPr>
          <a:xfrm flipV="1">
            <a:off x="3565840" y="3076949"/>
            <a:ext cx="2116736" cy="33495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gnetic Disk 8">
            <a:extLst>
              <a:ext uri="{FF2B5EF4-FFF2-40B4-BE49-F238E27FC236}">
                <a16:creationId xmlns:a16="http://schemas.microsoft.com/office/drawing/2014/main" id="{497B714B-51E5-F14E-ACCA-C6EF4FF733A7}"/>
              </a:ext>
            </a:extLst>
          </p:cNvPr>
          <p:cNvSpPr/>
          <p:nvPr/>
        </p:nvSpPr>
        <p:spPr>
          <a:xfrm>
            <a:off x="7834843" y="2278759"/>
            <a:ext cx="1835093" cy="658165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SQL Primary</a:t>
            </a:r>
          </a:p>
        </p:txBody>
      </p:sp>
      <p:sp>
        <p:nvSpPr>
          <p:cNvPr id="10" name="Magnetic Disk 9">
            <a:extLst>
              <a:ext uri="{FF2B5EF4-FFF2-40B4-BE49-F238E27FC236}">
                <a16:creationId xmlns:a16="http://schemas.microsoft.com/office/drawing/2014/main" id="{0424CF2F-DA02-5141-AC87-560EB3D8611D}"/>
              </a:ext>
            </a:extLst>
          </p:cNvPr>
          <p:cNvSpPr/>
          <p:nvPr/>
        </p:nvSpPr>
        <p:spPr>
          <a:xfrm>
            <a:off x="7761409" y="5247463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S3 file store</a:t>
            </a:r>
          </a:p>
        </p:txBody>
      </p:sp>
      <p:sp>
        <p:nvSpPr>
          <p:cNvPr id="14" name="Connector 13">
            <a:extLst>
              <a:ext uri="{FF2B5EF4-FFF2-40B4-BE49-F238E27FC236}">
                <a16:creationId xmlns:a16="http://schemas.microsoft.com/office/drawing/2014/main" id="{89EAC39C-4843-DF45-9230-3DA9FBAB4C0A}"/>
              </a:ext>
            </a:extLst>
          </p:cNvPr>
          <p:cNvSpPr/>
          <p:nvPr/>
        </p:nvSpPr>
        <p:spPr>
          <a:xfrm>
            <a:off x="5131645" y="5259810"/>
            <a:ext cx="1430295" cy="1372800"/>
          </a:xfrm>
          <a:prstGeom prst="flowChartConnec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43984A-5E3D-5A42-8849-66F6636EFD9D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3565840" y="3411908"/>
            <a:ext cx="1775267" cy="204894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4D65C73-C8A6-B146-8873-3C49E1B20FB2}"/>
              </a:ext>
            </a:extLst>
          </p:cNvPr>
          <p:cNvSpPr/>
          <p:nvPr/>
        </p:nvSpPr>
        <p:spPr>
          <a:xfrm>
            <a:off x="10460421" y="2783372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Scraper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(run by </a:t>
            </a:r>
            <a:r>
              <a:rPr lang="en-US" sz="1600" dirty="0" err="1">
                <a:solidFill>
                  <a:schemeClr val="tx1"/>
                </a:solidFill>
              </a:rPr>
              <a:t>cron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54756A2-8E7B-F446-AE63-C333166CEEC9}"/>
              </a:ext>
            </a:extLst>
          </p:cNvPr>
          <p:cNvGrpSpPr/>
          <p:nvPr/>
        </p:nvGrpSpPr>
        <p:grpSpPr>
          <a:xfrm>
            <a:off x="2374789" y="2860736"/>
            <a:ext cx="1191051" cy="1102344"/>
            <a:chOff x="718109" y="2817701"/>
            <a:chExt cx="1191051" cy="110234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C88F195-F455-BE42-BAF5-A25C8D86DD87}"/>
                </a:ext>
              </a:extLst>
            </p:cNvPr>
            <p:cNvGrpSpPr/>
            <p:nvPr/>
          </p:nvGrpSpPr>
          <p:grpSpPr>
            <a:xfrm>
              <a:off x="718109" y="2817701"/>
              <a:ext cx="1183449" cy="136697"/>
              <a:chOff x="905048" y="2130253"/>
              <a:chExt cx="1183449" cy="13669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E1D8BE2-EBDA-1D4F-8730-7048262C870D}"/>
                  </a:ext>
                </a:extLst>
              </p:cNvPr>
              <p:cNvSpPr/>
              <p:nvPr/>
            </p:nvSpPr>
            <p:spPr>
              <a:xfrm>
                <a:off x="905048" y="2130253"/>
                <a:ext cx="1183449" cy="1366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9F6C727-EB59-8C4C-9745-2442F24F3EE6}"/>
                  </a:ext>
                </a:extLst>
              </p:cNvPr>
              <p:cNvSpPr/>
              <p:nvPr/>
            </p:nvSpPr>
            <p:spPr>
              <a:xfrm>
                <a:off x="1156464" y="2159486"/>
                <a:ext cx="82366" cy="82054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53C3C06-82AF-7F46-8132-5A1D8C516554}"/>
                  </a:ext>
                </a:extLst>
              </p:cNvPr>
              <p:cNvSpPr/>
              <p:nvPr/>
            </p:nvSpPr>
            <p:spPr>
              <a:xfrm>
                <a:off x="1048514" y="2159486"/>
                <a:ext cx="82366" cy="82054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6E5A6C0-EB86-3348-9F9A-D62975BCCCE4}"/>
                  </a:ext>
                </a:extLst>
              </p:cNvPr>
              <p:cNvSpPr/>
              <p:nvPr/>
            </p:nvSpPr>
            <p:spPr>
              <a:xfrm>
                <a:off x="946320" y="2159486"/>
                <a:ext cx="82366" cy="820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72B3DD-D224-D042-9B84-9BF6A797DBAC}"/>
                </a:ext>
              </a:extLst>
            </p:cNvPr>
            <p:cNvSpPr/>
            <p:nvPr/>
          </p:nvSpPr>
          <p:spPr>
            <a:xfrm>
              <a:off x="725710" y="2817701"/>
              <a:ext cx="1183450" cy="1102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Web Browser</a:t>
              </a:r>
            </a:p>
          </p:txBody>
        </p:sp>
      </p:grp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D49ED4-6BA4-5E4F-87E5-9B8D106E6609}"/>
              </a:ext>
            </a:extLst>
          </p:cNvPr>
          <p:cNvCxnSpPr>
            <a:cxnSpLocks/>
            <a:stCxn id="17" idx="1"/>
            <a:endCxn id="9" idx="4"/>
          </p:cNvCxnSpPr>
          <p:nvPr/>
        </p:nvCxnSpPr>
        <p:spPr>
          <a:xfrm flipH="1" flipV="1">
            <a:off x="9669936" y="2607842"/>
            <a:ext cx="790485" cy="72670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A8BC5ED-18BE-B34B-85CB-43C8468C4FA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8916070" y="3334544"/>
            <a:ext cx="1544351" cy="20481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031A6A-E9C8-A344-AD84-FDCE490B70F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7113969" y="3767483"/>
            <a:ext cx="1289238" cy="147998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FF4CF6-A385-B64D-9D9C-8BDD05041072}"/>
              </a:ext>
            </a:extLst>
          </p:cNvPr>
          <p:cNvCxnSpPr>
            <a:cxnSpLocks/>
            <a:stCxn id="14" idx="6"/>
            <a:endCxn id="102" idx="1"/>
          </p:cNvCxnSpPr>
          <p:nvPr/>
        </p:nvCxnSpPr>
        <p:spPr>
          <a:xfrm>
            <a:off x="6561940" y="5946210"/>
            <a:ext cx="739330" cy="16886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3E68F34-612C-074B-BBE5-386071F24C28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7393332" y="2607842"/>
            <a:ext cx="441511" cy="1984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2C9FA3C-EA2A-1549-B438-B1DED0826C65}"/>
              </a:ext>
            </a:extLst>
          </p:cNvPr>
          <p:cNvSpPr txBox="1"/>
          <p:nvPr/>
        </p:nvSpPr>
        <p:spPr>
          <a:xfrm rot="21072021">
            <a:off x="3967360" y="2938449"/>
            <a:ext cx="137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gunmemorial.org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1C682A9-B3C9-0348-BF92-7A342C590A8F}"/>
              </a:ext>
            </a:extLst>
          </p:cNvPr>
          <p:cNvSpPr txBox="1"/>
          <p:nvPr/>
        </p:nvSpPr>
        <p:spPr>
          <a:xfrm rot="3044255">
            <a:off x="3740622" y="4627709"/>
            <a:ext cx="1652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media.gunmemorial.org</a:t>
            </a:r>
            <a:endParaRPr lang="en-US" sz="12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D9DF00E-4F91-BA41-9FBE-A7ADED089D78}"/>
              </a:ext>
            </a:extLst>
          </p:cNvPr>
          <p:cNvCxnSpPr>
            <a:cxnSpLocks/>
            <a:stCxn id="6" idx="3"/>
            <a:endCxn id="102" idx="0"/>
          </p:cNvCxnSpPr>
          <p:nvPr/>
        </p:nvCxnSpPr>
        <p:spPr>
          <a:xfrm>
            <a:off x="3565840" y="3411908"/>
            <a:ext cx="4058801" cy="237501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60CE97C1-0A3A-A84F-96EA-4A7432AA8F12}"/>
              </a:ext>
            </a:extLst>
          </p:cNvPr>
          <p:cNvSpPr txBox="1"/>
          <p:nvPr/>
        </p:nvSpPr>
        <p:spPr>
          <a:xfrm rot="1782053">
            <a:off x="4460372" y="4390144"/>
            <a:ext cx="2668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s3.amazonaws.com/</a:t>
            </a:r>
            <a:r>
              <a:rPr lang="en-US" sz="1200" dirty="0" err="1"/>
              <a:t>gunmemorial</a:t>
            </a:r>
            <a:r>
              <a:rPr lang="en-US" sz="1200" dirty="0"/>
              <a:t>-media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A96FD39-51CC-A14B-900A-5B1CF2D9D512}"/>
              </a:ext>
            </a:extLst>
          </p:cNvPr>
          <p:cNvSpPr/>
          <p:nvPr/>
        </p:nvSpPr>
        <p:spPr>
          <a:xfrm>
            <a:off x="8274273" y="1037030"/>
            <a:ext cx="992153" cy="9618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 (SMTP) Server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8068DE8-C2F5-FC47-9FC3-365D98230F12}"/>
              </a:ext>
            </a:extLst>
          </p:cNvPr>
          <p:cNvCxnSpPr>
            <a:cxnSpLocks/>
            <a:endCxn id="78" idx="1"/>
          </p:cNvCxnSpPr>
          <p:nvPr/>
        </p:nvCxnSpPr>
        <p:spPr>
          <a:xfrm flipV="1">
            <a:off x="7375615" y="1517973"/>
            <a:ext cx="898658" cy="108634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4DF3B3-957E-A848-BB99-C98848EB0F5C}"/>
              </a:ext>
            </a:extLst>
          </p:cNvPr>
          <p:cNvSpPr/>
          <p:nvPr/>
        </p:nvSpPr>
        <p:spPr>
          <a:xfrm>
            <a:off x="7301270" y="5786920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Public HTTP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40" name="Magnetic Disk 39">
            <a:extLst>
              <a:ext uri="{FF2B5EF4-FFF2-40B4-BE49-F238E27FC236}">
                <a16:creationId xmlns:a16="http://schemas.microsoft.com/office/drawing/2014/main" id="{2A65C223-D2A2-5742-ADBA-4E4B01626BBD}"/>
              </a:ext>
            </a:extLst>
          </p:cNvPr>
          <p:cNvSpPr/>
          <p:nvPr/>
        </p:nvSpPr>
        <p:spPr>
          <a:xfrm>
            <a:off x="7985551" y="3071870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1" name="Magnetic Disk 40">
            <a:extLst>
              <a:ext uri="{FF2B5EF4-FFF2-40B4-BE49-F238E27FC236}">
                <a16:creationId xmlns:a16="http://schemas.microsoft.com/office/drawing/2014/main" id="{E2A5626A-9FD2-6649-B45E-30CCE0D7E3EA}"/>
              </a:ext>
            </a:extLst>
          </p:cNvPr>
          <p:cNvSpPr/>
          <p:nvPr/>
        </p:nvSpPr>
        <p:spPr>
          <a:xfrm>
            <a:off x="8137951" y="3224270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2" name="Magnetic Disk 41">
            <a:extLst>
              <a:ext uri="{FF2B5EF4-FFF2-40B4-BE49-F238E27FC236}">
                <a16:creationId xmlns:a16="http://schemas.microsoft.com/office/drawing/2014/main" id="{F95EDD5A-50B3-C747-B115-350C1BF389E5}"/>
              </a:ext>
            </a:extLst>
          </p:cNvPr>
          <p:cNvSpPr/>
          <p:nvPr/>
        </p:nvSpPr>
        <p:spPr>
          <a:xfrm>
            <a:off x="8290351" y="3376670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3" name="Magnetic Disk 42">
            <a:extLst>
              <a:ext uri="{FF2B5EF4-FFF2-40B4-BE49-F238E27FC236}">
                <a16:creationId xmlns:a16="http://schemas.microsoft.com/office/drawing/2014/main" id="{DAF9403B-725D-7547-AE57-0007D663B5AF}"/>
              </a:ext>
            </a:extLst>
          </p:cNvPr>
          <p:cNvSpPr/>
          <p:nvPr/>
        </p:nvSpPr>
        <p:spPr>
          <a:xfrm>
            <a:off x="8442751" y="3529070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5" name="Magnetic Disk 44">
            <a:extLst>
              <a:ext uri="{FF2B5EF4-FFF2-40B4-BE49-F238E27FC236}">
                <a16:creationId xmlns:a16="http://schemas.microsoft.com/office/drawing/2014/main" id="{9006B445-FD97-E744-B883-7D2D9043A3B3}"/>
              </a:ext>
            </a:extLst>
          </p:cNvPr>
          <p:cNvSpPr/>
          <p:nvPr/>
        </p:nvSpPr>
        <p:spPr>
          <a:xfrm>
            <a:off x="8797168" y="3059474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7" name="Magnetic Disk 46">
            <a:extLst>
              <a:ext uri="{FF2B5EF4-FFF2-40B4-BE49-F238E27FC236}">
                <a16:creationId xmlns:a16="http://schemas.microsoft.com/office/drawing/2014/main" id="{95BFA140-1EAB-E148-9BF4-80257B22DC3F}"/>
              </a:ext>
            </a:extLst>
          </p:cNvPr>
          <p:cNvSpPr/>
          <p:nvPr/>
        </p:nvSpPr>
        <p:spPr>
          <a:xfrm>
            <a:off x="8949568" y="3211874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8" name="Magnetic Disk 47">
            <a:extLst>
              <a:ext uri="{FF2B5EF4-FFF2-40B4-BE49-F238E27FC236}">
                <a16:creationId xmlns:a16="http://schemas.microsoft.com/office/drawing/2014/main" id="{AB26A873-016E-C34E-9112-E87BBEC576E9}"/>
              </a:ext>
            </a:extLst>
          </p:cNvPr>
          <p:cNvSpPr/>
          <p:nvPr/>
        </p:nvSpPr>
        <p:spPr>
          <a:xfrm>
            <a:off x="9101968" y="3364274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50" name="Magnetic Disk 49">
            <a:extLst>
              <a:ext uri="{FF2B5EF4-FFF2-40B4-BE49-F238E27FC236}">
                <a16:creationId xmlns:a16="http://schemas.microsoft.com/office/drawing/2014/main" id="{F9D57507-954E-314A-AC90-3C14ADD03251}"/>
              </a:ext>
            </a:extLst>
          </p:cNvPr>
          <p:cNvSpPr/>
          <p:nvPr/>
        </p:nvSpPr>
        <p:spPr>
          <a:xfrm>
            <a:off x="9254368" y="3516674"/>
            <a:ext cx="434322" cy="49362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98ED76-DF06-F04E-828B-4957D0585D12}"/>
              </a:ext>
            </a:extLst>
          </p:cNvPr>
          <p:cNvSpPr txBox="1"/>
          <p:nvPr/>
        </p:nvSpPr>
        <p:spPr>
          <a:xfrm>
            <a:off x="8147553" y="3989285"/>
            <a:ext cx="1481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 Replicas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61C8871-84F7-E94D-A991-C142688370E3}"/>
              </a:ext>
            </a:extLst>
          </p:cNvPr>
          <p:cNvCxnSpPr>
            <a:cxnSpLocks/>
            <a:stCxn id="9" idx="3"/>
            <a:endCxn id="45" idx="1"/>
          </p:cNvCxnSpPr>
          <p:nvPr/>
        </p:nvCxnSpPr>
        <p:spPr>
          <a:xfrm>
            <a:off x="8752390" y="2936924"/>
            <a:ext cx="261939" cy="12255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4039A0B-E7B6-4840-B961-454894F7FE7A}"/>
              </a:ext>
            </a:extLst>
          </p:cNvPr>
          <p:cNvCxnSpPr>
            <a:cxnSpLocks/>
            <a:endCxn id="40" idx="1"/>
          </p:cNvCxnSpPr>
          <p:nvPr/>
        </p:nvCxnSpPr>
        <p:spPr>
          <a:xfrm flipH="1">
            <a:off x="8202712" y="2923838"/>
            <a:ext cx="100564" cy="14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45C1C9F3-B59E-CE44-A5C8-7BD7CB74DB28}"/>
              </a:ext>
            </a:extLst>
          </p:cNvPr>
          <p:cNvSpPr/>
          <p:nvPr/>
        </p:nvSpPr>
        <p:spPr>
          <a:xfrm>
            <a:off x="7121668" y="3011622"/>
            <a:ext cx="646741" cy="656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Load balancing lib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36325F7-778E-4B4E-BEC3-EFF5D66AB005}"/>
              </a:ext>
            </a:extLst>
          </p:cNvPr>
          <p:cNvSpPr txBox="1"/>
          <p:nvPr/>
        </p:nvSpPr>
        <p:spPr>
          <a:xfrm>
            <a:off x="9628877" y="1707216"/>
            <a:ext cx="2462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Upgrade primary from t3.small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 r5d.24xlarge</a:t>
            </a:r>
            <a:endParaRPr lang="en-US" dirty="0">
              <a:solidFill>
                <a:schemeClr val="accent6"/>
              </a:solidFill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0C15B51A-9CE8-3246-BD9F-9B1C885B8DCA}"/>
              </a:ext>
            </a:extLst>
          </p:cNvPr>
          <p:cNvGrpSpPr/>
          <p:nvPr/>
        </p:nvGrpSpPr>
        <p:grpSpPr>
          <a:xfrm>
            <a:off x="7769131" y="3241256"/>
            <a:ext cx="216420" cy="289562"/>
            <a:chOff x="7795106" y="3842980"/>
            <a:chExt cx="340011" cy="299116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3D0CBD23-810C-B343-94C8-3FB3BF5328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95106" y="3842980"/>
              <a:ext cx="333586" cy="14766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512135CD-92B9-5B48-A976-A6B6D5D64B04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335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D96C1FC7-0C2D-764E-A924-4F4C1DE7181C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40011" cy="151455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0066CC7A-21A5-8E40-A77F-5256FCB65D6B}"/>
              </a:ext>
            </a:extLst>
          </p:cNvPr>
          <p:cNvSpPr/>
          <p:nvPr/>
        </p:nvSpPr>
        <p:spPr>
          <a:xfrm>
            <a:off x="10612821" y="4226246"/>
            <a:ext cx="1283594" cy="1102344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gunviolencearchive.org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C568541D-1928-024F-BAA7-6DCEC4A14E82}"/>
              </a:ext>
            </a:extLst>
          </p:cNvPr>
          <p:cNvCxnSpPr>
            <a:cxnSpLocks/>
            <a:endCxn id="81" idx="0"/>
          </p:cNvCxnSpPr>
          <p:nvPr/>
        </p:nvCxnSpPr>
        <p:spPr>
          <a:xfrm>
            <a:off x="11095932" y="3882997"/>
            <a:ext cx="158686" cy="34324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C820BA9-A420-074E-B766-E0838E7DA81A}"/>
              </a:ext>
            </a:extLst>
          </p:cNvPr>
          <p:cNvSpPr/>
          <p:nvPr/>
        </p:nvSpPr>
        <p:spPr>
          <a:xfrm>
            <a:off x="6721050" y="953522"/>
            <a:ext cx="992153" cy="11100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Stripe &amp; </a:t>
            </a:r>
            <a:r>
              <a:rPr lang="en-US" dirty="0" err="1">
                <a:solidFill>
                  <a:schemeClr val="tx1"/>
                </a:solidFill>
              </a:rPr>
              <a:t>Paypal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(donation processors)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7567923-7710-A34F-A002-DF171809EEE7}"/>
              </a:ext>
            </a:extLst>
          </p:cNvPr>
          <p:cNvCxnSpPr>
            <a:cxnSpLocks/>
          </p:cNvCxnSpPr>
          <p:nvPr/>
        </p:nvCxnSpPr>
        <p:spPr>
          <a:xfrm flipV="1">
            <a:off x="7063111" y="2063567"/>
            <a:ext cx="0" cy="30073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23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99415F9E-3CB8-9E4E-88C6-0B43258C1644}"/>
              </a:ext>
            </a:extLst>
          </p:cNvPr>
          <p:cNvSpPr/>
          <p:nvPr/>
        </p:nvSpPr>
        <p:spPr>
          <a:xfrm>
            <a:off x="5710646" y="2310244"/>
            <a:ext cx="1503407" cy="12799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2E0E465-6C0B-984E-8443-4EC0E7E29E74}"/>
              </a:ext>
            </a:extLst>
          </p:cNvPr>
          <p:cNvSpPr/>
          <p:nvPr/>
        </p:nvSpPr>
        <p:spPr>
          <a:xfrm>
            <a:off x="5762411" y="2371973"/>
            <a:ext cx="1503407" cy="12799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6E765FC-0EB1-6549-8537-FA959520FF1B}"/>
              </a:ext>
            </a:extLst>
          </p:cNvPr>
          <p:cNvSpPr/>
          <p:nvPr/>
        </p:nvSpPr>
        <p:spPr>
          <a:xfrm>
            <a:off x="5820938" y="2429541"/>
            <a:ext cx="1503407" cy="12799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5B4814-1999-B341-98F0-7B61E232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 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199D4-7213-1641-A4C7-6418BA39F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5222929" cy="1086342"/>
          </a:xfrm>
        </p:spPr>
        <p:txBody>
          <a:bodyPr>
            <a:normAutofit/>
          </a:bodyPr>
          <a:lstStyle/>
          <a:p>
            <a:r>
              <a:rPr lang="en-US" dirty="0"/>
              <a:t>Add lots of app servers and load balancing.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4C66A-111D-E643-9D86-959788F08F77}"/>
              </a:ext>
            </a:extLst>
          </p:cNvPr>
          <p:cNvSpPr/>
          <p:nvPr/>
        </p:nvSpPr>
        <p:spPr>
          <a:xfrm>
            <a:off x="5876735" y="2489931"/>
            <a:ext cx="1503407" cy="12799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App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(Stateless &amp; Monolithic)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1AAAE9-D662-B844-8EE6-1A4536CA06B6}"/>
              </a:ext>
            </a:extLst>
          </p:cNvPr>
          <p:cNvCxnSpPr>
            <a:cxnSpLocks/>
            <a:stCxn id="6" idx="3"/>
            <a:endCxn id="56" idx="1"/>
          </p:cNvCxnSpPr>
          <p:nvPr/>
        </p:nvCxnSpPr>
        <p:spPr>
          <a:xfrm flipV="1">
            <a:off x="3179350" y="3277545"/>
            <a:ext cx="1192370" cy="18249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gnetic Disk 8">
            <a:extLst>
              <a:ext uri="{FF2B5EF4-FFF2-40B4-BE49-F238E27FC236}">
                <a16:creationId xmlns:a16="http://schemas.microsoft.com/office/drawing/2014/main" id="{497B714B-51E5-F14E-ACCA-C6EF4FF733A7}"/>
              </a:ext>
            </a:extLst>
          </p:cNvPr>
          <p:cNvSpPr/>
          <p:nvPr/>
        </p:nvSpPr>
        <p:spPr>
          <a:xfrm>
            <a:off x="7893004" y="2280115"/>
            <a:ext cx="1776929" cy="658165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SQL Primary</a:t>
            </a:r>
          </a:p>
        </p:txBody>
      </p:sp>
      <p:sp>
        <p:nvSpPr>
          <p:cNvPr id="10" name="Magnetic Disk 9">
            <a:extLst>
              <a:ext uri="{FF2B5EF4-FFF2-40B4-BE49-F238E27FC236}">
                <a16:creationId xmlns:a16="http://schemas.microsoft.com/office/drawing/2014/main" id="{0424CF2F-DA02-5141-AC87-560EB3D8611D}"/>
              </a:ext>
            </a:extLst>
          </p:cNvPr>
          <p:cNvSpPr/>
          <p:nvPr/>
        </p:nvSpPr>
        <p:spPr>
          <a:xfrm>
            <a:off x="7761406" y="5248819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S3 file store</a:t>
            </a:r>
          </a:p>
        </p:txBody>
      </p:sp>
      <p:sp>
        <p:nvSpPr>
          <p:cNvPr id="14" name="Connector 13">
            <a:extLst>
              <a:ext uri="{FF2B5EF4-FFF2-40B4-BE49-F238E27FC236}">
                <a16:creationId xmlns:a16="http://schemas.microsoft.com/office/drawing/2014/main" id="{89EAC39C-4843-DF45-9230-3DA9FBAB4C0A}"/>
              </a:ext>
            </a:extLst>
          </p:cNvPr>
          <p:cNvSpPr/>
          <p:nvPr/>
        </p:nvSpPr>
        <p:spPr>
          <a:xfrm>
            <a:off x="5131642" y="5261166"/>
            <a:ext cx="1430295" cy="1372800"/>
          </a:xfrm>
          <a:prstGeom prst="flowChartConnec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43984A-5E3D-5A42-8849-66F6636EFD9D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3179350" y="3460040"/>
            <a:ext cx="2161754" cy="200216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4D65C73-C8A6-B146-8873-3C49E1B20FB2}"/>
              </a:ext>
            </a:extLst>
          </p:cNvPr>
          <p:cNvSpPr/>
          <p:nvPr/>
        </p:nvSpPr>
        <p:spPr>
          <a:xfrm>
            <a:off x="10460418" y="2784728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Scraper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(run by </a:t>
            </a:r>
            <a:r>
              <a:rPr lang="en-US" sz="1600" dirty="0" err="1">
                <a:solidFill>
                  <a:schemeClr val="tx1"/>
                </a:solidFill>
              </a:rPr>
              <a:t>cron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54756A2-8E7B-F446-AE63-C333166CEEC9}"/>
              </a:ext>
            </a:extLst>
          </p:cNvPr>
          <p:cNvGrpSpPr/>
          <p:nvPr/>
        </p:nvGrpSpPr>
        <p:grpSpPr>
          <a:xfrm>
            <a:off x="1995900" y="2908868"/>
            <a:ext cx="1186606" cy="1102344"/>
            <a:chOff x="725710" y="2817701"/>
            <a:chExt cx="1186606" cy="110234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C88F195-F455-BE42-BAF5-A25C8D86DD87}"/>
                </a:ext>
              </a:extLst>
            </p:cNvPr>
            <p:cNvGrpSpPr/>
            <p:nvPr/>
          </p:nvGrpSpPr>
          <p:grpSpPr>
            <a:xfrm>
              <a:off x="728867" y="2817701"/>
              <a:ext cx="1183449" cy="136697"/>
              <a:chOff x="915806" y="2130253"/>
              <a:chExt cx="1183449" cy="13669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E1D8BE2-EBDA-1D4F-8730-7048262C870D}"/>
                  </a:ext>
                </a:extLst>
              </p:cNvPr>
              <p:cNvSpPr/>
              <p:nvPr/>
            </p:nvSpPr>
            <p:spPr>
              <a:xfrm>
                <a:off x="915806" y="2130253"/>
                <a:ext cx="1183449" cy="1366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9F6C727-EB59-8C4C-9745-2442F24F3EE6}"/>
                  </a:ext>
                </a:extLst>
              </p:cNvPr>
              <p:cNvSpPr/>
              <p:nvPr/>
            </p:nvSpPr>
            <p:spPr>
              <a:xfrm>
                <a:off x="1156464" y="2159486"/>
                <a:ext cx="82366" cy="82054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53C3C06-82AF-7F46-8132-5A1D8C516554}"/>
                  </a:ext>
                </a:extLst>
              </p:cNvPr>
              <p:cNvSpPr/>
              <p:nvPr/>
            </p:nvSpPr>
            <p:spPr>
              <a:xfrm>
                <a:off x="1048514" y="2159486"/>
                <a:ext cx="82366" cy="82054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6E5A6C0-EB86-3348-9F9A-D62975BCCCE4}"/>
                  </a:ext>
                </a:extLst>
              </p:cNvPr>
              <p:cNvSpPr/>
              <p:nvPr/>
            </p:nvSpPr>
            <p:spPr>
              <a:xfrm>
                <a:off x="946320" y="2159486"/>
                <a:ext cx="82366" cy="820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72B3DD-D224-D042-9B84-9BF6A797DBAC}"/>
                </a:ext>
              </a:extLst>
            </p:cNvPr>
            <p:cNvSpPr/>
            <p:nvPr/>
          </p:nvSpPr>
          <p:spPr>
            <a:xfrm>
              <a:off x="725710" y="2817701"/>
              <a:ext cx="1183450" cy="1102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Web Browser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C792B907-0F66-F742-80A1-5FBD4851EF7F}"/>
              </a:ext>
            </a:extLst>
          </p:cNvPr>
          <p:cNvSpPr/>
          <p:nvPr/>
        </p:nvSpPr>
        <p:spPr>
          <a:xfrm>
            <a:off x="10619104" y="4230321"/>
            <a:ext cx="1283594" cy="1102344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gunviolencearchive.org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D49ED4-6BA4-5E4F-87E5-9B8D106E6609}"/>
              </a:ext>
            </a:extLst>
          </p:cNvPr>
          <p:cNvCxnSpPr>
            <a:cxnSpLocks/>
            <a:stCxn id="17" idx="1"/>
            <a:endCxn id="9" idx="4"/>
          </p:cNvCxnSpPr>
          <p:nvPr/>
        </p:nvCxnSpPr>
        <p:spPr>
          <a:xfrm flipH="1" flipV="1">
            <a:off x="9669933" y="2609198"/>
            <a:ext cx="790485" cy="72670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B1B7A40-0D33-C845-8828-082F06C5D8F5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11102215" y="3887072"/>
            <a:ext cx="158686" cy="34324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A8BC5ED-18BE-B34B-85CB-43C8468C4FA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8916067" y="3335900"/>
            <a:ext cx="1544351" cy="20481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031A6A-E9C8-A344-AD84-FDCE490B70F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7113966" y="3768839"/>
            <a:ext cx="1289238" cy="147998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FF4CF6-A385-B64D-9D9C-8BDD05041072}"/>
              </a:ext>
            </a:extLst>
          </p:cNvPr>
          <p:cNvCxnSpPr>
            <a:cxnSpLocks/>
            <a:stCxn id="14" idx="6"/>
            <a:endCxn id="102" idx="1"/>
          </p:cNvCxnSpPr>
          <p:nvPr/>
        </p:nvCxnSpPr>
        <p:spPr>
          <a:xfrm>
            <a:off x="6561937" y="5947566"/>
            <a:ext cx="739330" cy="16886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3E68F34-612C-074B-BBE5-386071F24C28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7393329" y="2609198"/>
            <a:ext cx="499675" cy="1984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2C9FA3C-EA2A-1549-B438-B1DED0826C65}"/>
              </a:ext>
            </a:extLst>
          </p:cNvPr>
          <p:cNvSpPr txBox="1"/>
          <p:nvPr/>
        </p:nvSpPr>
        <p:spPr>
          <a:xfrm rot="21072021">
            <a:off x="3162660" y="3075093"/>
            <a:ext cx="12528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gunmemorial.org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1C682A9-B3C9-0348-BF92-7A342C590A8F}"/>
              </a:ext>
            </a:extLst>
          </p:cNvPr>
          <p:cNvSpPr txBox="1"/>
          <p:nvPr/>
        </p:nvSpPr>
        <p:spPr>
          <a:xfrm rot="2593991">
            <a:off x="3629257" y="4642994"/>
            <a:ext cx="1652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media.gunmemorial.org</a:t>
            </a:r>
            <a:endParaRPr lang="en-US" sz="12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D9DF00E-4F91-BA41-9FBE-A7ADED089D78}"/>
              </a:ext>
            </a:extLst>
          </p:cNvPr>
          <p:cNvCxnSpPr>
            <a:cxnSpLocks/>
            <a:stCxn id="6" idx="3"/>
            <a:endCxn id="102" idx="0"/>
          </p:cNvCxnSpPr>
          <p:nvPr/>
        </p:nvCxnSpPr>
        <p:spPr>
          <a:xfrm>
            <a:off x="3179350" y="3460040"/>
            <a:ext cx="4445288" cy="232823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60CE97C1-0A3A-A84F-96EA-4A7432AA8F12}"/>
              </a:ext>
            </a:extLst>
          </p:cNvPr>
          <p:cNvSpPr txBox="1"/>
          <p:nvPr/>
        </p:nvSpPr>
        <p:spPr>
          <a:xfrm rot="1644057">
            <a:off x="4322190" y="4440101"/>
            <a:ext cx="2668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s3.amazonaws.com/</a:t>
            </a:r>
            <a:r>
              <a:rPr lang="en-US" sz="1200" dirty="0" err="1"/>
              <a:t>gunmemorial</a:t>
            </a:r>
            <a:r>
              <a:rPr lang="en-US" sz="1200" dirty="0"/>
              <a:t>-media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A96FD39-51CC-A14B-900A-5B1CF2D9D512}"/>
              </a:ext>
            </a:extLst>
          </p:cNvPr>
          <p:cNvSpPr/>
          <p:nvPr/>
        </p:nvSpPr>
        <p:spPr>
          <a:xfrm>
            <a:off x="8274270" y="1038386"/>
            <a:ext cx="992153" cy="9618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 (SMTP) Server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8068DE8-C2F5-FC47-9FC3-365D98230F12}"/>
              </a:ext>
            </a:extLst>
          </p:cNvPr>
          <p:cNvCxnSpPr>
            <a:cxnSpLocks/>
            <a:endCxn id="78" idx="1"/>
          </p:cNvCxnSpPr>
          <p:nvPr/>
        </p:nvCxnSpPr>
        <p:spPr>
          <a:xfrm flipV="1">
            <a:off x="7375612" y="1519329"/>
            <a:ext cx="898658" cy="108634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4DF3B3-957E-A848-BB99-C98848EB0F5C}"/>
              </a:ext>
            </a:extLst>
          </p:cNvPr>
          <p:cNvSpPr/>
          <p:nvPr/>
        </p:nvSpPr>
        <p:spPr>
          <a:xfrm>
            <a:off x="7301267" y="5788276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Public HTTP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40" name="Magnetic Disk 39">
            <a:extLst>
              <a:ext uri="{FF2B5EF4-FFF2-40B4-BE49-F238E27FC236}">
                <a16:creationId xmlns:a16="http://schemas.microsoft.com/office/drawing/2014/main" id="{2A65C223-D2A2-5742-ADBA-4E4B01626BBD}"/>
              </a:ext>
            </a:extLst>
          </p:cNvPr>
          <p:cNvSpPr/>
          <p:nvPr/>
        </p:nvSpPr>
        <p:spPr>
          <a:xfrm>
            <a:off x="7985548" y="30732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1" name="Magnetic Disk 40">
            <a:extLst>
              <a:ext uri="{FF2B5EF4-FFF2-40B4-BE49-F238E27FC236}">
                <a16:creationId xmlns:a16="http://schemas.microsoft.com/office/drawing/2014/main" id="{E2A5626A-9FD2-6649-B45E-30CCE0D7E3EA}"/>
              </a:ext>
            </a:extLst>
          </p:cNvPr>
          <p:cNvSpPr/>
          <p:nvPr/>
        </p:nvSpPr>
        <p:spPr>
          <a:xfrm>
            <a:off x="8137948" y="32256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2" name="Magnetic Disk 41">
            <a:extLst>
              <a:ext uri="{FF2B5EF4-FFF2-40B4-BE49-F238E27FC236}">
                <a16:creationId xmlns:a16="http://schemas.microsoft.com/office/drawing/2014/main" id="{F95EDD5A-50B3-C747-B115-350C1BF389E5}"/>
              </a:ext>
            </a:extLst>
          </p:cNvPr>
          <p:cNvSpPr/>
          <p:nvPr/>
        </p:nvSpPr>
        <p:spPr>
          <a:xfrm>
            <a:off x="8290348" y="33780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3" name="Magnetic Disk 42">
            <a:extLst>
              <a:ext uri="{FF2B5EF4-FFF2-40B4-BE49-F238E27FC236}">
                <a16:creationId xmlns:a16="http://schemas.microsoft.com/office/drawing/2014/main" id="{DAF9403B-725D-7547-AE57-0007D663B5AF}"/>
              </a:ext>
            </a:extLst>
          </p:cNvPr>
          <p:cNvSpPr/>
          <p:nvPr/>
        </p:nvSpPr>
        <p:spPr>
          <a:xfrm>
            <a:off x="8442748" y="35304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5" name="Magnetic Disk 44">
            <a:extLst>
              <a:ext uri="{FF2B5EF4-FFF2-40B4-BE49-F238E27FC236}">
                <a16:creationId xmlns:a16="http://schemas.microsoft.com/office/drawing/2014/main" id="{9006B445-FD97-E744-B883-7D2D9043A3B3}"/>
              </a:ext>
            </a:extLst>
          </p:cNvPr>
          <p:cNvSpPr/>
          <p:nvPr/>
        </p:nvSpPr>
        <p:spPr>
          <a:xfrm>
            <a:off x="8797165" y="30608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7" name="Magnetic Disk 46">
            <a:extLst>
              <a:ext uri="{FF2B5EF4-FFF2-40B4-BE49-F238E27FC236}">
                <a16:creationId xmlns:a16="http://schemas.microsoft.com/office/drawing/2014/main" id="{95BFA140-1EAB-E148-9BF4-80257B22DC3F}"/>
              </a:ext>
            </a:extLst>
          </p:cNvPr>
          <p:cNvSpPr/>
          <p:nvPr/>
        </p:nvSpPr>
        <p:spPr>
          <a:xfrm>
            <a:off x="8949565" y="32132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8" name="Magnetic Disk 47">
            <a:extLst>
              <a:ext uri="{FF2B5EF4-FFF2-40B4-BE49-F238E27FC236}">
                <a16:creationId xmlns:a16="http://schemas.microsoft.com/office/drawing/2014/main" id="{AB26A873-016E-C34E-9112-E87BBEC576E9}"/>
              </a:ext>
            </a:extLst>
          </p:cNvPr>
          <p:cNvSpPr/>
          <p:nvPr/>
        </p:nvSpPr>
        <p:spPr>
          <a:xfrm>
            <a:off x="9101965" y="33656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50" name="Magnetic Disk 49">
            <a:extLst>
              <a:ext uri="{FF2B5EF4-FFF2-40B4-BE49-F238E27FC236}">
                <a16:creationId xmlns:a16="http://schemas.microsoft.com/office/drawing/2014/main" id="{F9D57507-954E-314A-AC90-3C14ADD03251}"/>
              </a:ext>
            </a:extLst>
          </p:cNvPr>
          <p:cNvSpPr/>
          <p:nvPr/>
        </p:nvSpPr>
        <p:spPr>
          <a:xfrm>
            <a:off x="9254365" y="35180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98ED76-DF06-F04E-828B-4957D0585D12}"/>
              </a:ext>
            </a:extLst>
          </p:cNvPr>
          <p:cNvSpPr txBox="1"/>
          <p:nvPr/>
        </p:nvSpPr>
        <p:spPr>
          <a:xfrm>
            <a:off x="8147550" y="3990641"/>
            <a:ext cx="1481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 Replicas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61C8871-84F7-E94D-A991-C142688370E3}"/>
              </a:ext>
            </a:extLst>
          </p:cNvPr>
          <p:cNvCxnSpPr>
            <a:cxnSpLocks/>
            <a:stCxn id="9" idx="3"/>
            <a:endCxn id="45" idx="1"/>
          </p:cNvCxnSpPr>
          <p:nvPr/>
        </p:nvCxnSpPr>
        <p:spPr>
          <a:xfrm>
            <a:off x="8781469" y="2938280"/>
            <a:ext cx="232857" cy="12255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4039A0B-E7B6-4840-B961-454894F7FE7A}"/>
              </a:ext>
            </a:extLst>
          </p:cNvPr>
          <p:cNvCxnSpPr>
            <a:cxnSpLocks/>
            <a:endCxn id="40" idx="1"/>
          </p:cNvCxnSpPr>
          <p:nvPr/>
        </p:nvCxnSpPr>
        <p:spPr>
          <a:xfrm flipH="1">
            <a:off x="8202709" y="2925194"/>
            <a:ext cx="100564" cy="14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45C1C9F3-B59E-CE44-A5C8-7BD7CB74DB28}"/>
              </a:ext>
            </a:extLst>
          </p:cNvPr>
          <p:cNvSpPr/>
          <p:nvPr/>
        </p:nvSpPr>
        <p:spPr>
          <a:xfrm>
            <a:off x="7121665" y="3012978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Load balancing lib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7CEC587-11C7-3F4F-8472-219D6018D84E}"/>
              </a:ext>
            </a:extLst>
          </p:cNvPr>
          <p:cNvSpPr/>
          <p:nvPr/>
        </p:nvSpPr>
        <p:spPr>
          <a:xfrm>
            <a:off x="4371720" y="2835843"/>
            <a:ext cx="992153" cy="8834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(reverse proxy)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EE6F85D-65A8-6943-9E5A-DC6EC9AC0B61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5363873" y="3129884"/>
            <a:ext cx="333586" cy="14766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4A03BC2-3D33-574E-A4FC-272D6062D03A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5363873" y="3277545"/>
            <a:ext cx="333586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E4F6DD67-86D3-B34F-B0F6-07D56D42EE20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5363873" y="3277545"/>
            <a:ext cx="340011" cy="15145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C60DCDB1-656C-A145-91AF-AB30727C9ED9}"/>
              </a:ext>
            </a:extLst>
          </p:cNvPr>
          <p:cNvGrpSpPr/>
          <p:nvPr/>
        </p:nvGrpSpPr>
        <p:grpSpPr>
          <a:xfrm>
            <a:off x="7763533" y="3225626"/>
            <a:ext cx="216420" cy="289562"/>
            <a:chOff x="7795106" y="3842980"/>
            <a:chExt cx="340011" cy="299116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70A2C4F9-7ABE-F042-801B-BF97B64C4E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95106" y="3842980"/>
              <a:ext cx="333586" cy="14766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8D9A1472-1D1E-B64E-917A-52B3962EF5E9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335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2A46AA1E-1970-1749-888E-37DAE7EF34A0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40011" cy="151455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Rectangle 85">
            <a:extLst>
              <a:ext uri="{FF2B5EF4-FFF2-40B4-BE49-F238E27FC236}">
                <a16:creationId xmlns:a16="http://schemas.microsoft.com/office/drawing/2014/main" id="{3F78408D-CC9E-7541-9D93-70CD6242A3BA}"/>
              </a:ext>
            </a:extLst>
          </p:cNvPr>
          <p:cNvSpPr/>
          <p:nvPr/>
        </p:nvSpPr>
        <p:spPr>
          <a:xfrm>
            <a:off x="6721050" y="953522"/>
            <a:ext cx="992153" cy="11100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Stripe &amp; </a:t>
            </a:r>
            <a:r>
              <a:rPr lang="en-US" dirty="0" err="1">
                <a:solidFill>
                  <a:schemeClr val="tx1"/>
                </a:solidFill>
              </a:rPr>
              <a:t>Paypal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(donation processors)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69E7387-54D0-D941-8EC0-46AAAAE2DA5D}"/>
              </a:ext>
            </a:extLst>
          </p:cNvPr>
          <p:cNvCxnSpPr>
            <a:cxnSpLocks/>
          </p:cNvCxnSpPr>
          <p:nvPr/>
        </p:nvCxnSpPr>
        <p:spPr>
          <a:xfrm flipV="1">
            <a:off x="7063111" y="2063568"/>
            <a:ext cx="1" cy="24667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142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99415F9E-3CB8-9E4E-88C6-0B43258C1644}"/>
              </a:ext>
            </a:extLst>
          </p:cNvPr>
          <p:cNvSpPr/>
          <p:nvPr/>
        </p:nvSpPr>
        <p:spPr>
          <a:xfrm>
            <a:off x="5710646" y="2310244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2E0E465-6C0B-984E-8443-4EC0E7E29E74}"/>
              </a:ext>
            </a:extLst>
          </p:cNvPr>
          <p:cNvSpPr/>
          <p:nvPr/>
        </p:nvSpPr>
        <p:spPr>
          <a:xfrm>
            <a:off x="5762411" y="2371973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6E765FC-0EB1-6549-8537-FA959520FF1B}"/>
              </a:ext>
            </a:extLst>
          </p:cNvPr>
          <p:cNvSpPr/>
          <p:nvPr/>
        </p:nvSpPr>
        <p:spPr>
          <a:xfrm>
            <a:off x="5820938" y="2429541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5B4814-1999-B341-98F0-7B61E232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front-end caching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199D4-7213-1641-A4C7-6418BA39F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6306632" cy="1086342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CDN in front of web app to cache HTML.</a:t>
            </a:r>
          </a:p>
          <a:p>
            <a:r>
              <a:rPr lang="en-US" sz="2800" dirty="0"/>
              <a:t>CDN for all media files, even on detail pages.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4C66A-111D-E643-9D86-959788F08F77}"/>
              </a:ext>
            </a:extLst>
          </p:cNvPr>
          <p:cNvSpPr/>
          <p:nvPr/>
        </p:nvSpPr>
        <p:spPr>
          <a:xfrm>
            <a:off x="5876735" y="2489931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App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(Stateless &amp; Monolithic)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1AAAE9-D662-B844-8EE6-1A4536CA06B6}"/>
              </a:ext>
            </a:extLst>
          </p:cNvPr>
          <p:cNvCxnSpPr>
            <a:cxnSpLocks/>
            <a:stCxn id="6" idx="3"/>
            <a:endCxn id="71" idx="2"/>
          </p:cNvCxnSpPr>
          <p:nvPr/>
        </p:nvCxnSpPr>
        <p:spPr>
          <a:xfrm>
            <a:off x="1667839" y="3263896"/>
            <a:ext cx="1074720" cy="809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gnetic Disk 8">
            <a:extLst>
              <a:ext uri="{FF2B5EF4-FFF2-40B4-BE49-F238E27FC236}">
                <a16:creationId xmlns:a16="http://schemas.microsoft.com/office/drawing/2014/main" id="{497B714B-51E5-F14E-ACCA-C6EF4FF733A7}"/>
              </a:ext>
            </a:extLst>
          </p:cNvPr>
          <p:cNvSpPr/>
          <p:nvPr/>
        </p:nvSpPr>
        <p:spPr>
          <a:xfrm>
            <a:off x="7893004" y="2280115"/>
            <a:ext cx="1776929" cy="658165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SQL Primary</a:t>
            </a:r>
          </a:p>
        </p:txBody>
      </p:sp>
      <p:sp>
        <p:nvSpPr>
          <p:cNvPr id="10" name="Magnetic Disk 9">
            <a:extLst>
              <a:ext uri="{FF2B5EF4-FFF2-40B4-BE49-F238E27FC236}">
                <a16:creationId xmlns:a16="http://schemas.microsoft.com/office/drawing/2014/main" id="{0424CF2F-DA02-5141-AC87-560EB3D8611D}"/>
              </a:ext>
            </a:extLst>
          </p:cNvPr>
          <p:cNvSpPr/>
          <p:nvPr/>
        </p:nvSpPr>
        <p:spPr>
          <a:xfrm>
            <a:off x="7761406" y="5248819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S3 file store</a:t>
            </a:r>
          </a:p>
        </p:txBody>
      </p:sp>
      <p:sp>
        <p:nvSpPr>
          <p:cNvPr id="14" name="Connector 13">
            <a:extLst>
              <a:ext uri="{FF2B5EF4-FFF2-40B4-BE49-F238E27FC236}">
                <a16:creationId xmlns:a16="http://schemas.microsoft.com/office/drawing/2014/main" id="{89EAC39C-4843-DF45-9230-3DA9FBAB4C0A}"/>
              </a:ext>
            </a:extLst>
          </p:cNvPr>
          <p:cNvSpPr/>
          <p:nvPr/>
        </p:nvSpPr>
        <p:spPr>
          <a:xfrm>
            <a:off x="3535391" y="4373938"/>
            <a:ext cx="1257283" cy="1157205"/>
          </a:xfrm>
          <a:prstGeom prst="flowChartConnector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43984A-5E3D-5A42-8849-66F6636EFD9D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1667839" y="3263896"/>
            <a:ext cx="2051677" cy="127951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4D65C73-C8A6-B146-8873-3C49E1B20FB2}"/>
              </a:ext>
            </a:extLst>
          </p:cNvPr>
          <p:cNvSpPr/>
          <p:nvPr/>
        </p:nvSpPr>
        <p:spPr>
          <a:xfrm>
            <a:off x="10460418" y="2784728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Scraper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(run by </a:t>
            </a:r>
            <a:r>
              <a:rPr lang="en-US" sz="1600" dirty="0" err="1">
                <a:solidFill>
                  <a:schemeClr val="tx1"/>
                </a:solidFill>
              </a:rPr>
              <a:t>cron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54756A2-8E7B-F446-AE63-C333166CEEC9}"/>
              </a:ext>
            </a:extLst>
          </p:cNvPr>
          <p:cNvGrpSpPr/>
          <p:nvPr/>
        </p:nvGrpSpPr>
        <p:grpSpPr>
          <a:xfrm>
            <a:off x="484389" y="2712724"/>
            <a:ext cx="1186606" cy="1102344"/>
            <a:chOff x="725710" y="2817701"/>
            <a:chExt cx="1186606" cy="110234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C88F195-F455-BE42-BAF5-A25C8D86DD87}"/>
                </a:ext>
              </a:extLst>
            </p:cNvPr>
            <p:cNvGrpSpPr/>
            <p:nvPr/>
          </p:nvGrpSpPr>
          <p:grpSpPr>
            <a:xfrm>
              <a:off x="728867" y="2817701"/>
              <a:ext cx="1183449" cy="136697"/>
              <a:chOff x="915806" y="2130253"/>
              <a:chExt cx="1183449" cy="13669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E1D8BE2-EBDA-1D4F-8730-7048262C870D}"/>
                  </a:ext>
                </a:extLst>
              </p:cNvPr>
              <p:cNvSpPr/>
              <p:nvPr/>
            </p:nvSpPr>
            <p:spPr>
              <a:xfrm>
                <a:off x="915806" y="2130253"/>
                <a:ext cx="1183449" cy="1366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9F6C727-EB59-8C4C-9745-2442F24F3EE6}"/>
                  </a:ext>
                </a:extLst>
              </p:cNvPr>
              <p:cNvSpPr/>
              <p:nvPr/>
            </p:nvSpPr>
            <p:spPr>
              <a:xfrm>
                <a:off x="1156464" y="2159486"/>
                <a:ext cx="82366" cy="82054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53C3C06-82AF-7F46-8132-5A1D8C516554}"/>
                  </a:ext>
                </a:extLst>
              </p:cNvPr>
              <p:cNvSpPr/>
              <p:nvPr/>
            </p:nvSpPr>
            <p:spPr>
              <a:xfrm>
                <a:off x="1048514" y="2159486"/>
                <a:ext cx="82366" cy="82054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6E5A6C0-EB86-3348-9F9A-D62975BCCCE4}"/>
                  </a:ext>
                </a:extLst>
              </p:cNvPr>
              <p:cNvSpPr/>
              <p:nvPr/>
            </p:nvSpPr>
            <p:spPr>
              <a:xfrm>
                <a:off x="946320" y="2159486"/>
                <a:ext cx="82366" cy="820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72B3DD-D224-D042-9B84-9BF6A797DBAC}"/>
                </a:ext>
              </a:extLst>
            </p:cNvPr>
            <p:cNvSpPr/>
            <p:nvPr/>
          </p:nvSpPr>
          <p:spPr>
            <a:xfrm>
              <a:off x="725710" y="2817701"/>
              <a:ext cx="1183450" cy="1102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Web Browser</a:t>
              </a:r>
            </a:p>
          </p:txBody>
        </p:sp>
      </p:grp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D49ED4-6BA4-5E4F-87E5-9B8D106E6609}"/>
              </a:ext>
            </a:extLst>
          </p:cNvPr>
          <p:cNvCxnSpPr>
            <a:cxnSpLocks/>
            <a:stCxn id="17" idx="1"/>
            <a:endCxn id="9" idx="4"/>
          </p:cNvCxnSpPr>
          <p:nvPr/>
        </p:nvCxnSpPr>
        <p:spPr>
          <a:xfrm flipH="1" flipV="1">
            <a:off x="9669933" y="2609198"/>
            <a:ext cx="790485" cy="72670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A8BC5ED-18BE-B34B-85CB-43C8468C4FA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8916067" y="3335900"/>
            <a:ext cx="1544351" cy="20481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031A6A-E9C8-A344-AD84-FDCE490B70F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7113966" y="3768839"/>
            <a:ext cx="1289238" cy="147998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FF4CF6-A385-B64D-9D9C-8BDD05041072}"/>
              </a:ext>
            </a:extLst>
          </p:cNvPr>
          <p:cNvCxnSpPr>
            <a:cxnSpLocks/>
            <a:stCxn id="14" idx="6"/>
            <a:endCxn id="102" idx="1"/>
          </p:cNvCxnSpPr>
          <p:nvPr/>
        </p:nvCxnSpPr>
        <p:spPr>
          <a:xfrm>
            <a:off x="4792674" y="4952541"/>
            <a:ext cx="2508593" cy="11638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3E68F34-612C-074B-BBE5-386071F24C28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7393329" y="2609198"/>
            <a:ext cx="499675" cy="1984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2C9FA3C-EA2A-1549-B438-B1DED0826C65}"/>
              </a:ext>
            </a:extLst>
          </p:cNvPr>
          <p:cNvSpPr txBox="1"/>
          <p:nvPr/>
        </p:nvSpPr>
        <p:spPr>
          <a:xfrm>
            <a:off x="1603259" y="2958226"/>
            <a:ext cx="12528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gunmemorial.org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1C682A9-B3C9-0348-BF92-7A342C590A8F}"/>
              </a:ext>
            </a:extLst>
          </p:cNvPr>
          <p:cNvSpPr txBox="1"/>
          <p:nvPr/>
        </p:nvSpPr>
        <p:spPr>
          <a:xfrm rot="1962042">
            <a:off x="1944870" y="3951345"/>
            <a:ext cx="1652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media.gunmemorial.org</a:t>
            </a:r>
            <a:endParaRPr lang="en-US" sz="12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0CE97C1-0A3A-A84F-96EA-4A7432AA8F12}"/>
              </a:ext>
            </a:extLst>
          </p:cNvPr>
          <p:cNvSpPr txBox="1"/>
          <p:nvPr/>
        </p:nvSpPr>
        <p:spPr>
          <a:xfrm rot="1488638">
            <a:off x="4697931" y="5578752"/>
            <a:ext cx="2668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s3.amazonaws.com/</a:t>
            </a:r>
            <a:r>
              <a:rPr lang="en-US" sz="1200" dirty="0" err="1"/>
              <a:t>gunmemorial</a:t>
            </a:r>
            <a:r>
              <a:rPr lang="en-US" sz="1200" dirty="0"/>
              <a:t>-media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A96FD39-51CC-A14B-900A-5B1CF2D9D512}"/>
              </a:ext>
            </a:extLst>
          </p:cNvPr>
          <p:cNvSpPr/>
          <p:nvPr/>
        </p:nvSpPr>
        <p:spPr>
          <a:xfrm>
            <a:off x="8274270" y="1038386"/>
            <a:ext cx="992153" cy="9618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 (SMTP) Server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8068DE8-C2F5-FC47-9FC3-365D98230F12}"/>
              </a:ext>
            </a:extLst>
          </p:cNvPr>
          <p:cNvCxnSpPr>
            <a:cxnSpLocks/>
            <a:endCxn id="78" idx="1"/>
          </p:cNvCxnSpPr>
          <p:nvPr/>
        </p:nvCxnSpPr>
        <p:spPr>
          <a:xfrm flipV="1">
            <a:off x="7375612" y="1519329"/>
            <a:ext cx="898658" cy="108634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4DF3B3-957E-A848-BB99-C98848EB0F5C}"/>
              </a:ext>
            </a:extLst>
          </p:cNvPr>
          <p:cNvSpPr/>
          <p:nvPr/>
        </p:nvSpPr>
        <p:spPr>
          <a:xfrm>
            <a:off x="7301267" y="5788276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Public HTTP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40" name="Magnetic Disk 39">
            <a:extLst>
              <a:ext uri="{FF2B5EF4-FFF2-40B4-BE49-F238E27FC236}">
                <a16:creationId xmlns:a16="http://schemas.microsoft.com/office/drawing/2014/main" id="{2A65C223-D2A2-5742-ADBA-4E4B01626BBD}"/>
              </a:ext>
            </a:extLst>
          </p:cNvPr>
          <p:cNvSpPr/>
          <p:nvPr/>
        </p:nvSpPr>
        <p:spPr>
          <a:xfrm>
            <a:off x="7985548" y="30732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1" name="Magnetic Disk 40">
            <a:extLst>
              <a:ext uri="{FF2B5EF4-FFF2-40B4-BE49-F238E27FC236}">
                <a16:creationId xmlns:a16="http://schemas.microsoft.com/office/drawing/2014/main" id="{E2A5626A-9FD2-6649-B45E-30CCE0D7E3EA}"/>
              </a:ext>
            </a:extLst>
          </p:cNvPr>
          <p:cNvSpPr/>
          <p:nvPr/>
        </p:nvSpPr>
        <p:spPr>
          <a:xfrm>
            <a:off x="8137948" y="32256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2" name="Magnetic Disk 41">
            <a:extLst>
              <a:ext uri="{FF2B5EF4-FFF2-40B4-BE49-F238E27FC236}">
                <a16:creationId xmlns:a16="http://schemas.microsoft.com/office/drawing/2014/main" id="{F95EDD5A-50B3-C747-B115-350C1BF389E5}"/>
              </a:ext>
            </a:extLst>
          </p:cNvPr>
          <p:cNvSpPr/>
          <p:nvPr/>
        </p:nvSpPr>
        <p:spPr>
          <a:xfrm>
            <a:off x="8290348" y="33780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3" name="Magnetic Disk 42">
            <a:extLst>
              <a:ext uri="{FF2B5EF4-FFF2-40B4-BE49-F238E27FC236}">
                <a16:creationId xmlns:a16="http://schemas.microsoft.com/office/drawing/2014/main" id="{DAF9403B-725D-7547-AE57-0007D663B5AF}"/>
              </a:ext>
            </a:extLst>
          </p:cNvPr>
          <p:cNvSpPr/>
          <p:nvPr/>
        </p:nvSpPr>
        <p:spPr>
          <a:xfrm>
            <a:off x="8442748" y="35304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5" name="Magnetic Disk 44">
            <a:extLst>
              <a:ext uri="{FF2B5EF4-FFF2-40B4-BE49-F238E27FC236}">
                <a16:creationId xmlns:a16="http://schemas.microsoft.com/office/drawing/2014/main" id="{9006B445-FD97-E744-B883-7D2D9043A3B3}"/>
              </a:ext>
            </a:extLst>
          </p:cNvPr>
          <p:cNvSpPr/>
          <p:nvPr/>
        </p:nvSpPr>
        <p:spPr>
          <a:xfrm>
            <a:off x="8797165" y="30608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7" name="Magnetic Disk 46">
            <a:extLst>
              <a:ext uri="{FF2B5EF4-FFF2-40B4-BE49-F238E27FC236}">
                <a16:creationId xmlns:a16="http://schemas.microsoft.com/office/drawing/2014/main" id="{95BFA140-1EAB-E148-9BF4-80257B22DC3F}"/>
              </a:ext>
            </a:extLst>
          </p:cNvPr>
          <p:cNvSpPr/>
          <p:nvPr/>
        </p:nvSpPr>
        <p:spPr>
          <a:xfrm>
            <a:off x="8949565" y="32132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8" name="Magnetic Disk 47">
            <a:extLst>
              <a:ext uri="{FF2B5EF4-FFF2-40B4-BE49-F238E27FC236}">
                <a16:creationId xmlns:a16="http://schemas.microsoft.com/office/drawing/2014/main" id="{AB26A873-016E-C34E-9112-E87BBEC576E9}"/>
              </a:ext>
            </a:extLst>
          </p:cNvPr>
          <p:cNvSpPr/>
          <p:nvPr/>
        </p:nvSpPr>
        <p:spPr>
          <a:xfrm>
            <a:off x="9101965" y="33656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50" name="Magnetic Disk 49">
            <a:extLst>
              <a:ext uri="{FF2B5EF4-FFF2-40B4-BE49-F238E27FC236}">
                <a16:creationId xmlns:a16="http://schemas.microsoft.com/office/drawing/2014/main" id="{F9D57507-954E-314A-AC90-3C14ADD03251}"/>
              </a:ext>
            </a:extLst>
          </p:cNvPr>
          <p:cNvSpPr/>
          <p:nvPr/>
        </p:nvSpPr>
        <p:spPr>
          <a:xfrm>
            <a:off x="9254365" y="35180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98ED76-DF06-F04E-828B-4957D0585D12}"/>
              </a:ext>
            </a:extLst>
          </p:cNvPr>
          <p:cNvSpPr txBox="1"/>
          <p:nvPr/>
        </p:nvSpPr>
        <p:spPr>
          <a:xfrm>
            <a:off x="8147550" y="3990641"/>
            <a:ext cx="1481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 Replicas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61C8871-84F7-E94D-A991-C142688370E3}"/>
              </a:ext>
            </a:extLst>
          </p:cNvPr>
          <p:cNvCxnSpPr>
            <a:cxnSpLocks/>
            <a:stCxn id="9" idx="3"/>
            <a:endCxn id="45" idx="1"/>
          </p:cNvCxnSpPr>
          <p:nvPr/>
        </p:nvCxnSpPr>
        <p:spPr>
          <a:xfrm>
            <a:off x="8781469" y="2938280"/>
            <a:ext cx="232857" cy="12255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4039A0B-E7B6-4840-B961-454894F7FE7A}"/>
              </a:ext>
            </a:extLst>
          </p:cNvPr>
          <p:cNvCxnSpPr>
            <a:cxnSpLocks/>
            <a:endCxn id="40" idx="1"/>
          </p:cNvCxnSpPr>
          <p:nvPr/>
        </p:nvCxnSpPr>
        <p:spPr>
          <a:xfrm flipH="1">
            <a:off x="8202709" y="2925194"/>
            <a:ext cx="100564" cy="14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45C1C9F3-B59E-CE44-A5C8-7BD7CB74DB28}"/>
              </a:ext>
            </a:extLst>
          </p:cNvPr>
          <p:cNvSpPr/>
          <p:nvPr/>
        </p:nvSpPr>
        <p:spPr>
          <a:xfrm>
            <a:off x="7121665" y="3012978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Load balancing lib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7CEC587-11C7-3F4F-8472-219D6018D84E}"/>
              </a:ext>
            </a:extLst>
          </p:cNvPr>
          <p:cNvSpPr/>
          <p:nvPr/>
        </p:nvSpPr>
        <p:spPr>
          <a:xfrm>
            <a:off x="4371720" y="2835843"/>
            <a:ext cx="992153" cy="8834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(reverse proxy)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EE6F85D-65A8-6943-9E5A-DC6EC9AC0B61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5363873" y="3129884"/>
            <a:ext cx="333586" cy="14766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4A03BC2-3D33-574E-A4FC-272D6062D03A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5363873" y="3277545"/>
            <a:ext cx="333586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E4F6DD67-86D3-B34F-B0F6-07D56D42EE20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5363873" y="3277545"/>
            <a:ext cx="340011" cy="15145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C60DCDB1-656C-A145-91AF-AB30727C9ED9}"/>
              </a:ext>
            </a:extLst>
          </p:cNvPr>
          <p:cNvGrpSpPr/>
          <p:nvPr/>
        </p:nvGrpSpPr>
        <p:grpSpPr>
          <a:xfrm>
            <a:off x="7763533" y="3225626"/>
            <a:ext cx="216420" cy="289562"/>
            <a:chOff x="7795106" y="3842980"/>
            <a:chExt cx="340011" cy="299116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70A2C4F9-7ABE-F042-801B-BF97B64C4E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95106" y="3842980"/>
              <a:ext cx="333586" cy="14766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8D9A1472-1D1E-B64E-917A-52B3962EF5E9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335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2A46AA1E-1970-1749-888E-37DAE7EF34A0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40011" cy="151455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Connector 70">
            <a:extLst>
              <a:ext uri="{FF2B5EF4-FFF2-40B4-BE49-F238E27FC236}">
                <a16:creationId xmlns:a16="http://schemas.microsoft.com/office/drawing/2014/main" id="{E54DD8CC-C60A-7E4F-9F18-7353E239285E}"/>
              </a:ext>
            </a:extLst>
          </p:cNvPr>
          <p:cNvSpPr/>
          <p:nvPr/>
        </p:nvSpPr>
        <p:spPr>
          <a:xfrm>
            <a:off x="2742559" y="2699638"/>
            <a:ext cx="1257283" cy="1144705"/>
          </a:xfrm>
          <a:prstGeom prst="flowChartConnector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C64231DC-8D60-AF43-8AB0-77823B122BC5}"/>
              </a:ext>
            </a:extLst>
          </p:cNvPr>
          <p:cNvCxnSpPr>
            <a:cxnSpLocks/>
            <a:stCxn id="71" idx="6"/>
            <a:endCxn id="56" idx="1"/>
          </p:cNvCxnSpPr>
          <p:nvPr/>
        </p:nvCxnSpPr>
        <p:spPr>
          <a:xfrm>
            <a:off x="3999842" y="3271991"/>
            <a:ext cx="371878" cy="555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B644AD4F-A532-4A45-A01E-30FDB621BCEE}"/>
              </a:ext>
            </a:extLst>
          </p:cNvPr>
          <p:cNvSpPr/>
          <p:nvPr/>
        </p:nvSpPr>
        <p:spPr>
          <a:xfrm>
            <a:off x="10619104" y="4230321"/>
            <a:ext cx="1283594" cy="1102344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gunviolencearchive.org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8EB1CC83-999B-0144-911B-AA0DD444F5BC}"/>
              </a:ext>
            </a:extLst>
          </p:cNvPr>
          <p:cNvCxnSpPr>
            <a:cxnSpLocks/>
            <a:endCxn id="81" idx="0"/>
          </p:cNvCxnSpPr>
          <p:nvPr/>
        </p:nvCxnSpPr>
        <p:spPr>
          <a:xfrm>
            <a:off x="11102215" y="3887072"/>
            <a:ext cx="158686" cy="34324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2A248D89-A149-F947-BD45-F629B79EDDB7}"/>
              </a:ext>
            </a:extLst>
          </p:cNvPr>
          <p:cNvSpPr/>
          <p:nvPr/>
        </p:nvSpPr>
        <p:spPr>
          <a:xfrm>
            <a:off x="6721050" y="953522"/>
            <a:ext cx="992153" cy="11100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Stripe &amp; </a:t>
            </a:r>
            <a:r>
              <a:rPr lang="en-US" dirty="0" err="1">
                <a:solidFill>
                  <a:schemeClr val="tx1"/>
                </a:solidFill>
              </a:rPr>
              <a:t>Paypal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(donation processors)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406FE991-5C07-5F4F-96C5-8F02C464E5E6}"/>
              </a:ext>
            </a:extLst>
          </p:cNvPr>
          <p:cNvCxnSpPr>
            <a:cxnSpLocks/>
          </p:cNvCxnSpPr>
          <p:nvPr/>
        </p:nvCxnSpPr>
        <p:spPr>
          <a:xfrm flipV="1">
            <a:off x="7063111" y="2063568"/>
            <a:ext cx="1" cy="24667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210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99415F9E-3CB8-9E4E-88C6-0B43258C1644}"/>
              </a:ext>
            </a:extLst>
          </p:cNvPr>
          <p:cNvSpPr/>
          <p:nvPr/>
        </p:nvSpPr>
        <p:spPr>
          <a:xfrm>
            <a:off x="5710646" y="2310244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2E0E465-6C0B-984E-8443-4EC0E7E29E74}"/>
              </a:ext>
            </a:extLst>
          </p:cNvPr>
          <p:cNvSpPr/>
          <p:nvPr/>
        </p:nvSpPr>
        <p:spPr>
          <a:xfrm>
            <a:off x="5762411" y="2371973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6E765FC-0EB1-6549-8537-FA959520FF1B}"/>
              </a:ext>
            </a:extLst>
          </p:cNvPr>
          <p:cNvSpPr/>
          <p:nvPr/>
        </p:nvSpPr>
        <p:spPr>
          <a:xfrm>
            <a:off x="5820938" y="2429541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5B4814-1999-B341-98F0-7B61E232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 scalable design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4C66A-111D-E643-9D86-959788F08F77}"/>
              </a:ext>
            </a:extLst>
          </p:cNvPr>
          <p:cNvSpPr/>
          <p:nvPr/>
        </p:nvSpPr>
        <p:spPr>
          <a:xfrm>
            <a:off x="5876735" y="2489931"/>
            <a:ext cx="1503407" cy="1279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App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(Stateless &amp; Monolithic)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1AAAE9-D662-B844-8EE6-1A4536CA06B6}"/>
              </a:ext>
            </a:extLst>
          </p:cNvPr>
          <p:cNvCxnSpPr>
            <a:cxnSpLocks/>
            <a:stCxn id="6" idx="3"/>
            <a:endCxn id="71" idx="2"/>
          </p:cNvCxnSpPr>
          <p:nvPr/>
        </p:nvCxnSpPr>
        <p:spPr>
          <a:xfrm>
            <a:off x="1667839" y="3263896"/>
            <a:ext cx="1074720" cy="809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gnetic Disk 8">
            <a:extLst>
              <a:ext uri="{FF2B5EF4-FFF2-40B4-BE49-F238E27FC236}">
                <a16:creationId xmlns:a16="http://schemas.microsoft.com/office/drawing/2014/main" id="{497B714B-51E5-F14E-ACCA-C6EF4FF733A7}"/>
              </a:ext>
            </a:extLst>
          </p:cNvPr>
          <p:cNvSpPr/>
          <p:nvPr/>
        </p:nvSpPr>
        <p:spPr>
          <a:xfrm>
            <a:off x="7893004" y="2280115"/>
            <a:ext cx="1776929" cy="658165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SQL Primary</a:t>
            </a:r>
          </a:p>
        </p:txBody>
      </p:sp>
      <p:sp>
        <p:nvSpPr>
          <p:cNvPr id="10" name="Magnetic Disk 9">
            <a:extLst>
              <a:ext uri="{FF2B5EF4-FFF2-40B4-BE49-F238E27FC236}">
                <a16:creationId xmlns:a16="http://schemas.microsoft.com/office/drawing/2014/main" id="{0424CF2F-DA02-5141-AC87-560EB3D8611D}"/>
              </a:ext>
            </a:extLst>
          </p:cNvPr>
          <p:cNvSpPr/>
          <p:nvPr/>
        </p:nvSpPr>
        <p:spPr>
          <a:xfrm>
            <a:off x="7761406" y="5248819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S3 file store</a:t>
            </a:r>
          </a:p>
        </p:txBody>
      </p:sp>
      <p:sp>
        <p:nvSpPr>
          <p:cNvPr id="14" name="Connector 13">
            <a:extLst>
              <a:ext uri="{FF2B5EF4-FFF2-40B4-BE49-F238E27FC236}">
                <a16:creationId xmlns:a16="http://schemas.microsoft.com/office/drawing/2014/main" id="{89EAC39C-4843-DF45-9230-3DA9FBAB4C0A}"/>
              </a:ext>
            </a:extLst>
          </p:cNvPr>
          <p:cNvSpPr/>
          <p:nvPr/>
        </p:nvSpPr>
        <p:spPr>
          <a:xfrm>
            <a:off x="3535391" y="4373938"/>
            <a:ext cx="1257283" cy="1157205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43984A-5E3D-5A42-8849-66F6636EFD9D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1667839" y="3263896"/>
            <a:ext cx="2051677" cy="127951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4D65C73-C8A6-B146-8873-3C49E1B20FB2}"/>
              </a:ext>
            </a:extLst>
          </p:cNvPr>
          <p:cNvSpPr/>
          <p:nvPr/>
        </p:nvSpPr>
        <p:spPr>
          <a:xfrm>
            <a:off x="10460418" y="2784728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Scraper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(run by </a:t>
            </a:r>
            <a:r>
              <a:rPr lang="en-US" sz="1600" dirty="0" err="1">
                <a:solidFill>
                  <a:schemeClr val="tx1"/>
                </a:solidFill>
              </a:rPr>
              <a:t>cron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54756A2-8E7B-F446-AE63-C333166CEEC9}"/>
              </a:ext>
            </a:extLst>
          </p:cNvPr>
          <p:cNvGrpSpPr/>
          <p:nvPr/>
        </p:nvGrpSpPr>
        <p:grpSpPr>
          <a:xfrm>
            <a:off x="484389" y="2712724"/>
            <a:ext cx="1186606" cy="1102344"/>
            <a:chOff x="725710" y="2817701"/>
            <a:chExt cx="1186606" cy="110234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C88F195-F455-BE42-BAF5-A25C8D86DD87}"/>
                </a:ext>
              </a:extLst>
            </p:cNvPr>
            <p:cNvGrpSpPr/>
            <p:nvPr/>
          </p:nvGrpSpPr>
          <p:grpSpPr>
            <a:xfrm>
              <a:off x="728867" y="2817701"/>
              <a:ext cx="1183449" cy="136697"/>
              <a:chOff x="915806" y="2130253"/>
              <a:chExt cx="1183449" cy="13669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E1D8BE2-EBDA-1D4F-8730-7048262C870D}"/>
                  </a:ext>
                </a:extLst>
              </p:cNvPr>
              <p:cNvSpPr/>
              <p:nvPr/>
            </p:nvSpPr>
            <p:spPr>
              <a:xfrm>
                <a:off x="915806" y="2130253"/>
                <a:ext cx="1183449" cy="1366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9F6C727-EB59-8C4C-9745-2442F24F3EE6}"/>
                  </a:ext>
                </a:extLst>
              </p:cNvPr>
              <p:cNvSpPr/>
              <p:nvPr/>
            </p:nvSpPr>
            <p:spPr>
              <a:xfrm>
                <a:off x="1156464" y="2159486"/>
                <a:ext cx="82366" cy="82054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53C3C06-82AF-7F46-8132-5A1D8C516554}"/>
                  </a:ext>
                </a:extLst>
              </p:cNvPr>
              <p:cNvSpPr/>
              <p:nvPr/>
            </p:nvSpPr>
            <p:spPr>
              <a:xfrm>
                <a:off x="1048514" y="2159486"/>
                <a:ext cx="82366" cy="82054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6E5A6C0-EB86-3348-9F9A-D62975BCCCE4}"/>
                  </a:ext>
                </a:extLst>
              </p:cNvPr>
              <p:cNvSpPr/>
              <p:nvPr/>
            </p:nvSpPr>
            <p:spPr>
              <a:xfrm>
                <a:off x="946320" y="2159486"/>
                <a:ext cx="82366" cy="820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72B3DD-D224-D042-9B84-9BF6A797DBAC}"/>
                </a:ext>
              </a:extLst>
            </p:cNvPr>
            <p:cNvSpPr/>
            <p:nvPr/>
          </p:nvSpPr>
          <p:spPr>
            <a:xfrm>
              <a:off x="725710" y="2817701"/>
              <a:ext cx="1183450" cy="1102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Web Browser</a:t>
              </a:r>
            </a:p>
          </p:txBody>
        </p:sp>
      </p:grp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D49ED4-6BA4-5E4F-87E5-9B8D106E6609}"/>
              </a:ext>
            </a:extLst>
          </p:cNvPr>
          <p:cNvCxnSpPr>
            <a:cxnSpLocks/>
            <a:stCxn id="17" idx="1"/>
            <a:endCxn id="9" idx="4"/>
          </p:cNvCxnSpPr>
          <p:nvPr/>
        </p:nvCxnSpPr>
        <p:spPr>
          <a:xfrm flipH="1" flipV="1">
            <a:off x="9669933" y="2609198"/>
            <a:ext cx="790485" cy="72670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A8BC5ED-18BE-B34B-85CB-43C8468C4FA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8916067" y="3335900"/>
            <a:ext cx="1544351" cy="20481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031A6A-E9C8-A344-AD84-FDCE490B70F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7113966" y="3768839"/>
            <a:ext cx="1289238" cy="147998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FF4CF6-A385-B64D-9D9C-8BDD05041072}"/>
              </a:ext>
            </a:extLst>
          </p:cNvPr>
          <p:cNvCxnSpPr>
            <a:cxnSpLocks/>
            <a:stCxn id="14" idx="6"/>
            <a:endCxn id="102" idx="1"/>
          </p:cNvCxnSpPr>
          <p:nvPr/>
        </p:nvCxnSpPr>
        <p:spPr>
          <a:xfrm>
            <a:off x="4792674" y="4952541"/>
            <a:ext cx="2508593" cy="11638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3E68F34-612C-074B-BBE5-386071F24C28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7393329" y="2609198"/>
            <a:ext cx="499675" cy="1984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2C9FA3C-EA2A-1549-B438-B1DED0826C65}"/>
              </a:ext>
            </a:extLst>
          </p:cNvPr>
          <p:cNvSpPr txBox="1"/>
          <p:nvPr/>
        </p:nvSpPr>
        <p:spPr>
          <a:xfrm>
            <a:off x="1603259" y="2958226"/>
            <a:ext cx="12528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gunmemorial.org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1C682A9-B3C9-0348-BF92-7A342C590A8F}"/>
              </a:ext>
            </a:extLst>
          </p:cNvPr>
          <p:cNvSpPr txBox="1"/>
          <p:nvPr/>
        </p:nvSpPr>
        <p:spPr>
          <a:xfrm rot="1962042">
            <a:off x="1944870" y="3951345"/>
            <a:ext cx="1652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media.gunmemorial.org</a:t>
            </a:r>
            <a:endParaRPr lang="en-US" sz="12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0CE97C1-0A3A-A84F-96EA-4A7432AA8F12}"/>
              </a:ext>
            </a:extLst>
          </p:cNvPr>
          <p:cNvSpPr txBox="1"/>
          <p:nvPr/>
        </p:nvSpPr>
        <p:spPr>
          <a:xfrm rot="1488638">
            <a:off x="4857506" y="5624451"/>
            <a:ext cx="2668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s3.amazonaws.com/</a:t>
            </a:r>
            <a:r>
              <a:rPr lang="en-US" sz="1200" dirty="0" err="1"/>
              <a:t>gunmemorial</a:t>
            </a:r>
            <a:r>
              <a:rPr lang="en-US" sz="1200" dirty="0"/>
              <a:t>-media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A96FD39-51CC-A14B-900A-5B1CF2D9D512}"/>
              </a:ext>
            </a:extLst>
          </p:cNvPr>
          <p:cNvSpPr/>
          <p:nvPr/>
        </p:nvSpPr>
        <p:spPr>
          <a:xfrm>
            <a:off x="8274270" y="1038386"/>
            <a:ext cx="992153" cy="9618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 (SMTP) Server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8068DE8-C2F5-FC47-9FC3-365D98230F12}"/>
              </a:ext>
            </a:extLst>
          </p:cNvPr>
          <p:cNvCxnSpPr>
            <a:cxnSpLocks/>
            <a:endCxn id="78" idx="1"/>
          </p:cNvCxnSpPr>
          <p:nvPr/>
        </p:nvCxnSpPr>
        <p:spPr>
          <a:xfrm flipV="1">
            <a:off x="7375612" y="1519329"/>
            <a:ext cx="898658" cy="108634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4DF3B3-957E-A848-BB99-C98848EB0F5C}"/>
              </a:ext>
            </a:extLst>
          </p:cNvPr>
          <p:cNvSpPr/>
          <p:nvPr/>
        </p:nvSpPr>
        <p:spPr>
          <a:xfrm>
            <a:off x="7301267" y="5788276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Public HTTP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40" name="Magnetic Disk 39">
            <a:extLst>
              <a:ext uri="{FF2B5EF4-FFF2-40B4-BE49-F238E27FC236}">
                <a16:creationId xmlns:a16="http://schemas.microsoft.com/office/drawing/2014/main" id="{2A65C223-D2A2-5742-ADBA-4E4B01626BBD}"/>
              </a:ext>
            </a:extLst>
          </p:cNvPr>
          <p:cNvSpPr/>
          <p:nvPr/>
        </p:nvSpPr>
        <p:spPr>
          <a:xfrm>
            <a:off x="7985548" y="30732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1" name="Magnetic Disk 40">
            <a:extLst>
              <a:ext uri="{FF2B5EF4-FFF2-40B4-BE49-F238E27FC236}">
                <a16:creationId xmlns:a16="http://schemas.microsoft.com/office/drawing/2014/main" id="{E2A5626A-9FD2-6649-B45E-30CCE0D7E3EA}"/>
              </a:ext>
            </a:extLst>
          </p:cNvPr>
          <p:cNvSpPr/>
          <p:nvPr/>
        </p:nvSpPr>
        <p:spPr>
          <a:xfrm>
            <a:off x="8137948" y="32256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2" name="Magnetic Disk 41">
            <a:extLst>
              <a:ext uri="{FF2B5EF4-FFF2-40B4-BE49-F238E27FC236}">
                <a16:creationId xmlns:a16="http://schemas.microsoft.com/office/drawing/2014/main" id="{F95EDD5A-50B3-C747-B115-350C1BF389E5}"/>
              </a:ext>
            </a:extLst>
          </p:cNvPr>
          <p:cNvSpPr/>
          <p:nvPr/>
        </p:nvSpPr>
        <p:spPr>
          <a:xfrm>
            <a:off x="8290348" y="33780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3" name="Magnetic Disk 42">
            <a:extLst>
              <a:ext uri="{FF2B5EF4-FFF2-40B4-BE49-F238E27FC236}">
                <a16:creationId xmlns:a16="http://schemas.microsoft.com/office/drawing/2014/main" id="{DAF9403B-725D-7547-AE57-0007D663B5AF}"/>
              </a:ext>
            </a:extLst>
          </p:cNvPr>
          <p:cNvSpPr/>
          <p:nvPr/>
        </p:nvSpPr>
        <p:spPr>
          <a:xfrm>
            <a:off x="8442748" y="3530426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5" name="Magnetic Disk 44">
            <a:extLst>
              <a:ext uri="{FF2B5EF4-FFF2-40B4-BE49-F238E27FC236}">
                <a16:creationId xmlns:a16="http://schemas.microsoft.com/office/drawing/2014/main" id="{9006B445-FD97-E744-B883-7D2D9043A3B3}"/>
              </a:ext>
            </a:extLst>
          </p:cNvPr>
          <p:cNvSpPr/>
          <p:nvPr/>
        </p:nvSpPr>
        <p:spPr>
          <a:xfrm>
            <a:off x="8797165" y="30608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7" name="Magnetic Disk 46">
            <a:extLst>
              <a:ext uri="{FF2B5EF4-FFF2-40B4-BE49-F238E27FC236}">
                <a16:creationId xmlns:a16="http://schemas.microsoft.com/office/drawing/2014/main" id="{95BFA140-1EAB-E148-9BF4-80257B22DC3F}"/>
              </a:ext>
            </a:extLst>
          </p:cNvPr>
          <p:cNvSpPr/>
          <p:nvPr/>
        </p:nvSpPr>
        <p:spPr>
          <a:xfrm>
            <a:off x="8949565" y="32132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48" name="Magnetic Disk 47">
            <a:extLst>
              <a:ext uri="{FF2B5EF4-FFF2-40B4-BE49-F238E27FC236}">
                <a16:creationId xmlns:a16="http://schemas.microsoft.com/office/drawing/2014/main" id="{AB26A873-016E-C34E-9112-E87BBEC576E9}"/>
              </a:ext>
            </a:extLst>
          </p:cNvPr>
          <p:cNvSpPr/>
          <p:nvPr/>
        </p:nvSpPr>
        <p:spPr>
          <a:xfrm>
            <a:off x="9101965" y="33656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50" name="Magnetic Disk 49">
            <a:extLst>
              <a:ext uri="{FF2B5EF4-FFF2-40B4-BE49-F238E27FC236}">
                <a16:creationId xmlns:a16="http://schemas.microsoft.com/office/drawing/2014/main" id="{F9D57507-954E-314A-AC90-3C14ADD03251}"/>
              </a:ext>
            </a:extLst>
          </p:cNvPr>
          <p:cNvSpPr/>
          <p:nvPr/>
        </p:nvSpPr>
        <p:spPr>
          <a:xfrm>
            <a:off x="9254365" y="3518030"/>
            <a:ext cx="434322" cy="49362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98ED76-DF06-F04E-828B-4957D0585D12}"/>
              </a:ext>
            </a:extLst>
          </p:cNvPr>
          <p:cNvSpPr txBox="1"/>
          <p:nvPr/>
        </p:nvSpPr>
        <p:spPr>
          <a:xfrm>
            <a:off x="8147550" y="3990641"/>
            <a:ext cx="1481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 Replicas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61C8871-84F7-E94D-A991-C142688370E3}"/>
              </a:ext>
            </a:extLst>
          </p:cNvPr>
          <p:cNvCxnSpPr>
            <a:cxnSpLocks/>
            <a:stCxn id="9" idx="3"/>
            <a:endCxn id="45" idx="1"/>
          </p:cNvCxnSpPr>
          <p:nvPr/>
        </p:nvCxnSpPr>
        <p:spPr>
          <a:xfrm>
            <a:off x="8781469" y="2938280"/>
            <a:ext cx="232857" cy="12255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4039A0B-E7B6-4840-B961-454894F7FE7A}"/>
              </a:ext>
            </a:extLst>
          </p:cNvPr>
          <p:cNvCxnSpPr>
            <a:cxnSpLocks/>
            <a:endCxn id="40" idx="1"/>
          </p:cNvCxnSpPr>
          <p:nvPr/>
        </p:nvCxnSpPr>
        <p:spPr>
          <a:xfrm flipH="1">
            <a:off x="8202709" y="2925194"/>
            <a:ext cx="100564" cy="14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45C1C9F3-B59E-CE44-A5C8-7BD7CB74DB28}"/>
              </a:ext>
            </a:extLst>
          </p:cNvPr>
          <p:cNvSpPr/>
          <p:nvPr/>
        </p:nvSpPr>
        <p:spPr>
          <a:xfrm>
            <a:off x="7121665" y="3012978"/>
            <a:ext cx="646741" cy="656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Load balancing lib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7CEC587-11C7-3F4F-8472-219D6018D84E}"/>
              </a:ext>
            </a:extLst>
          </p:cNvPr>
          <p:cNvSpPr/>
          <p:nvPr/>
        </p:nvSpPr>
        <p:spPr>
          <a:xfrm>
            <a:off x="4371720" y="2835843"/>
            <a:ext cx="992153" cy="8834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(reverse proxy)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EE6F85D-65A8-6943-9E5A-DC6EC9AC0B61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5363873" y="3129884"/>
            <a:ext cx="333586" cy="14766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4A03BC2-3D33-574E-A4FC-272D6062D03A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5363873" y="3277545"/>
            <a:ext cx="333586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E4F6DD67-86D3-B34F-B0F6-07D56D42EE20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5363873" y="3277545"/>
            <a:ext cx="340011" cy="15145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C60DCDB1-656C-A145-91AF-AB30727C9ED9}"/>
              </a:ext>
            </a:extLst>
          </p:cNvPr>
          <p:cNvGrpSpPr/>
          <p:nvPr/>
        </p:nvGrpSpPr>
        <p:grpSpPr>
          <a:xfrm>
            <a:off x="7763533" y="3225626"/>
            <a:ext cx="216420" cy="289562"/>
            <a:chOff x="7795106" y="3842980"/>
            <a:chExt cx="340011" cy="299116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70A2C4F9-7ABE-F042-801B-BF97B64C4E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95106" y="3842980"/>
              <a:ext cx="333586" cy="14766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8D9A1472-1D1E-B64E-917A-52B3962EF5E9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335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2A46AA1E-1970-1749-888E-37DAE7EF34A0}"/>
                </a:ext>
              </a:extLst>
            </p:cNvPr>
            <p:cNvCxnSpPr>
              <a:cxnSpLocks/>
            </p:cNvCxnSpPr>
            <p:nvPr/>
          </p:nvCxnSpPr>
          <p:spPr>
            <a:xfrm>
              <a:off x="7795106" y="3990641"/>
              <a:ext cx="340011" cy="151455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Connector 70">
            <a:extLst>
              <a:ext uri="{FF2B5EF4-FFF2-40B4-BE49-F238E27FC236}">
                <a16:creationId xmlns:a16="http://schemas.microsoft.com/office/drawing/2014/main" id="{E54DD8CC-C60A-7E4F-9F18-7353E239285E}"/>
              </a:ext>
            </a:extLst>
          </p:cNvPr>
          <p:cNvSpPr/>
          <p:nvPr/>
        </p:nvSpPr>
        <p:spPr>
          <a:xfrm>
            <a:off x="2742559" y="2699638"/>
            <a:ext cx="1257283" cy="1144705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C64231DC-8D60-AF43-8AB0-77823B122BC5}"/>
              </a:ext>
            </a:extLst>
          </p:cNvPr>
          <p:cNvCxnSpPr>
            <a:cxnSpLocks/>
            <a:stCxn id="71" idx="6"/>
            <a:endCxn id="56" idx="1"/>
          </p:cNvCxnSpPr>
          <p:nvPr/>
        </p:nvCxnSpPr>
        <p:spPr>
          <a:xfrm>
            <a:off x="3999842" y="3271991"/>
            <a:ext cx="371878" cy="555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B644AD4F-A532-4A45-A01E-30FDB621BCEE}"/>
              </a:ext>
            </a:extLst>
          </p:cNvPr>
          <p:cNvSpPr/>
          <p:nvPr/>
        </p:nvSpPr>
        <p:spPr>
          <a:xfrm>
            <a:off x="10619104" y="4230321"/>
            <a:ext cx="1283594" cy="1102344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gunviolencearchive.org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8EB1CC83-999B-0144-911B-AA0DD444F5BC}"/>
              </a:ext>
            </a:extLst>
          </p:cNvPr>
          <p:cNvCxnSpPr>
            <a:cxnSpLocks/>
            <a:endCxn id="81" idx="0"/>
          </p:cNvCxnSpPr>
          <p:nvPr/>
        </p:nvCxnSpPr>
        <p:spPr>
          <a:xfrm>
            <a:off x="11102215" y="3887072"/>
            <a:ext cx="158686" cy="34324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loud 56">
            <a:extLst>
              <a:ext uri="{FF2B5EF4-FFF2-40B4-BE49-F238E27FC236}">
                <a16:creationId xmlns:a16="http://schemas.microsoft.com/office/drawing/2014/main" id="{FE514CFF-477A-F14B-9C27-7B08428863EF}"/>
              </a:ext>
            </a:extLst>
          </p:cNvPr>
          <p:cNvSpPr/>
          <p:nvPr/>
        </p:nvSpPr>
        <p:spPr>
          <a:xfrm>
            <a:off x="1761446" y="1496266"/>
            <a:ext cx="1201925" cy="902199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9ADC485-CC24-0E45-8082-64DDD9530480}"/>
              </a:ext>
            </a:extLst>
          </p:cNvPr>
          <p:cNvSpPr/>
          <p:nvPr/>
        </p:nvSpPr>
        <p:spPr>
          <a:xfrm>
            <a:off x="6721050" y="953522"/>
            <a:ext cx="992153" cy="11100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Stripe &amp; </a:t>
            </a:r>
            <a:r>
              <a:rPr lang="en-US" dirty="0" err="1">
                <a:solidFill>
                  <a:schemeClr val="tx1"/>
                </a:solidFill>
              </a:rPr>
              <a:t>Paypal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(donation processors)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65B3A7F-E785-7B40-8288-DD60D2B1422E}"/>
              </a:ext>
            </a:extLst>
          </p:cNvPr>
          <p:cNvCxnSpPr>
            <a:cxnSpLocks/>
          </p:cNvCxnSpPr>
          <p:nvPr/>
        </p:nvCxnSpPr>
        <p:spPr>
          <a:xfrm flipV="1">
            <a:off x="7063111" y="2063568"/>
            <a:ext cx="1" cy="24667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174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B5D72-98A6-D04C-A5AD-DD84A67C1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a single SQL database handle the write load?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FCEF-C818-9D4C-96ED-7BB113869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8314" y="1108129"/>
            <a:ext cx="5934384" cy="55948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At 200x the load, we'd expect about 400k×200 = 80M events/month</a:t>
            </a:r>
          </a:p>
          <a:p>
            <a:r>
              <a:rPr lang="en-US" dirty="0"/>
              <a:t>80M/month × 1 month/2.6M sec</a:t>
            </a:r>
            <a:br>
              <a:rPr lang="en-US" dirty="0"/>
            </a:br>
            <a:r>
              <a:rPr lang="en-US" dirty="0"/>
              <a:t>≅ </a:t>
            </a:r>
            <a:r>
              <a:rPr lang="en-US" b="1" dirty="0"/>
              <a:t>30 DB writes per second</a:t>
            </a:r>
          </a:p>
          <a:p>
            <a:r>
              <a:rPr lang="en-US" dirty="0"/>
              <a:t>This is definitely achievable:</a:t>
            </a:r>
          </a:p>
          <a:p>
            <a:pPr lvl="1"/>
            <a:r>
              <a:rPr lang="en-US" dirty="0"/>
              <a:t>Magnetic disk can do ~100 IOPS</a:t>
            </a:r>
          </a:p>
          <a:p>
            <a:pPr lvl="1"/>
            <a:r>
              <a:rPr lang="en-US" dirty="0"/>
              <a:t>SSD can do &gt; 5,000 IOPS [</a:t>
            </a:r>
            <a:r>
              <a:rPr lang="en-US" dirty="0">
                <a:hlinkClick r:id="rId2"/>
              </a:rPr>
              <a:t>ref.</a:t>
            </a:r>
            <a:r>
              <a:rPr lang="en-US" dirty="0"/>
              <a:t>]</a:t>
            </a:r>
          </a:p>
          <a:p>
            <a:pPr lvl="1"/>
            <a:endParaRPr lang="en-US" dirty="0"/>
          </a:p>
          <a:p>
            <a:r>
              <a:rPr lang="en-US" dirty="0"/>
              <a:t>But this is just a theoretical projection.  It's better to look at the load in practice…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294DB7-7E2C-4943-B814-BE59C79BA2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65" y="1914610"/>
            <a:ext cx="5758249" cy="24691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9BAD8D-C70B-E140-82CD-5D62BB62E434}"/>
              </a:ext>
            </a:extLst>
          </p:cNvPr>
          <p:cNvSpPr txBox="1"/>
          <p:nvPr/>
        </p:nvSpPr>
        <p:spPr>
          <a:xfrm>
            <a:off x="210065" y="1311315"/>
            <a:ext cx="53999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Month of April UI events (leading to DB writes):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90F7DE-620A-1046-A7D9-73332AFAAD03}"/>
              </a:ext>
            </a:extLst>
          </p:cNvPr>
          <p:cNvSpPr txBox="1"/>
          <p:nvPr/>
        </p:nvSpPr>
        <p:spPr>
          <a:xfrm>
            <a:off x="383059" y="5029200"/>
            <a:ext cx="4609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are also DB writes to add new victims to the database, but this negligible and does not scale with traffic.  Visitor actions are the main concern for scaling.</a:t>
            </a:r>
          </a:p>
        </p:txBody>
      </p:sp>
    </p:spTree>
    <p:extLst>
      <p:ext uri="{BB962C8B-B14F-4D97-AF65-F5344CB8AC3E}">
        <p14:creationId xmlns:p14="http://schemas.microsoft.com/office/powerpoint/2010/main" val="2195693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0ADD-A11C-1B4E-AEB6-66A6788D5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Empirical scaling analysis </a:t>
            </a:r>
            <a:r>
              <a:rPr lang="en-US" i="1" dirty="0"/>
              <a:t>(real traffic on t3.small)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19685-F735-4C4E-BE87-DCA799987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8825" y="1136821"/>
            <a:ext cx="8143873" cy="56049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Data at left is from two weeks in May 2020, running the database on a t3.small instance.</a:t>
            </a:r>
          </a:p>
          <a:p>
            <a:r>
              <a:rPr lang="en-US" dirty="0"/>
              <a:t>Remember, our goal is to scale traffic by 200x.</a:t>
            </a:r>
          </a:p>
          <a:p>
            <a:pPr lvl="3"/>
            <a:endParaRPr lang="en-US" dirty="0"/>
          </a:p>
          <a:p>
            <a:r>
              <a:rPr lang="en-US" dirty="0"/>
              <a:t>AWS allows DB instances with up to 32k IOPS.</a:t>
            </a:r>
          </a:p>
          <a:p>
            <a:pPr lvl="1"/>
            <a:r>
              <a:rPr lang="en-US" dirty="0"/>
              <a:t>Can a single machine's storage handle 200x the load?</a:t>
            </a:r>
          </a:p>
          <a:p>
            <a:pPr lvl="1"/>
            <a:r>
              <a:rPr lang="en-US" b="1" dirty="0">
                <a:solidFill>
                  <a:srgbClr val="00B050"/>
                </a:solidFill>
              </a:rPr>
              <a:t>Yes! </a:t>
            </a:r>
            <a:r>
              <a:rPr lang="en-US" dirty="0">
                <a:solidFill>
                  <a:srgbClr val="00B050"/>
                </a:solidFill>
              </a:rPr>
              <a:t>200x more load would be just 2k IOPS.</a:t>
            </a:r>
            <a:endParaRPr lang="en-US" dirty="0"/>
          </a:p>
          <a:p>
            <a:r>
              <a:rPr lang="en-US" dirty="0"/>
              <a:t>The biggest DB instance available (r5.24xlarge) has 96 CPU cores instead of just two.</a:t>
            </a:r>
          </a:p>
          <a:p>
            <a:pPr lvl="1"/>
            <a:r>
              <a:rPr lang="en-US" dirty="0"/>
              <a:t>Can a single machine's CPU handle 200x the load?</a:t>
            </a:r>
          </a:p>
          <a:p>
            <a:pPr lvl="1"/>
            <a:r>
              <a:rPr lang="en-US" b="1" dirty="0">
                <a:solidFill>
                  <a:srgbClr val="00B050"/>
                </a:solidFill>
              </a:rPr>
              <a:t>Yes!  </a:t>
            </a:r>
            <a:r>
              <a:rPr lang="en-US" dirty="0">
                <a:solidFill>
                  <a:srgbClr val="00B050"/>
                </a:solidFill>
              </a:rPr>
              <a:t>Two CPU cores can handle 30x more load. 48x more CPU cores might handle 1,400x the load.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362A75-66EB-8F40-963E-A6D512E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55" y="4923424"/>
            <a:ext cx="3144622" cy="1779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BF21DF-44D8-424B-BF39-36D34FCE02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794" y="1198080"/>
            <a:ext cx="3106522" cy="17480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859B2DD-4EC6-EE43-8387-705D04A8F4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794" y="3044977"/>
            <a:ext cx="3132083" cy="17795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291C56A-65E9-4B47-A523-7DF98A22D851}"/>
              </a:ext>
            </a:extLst>
          </p:cNvPr>
          <p:cNvSpPr txBox="1"/>
          <p:nvPr/>
        </p:nvSpPr>
        <p:spPr>
          <a:xfrm>
            <a:off x="547386" y="5103340"/>
            <a:ext cx="2817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 t3.small (two CPU cores)</a:t>
            </a:r>
          </a:p>
        </p:txBody>
      </p:sp>
    </p:spTree>
    <p:extLst>
      <p:ext uri="{BB962C8B-B14F-4D97-AF65-F5344CB8AC3E}">
        <p14:creationId xmlns:p14="http://schemas.microsoft.com/office/powerpoint/2010/main" val="377286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0C510-FBAD-FC41-B57A-8F2243E73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NGVM is easy to scale. 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05633-CD89-DD40-B012-98D50D6A1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Traffic is mostly reads.</a:t>
            </a:r>
          </a:p>
          <a:p>
            <a:r>
              <a:rPr lang="en-US" dirty="0"/>
              <a:t>Visitors are not logged in.</a:t>
            </a:r>
          </a:p>
          <a:p>
            <a:pPr lvl="1"/>
            <a:r>
              <a:rPr lang="en-US" dirty="0"/>
              <a:t>There are no personal recommendations or user behavior models.</a:t>
            </a:r>
          </a:p>
          <a:p>
            <a:pPr lvl="1"/>
            <a:r>
              <a:rPr lang="en-US" dirty="0"/>
              <a:t>Each user gets the same HTML, and responses can be cached in CDN.</a:t>
            </a:r>
          </a:p>
          <a:p>
            <a:r>
              <a:rPr lang="en-US" dirty="0"/>
              <a:t>Effects of visitor actions (lighting candles, leaving comments) need not be visible immediately to other visitors.  Caching is possible.</a:t>
            </a:r>
          </a:p>
          <a:p>
            <a:r>
              <a:rPr lang="en-US" dirty="0"/>
              <a:t>Users don't interact directly with each other.  No user notifications.</a:t>
            </a:r>
          </a:p>
          <a:p>
            <a:r>
              <a:rPr lang="en-US" dirty="0"/>
              <a:t>Memorial pages are independent of each other.</a:t>
            </a:r>
          </a:p>
          <a:p>
            <a:r>
              <a:rPr lang="en-US" dirty="0"/>
              <a:t>Data size does not scale with traffic (number of memorial pages is fixed).  </a:t>
            </a:r>
            <a:r>
              <a:rPr lang="en-US" dirty="0" err="1"/>
              <a:t>Legacy.com</a:t>
            </a:r>
            <a:r>
              <a:rPr lang="en-US" dirty="0"/>
              <a:t> would be more difficult to scale.</a:t>
            </a:r>
          </a:p>
          <a:p>
            <a:r>
              <a:rPr lang="en-US" dirty="0"/>
              <a:t>Writes don't involve any transactions.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70CBE9A-A06F-FA4A-9271-570D67805580}"/>
              </a:ext>
            </a:extLst>
          </p:cNvPr>
          <p:cNvGrpSpPr/>
          <p:nvPr/>
        </p:nvGrpSpPr>
        <p:grpSpPr>
          <a:xfrm>
            <a:off x="10972800" y="262611"/>
            <a:ext cx="929898" cy="884264"/>
            <a:chOff x="10763181" y="2345404"/>
            <a:chExt cx="1139517" cy="1083596"/>
          </a:xfrm>
        </p:grpSpPr>
        <p:sp>
          <p:nvSpPr>
            <p:cNvPr id="5" name="Octagon 4">
              <a:extLst>
                <a:ext uri="{FF2B5EF4-FFF2-40B4-BE49-F238E27FC236}">
                  <a16:creationId xmlns:a16="http://schemas.microsoft.com/office/drawing/2014/main" id="{C9DED1E8-3E41-6246-A968-A3D83DE79BBD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030C0EB1-CA2D-1D4B-9567-6D62E21CD342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5DA6F1-088B-8543-ADD3-7165708B8D7A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009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D5D426-4701-E140-A8B7-ED3DE5F50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Authentication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F66AF-3FAA-904B-AAB3-75EFDC335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Webservice requests are rarely open to the public.</a:t>
            </a:r>
          </a:p>
          <a:p>
            <a:r>
              <a:rPr lang="en-US" dirty="0"/>
              <a:t>Each request must include an input that </a:t>
            </a:r>
            <a:r>
              <a:rPr lang="en-US" b="1" dirty="0"/>
              <a:t>authenticates</a:t>
            </a:r>
            <a:r>
              <a:rPr lang="en-US" dirty="0"/>
              <a:t> and identifies the user.</a:t>
            </a:r>
          </a:p>
          <a:p>
            <a:r>
              <a:rPr lang="en-US" dirty="0"/>
              <a:t>Passwords are the most common </a:t>
            </a:r>
            <a:r>
              <a:rPr lang="en-US" dirty="0" err="1"/>
              <a:t>auth</a:t>
            </a:r>
            <a:r>
              <a:rPr lang="en-US" dirty="0"/>
              <a:t> mechanism.</a:t>
            </a:r>
          </a:p>
          <a:p>
            <a:r>
              <a:rPr lang="en-US" dirty="0"/>
              <a:t>Email/SMS (a trusted </a:t>
            </a:r>
            <a:r>
              <a:rPr lang="en-US" i="1" dirty="0"/>
              <a:t>side channel </a:t>
            </a:r>
            <a:r>
              <a:rPr lang="en-US" dirty="0"/>
              <a:t>of communication) can be used.</a:t>
            </a:r>
          </a:p>
          <a:p>
            <a:r>
              <a:rPr lang="en-US" b="1" dirty="0"/>
              <a:t>Authentication tokens </a:t>
            </a:r>
            <a:r>
              <a:rPr lang="en-US" dirty="0"/>
              <a:t>are strings randomly generated (and stored) on the backend to verify user identity.</a:t>
            </a:r>
          </a:p>
          <a:p>
            <a:pPr lvl="1"/>
            <a:r>
              <a:rPr lang="en-US" dirty="0"/>
              <a:t>Variations include </a:t>
            </a:r>
            <a:r>
              <a:rPr lang="en-US" b="1" dirty="0"/>
              <a:t>session keys</a:t>
            </a:r>
            <a:r>
              <a:rPr lang="en-US" dirty="0"/>
              <a:t>, </a:t>
            </a:r>
            <a:r>
              <a:rPr lang="en-US" b="1" dirty="0"/>
              <a:t>cookies</a:t>
            </a:r>
            <a:r>
              <a:rPr lang="en-US" dirty="0"/>
              <a:t>, and </a:t>
            </a:r>
            <a:r>
              <a:rPr lang="en-US" b="1" dirty="0" err="1"/>
              <a:t>api</a:t>
            </a:r>
            <a:r>
              <a:rPr lang="en-US" b="1" dirty="0"/>
              <a:t> keys.</a:t>
            </a:r>
          </a:p>
          <a:p>
            <a:pPr lvl="1"/>
            <a:r>
              <a:rPr lang="en-US" dirty="0"/>
              <a:t>Often a separate microservice is dedicated to authentication (and other user management tasks, like account creation).</a:t>
            </a:r>
          </a:p>
        </p:txBody>
      </p:sp>
    </p:spTree>
    <p:extLst>
      <p:ext uri="{BB962C8B-B14F-4D97-AF65-F5344CB8AC3E}">
        <p14:creationId xmlns:p14="http://schemas.microsoft.com/office/powerpoint/2010/main" val="4062908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048FD-6198-D547-97B5-6F8A1441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07223-4524-C840-B23C-6924200B9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Showed NVGM architecture design case study.</a:t>
            </a:r>
          </a:p>
          <a:p>
            <a:r>
              <a:rPr lang="en-US" dirty="0"/>
              <a:t>It's another article publishing system, so arch is similar to Wikipedia.</a:t>
            </a:r>
          </a:p>
          <a:p>
            <a:pPr lvl="1"/>
            <a:r>
              <a:rPr lang="en-US" dirty="0"/>
              <a:t>Caching and load balancers on frontend,</a:t>
            </a:r>
          </a:p>
          <a:p>
            <a:pPr lvl="1"/>
            <a:r>
              <a:rPr lang="en-US" dirty="0"/>
              <a:t>Stateless app,</a:t>
            </a:r>
          </a:p>
          <a:p>
            <a:pPr lvl="1"/>
            <a:r>
              <a:rPr lang="en-US" dirty="0"/>
              <a:t>SQL DB with read-replicas.</a:t>
            </a:r>
          </a:p>
          <a:p>
            <a:r>
              <a:rPr lang="en-US" dirty="0"/>
              <a:t>S3 file store was used for large media files (photos).</a:t>
            </a:r>
          </a:p>
        </p:txBody>
      </p:sp>
    </p:spTree>
    <p:extLst>
      <p:ext uri="{BB962C8B-B14F-4D97-AF65-F5344CB8AC3E}">
        <p14:creationId xmlns:p14="http://schemas.microsoft.com/office/powerpoint/2010/main" val="3281448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EF6D1-798F-A14D-9574-E75771F4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National Gun Violence Memorial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D5112-88B9-2940-9A59-3640B4AE6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3"/>
              </a:rPr>
              <a:t>https://gunmemorial.org</a:t>
            </a:r>
            <a:r>
              <a:rPr lang="en-US" dirty="0"/>
              <a:t> </a:t>
            </a:r>
          </a:p>
          <a:p>
            <a:r>
              <a:rPr lang="en-US" dirty="0"/>
              <a:t>Java servlet w/JSP, connecting to a SQL database, with S3 for images.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AWS deployment uses these services:</a:t>
            </a:r>
          </a:p>
          <a:p>
            <a:r>
              <a:rPr lang="en-US" dirty="0"/>
              <a:t>Elastic Beanstalk</a:t>
            </a:r>
          </a:p>
          <a:p>
            <a:r>
              <a:rPr lang="en-US" dirty="0"/>
              <a:t>EC2: Elastic Compute Cloud (Virtual Machines)</a:t>
            </a:r>
          </a:p>
          <a:p>
            <a:r>
              <a:rPr lang="en-US" dirty="0"/>
              <a:t>RDS: Relational Database Service</a:t>
            </a:r>
          </a:p>
          <a:p>
            <a:r>
              <a:rPr lang="en-US" dirty="0"/>
              <a:t>CloudFront (CDN)</a:t>
            </a:r>
          </a:p>
          <a:p>
            <a:r>
              <a:rPr lang="en-US" dirty="0"/>
              <a:t>Route 53 (DNS)</a:t>
            </a:r>
          </a:p>
          <a:p>
            <a:r>
              <a:rPr lang="en-US" dirty="0"/>
              <a:t>Simple Email Service (SES)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029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B4814-1999-B341-98F0-7B61E232E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71" y="50053"/>
            <a:ext cx="11639227" cy="686263"/>
          </a:xfrm>
        </p:spPr>
        <p:txBody>
          <a:bodyPr>
            <a:normAutofit fontScale="90000"/>
          </a:bodyPr>
          <a:lstStyle/>
          <a:p>
            <a:r>
              <a:rPr lang="en-US" dirty="0"/>
              <a:t>NGVM architecture diagram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4C66A-111D-E643-9D86-959788F08F77}"/>
              </a:ext>
            </a:extLst>
          </p:cNvPr>
          <p:cNvSpPr/>
          <p:nvPr/>
        </p:nvSpPr>
        <p:spPr>
          <a:xfrm>
            <a:off x="4025896" y="2342382"/>
            <a:ext cx="1697570" cy="1383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App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(Stateless &amp; Monolithic)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1AAAE9-D662-B844-8EE6-1A4536CA06B6}"/>
              </a:ext>
            </a:extLst>
          </p:cNvPr>
          <p:cNvCxnSpPr>
            <a:cxnSpLocks/>
            <a:stCxn id="6" idx="3"/>
            <a:endCxn id="4" idx="1"/>
          </p:cNvCxnSpPr>
          <p:nvPr/>
        </p:nvCxnSpPr>
        <p:spPr>
          <a:xfrm flipV="1">
            <a:off x="1909160" y="3033914"/>
            <a:ext cx="2116736" cy="33495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gnetic Disk 8">
            <a:extLst>
              <a:ext uri="{FF2B5EF4-FFF2-40B4-BE49-F238E27FC236}">
                <a16:creationId xmlns:a16="http://schemas.microsoft.com/office/drawing/2014/main" id="{497B714B-51E5-F14E-ACCA-C6EF4FF733A7}"/>
              </a:ext>
            </a:extLst>
          </p:cNvPr>
          <p:cNvSpPr/>
          <p:nvPr/>
        </p:nvSpPr>
        <p:spPr>
          <a:xfrm>
            <a:off x="6526726" y="2635853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SQL Database</a:t>
            </a:r>
          </a:p>
        </p:txBody>
      </p:sp>
      <p:sp>
        <p:nvSpPr>
          <p:cNvPr id="10" name="Magnetic Disk 9">
            <a:extLst>
              <a:ext uri="{FF2B5EF4-FFF2-40B4-BE49-F238E27FC236}">
                <a16:creationId xmlns:a16="http://schemas.microsoft.com/office/drawing/2014/main" id="{0424CF2F-DA02-5141-AC87-560EB3D8611D}"/>
              </a:ext>
            </a:extLst>
          </p:cNvPr>
          <p:cNvSpPr/>
          <p:nvPr/>
        </p:nvSpPr>
        <p:spPr>
          <a:xfrm>
            <a:off x="6104729" y="5204428"/>
            <a:ext cx="1283595" cy="1372800"/>
          </a:xfrm>
          <a:prstGeom prst="flowChartMagneticDisk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S3 file store</a:t>
            </a:r>
          </a:p>
        </p:txBody>
      </p:sp>
      <p:sp>
        <p:nvSpPr>
          <p:cNvPr id="14" name="Connector 13">
            <a:extLst>
              <a:ext uri="{FF2B5EF4-FFF2-40B4-BE49-F238E27FC236}">
                <a16:creationId xmlns:a16="http://schemas.microsoft.com/office/drawing/2014/main" id="{89EAC39C-4843-DF45-9230-3DA9FBAB4C0A}"/>
              </a:ext>
            </a:extLst>
          </p:cNvPr>
          <p:cNvSpPr/>
          <p:nvPr/>
        </p:nvSpPr>
        <p:spPr>
          <a:xfrm>
            <a:off x="3474965" y="5216775"/>
            <a:ext cx="1430295" cy="1372800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CDN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43984A-5E3D-5A42-8849-66F6636EFD9D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1909160" y="3368873"/>
            <a:ext cx="1775267" cy="204894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4D65C73-C8A6-B146-8873-3C49E1B20FB2}"/>
              </a:ext>
            </a:extLst>
          </p:cNvPr>
          <p:cNvSpPr/>
          <p:nvPr/>
        </p:nvSpPr>
        <p:spPr>
          <a:xfrm>
            <a:off x="8803741" y="2740337"/>
            <a:ext cx="1283594" cy="11023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Web Scraper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(run by </a:t>
            </a:r>
            <a:r>
              <a:rPr lang="en-US" sz="1600" dirty="0" err="1">
                <a:solidFill>
                  <a:schemeClr val="tx1"/>
                </a:solidFill>
              </a:rPr>
              <a:t>cron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54756A2-8E7B-F446-AE63-C333166CEEC9}"/>
              </a:ext>
            </a:extLst>
          </p:cNvPr>
          <p:cNvGrpSpPr/>
          <p:nvPr/>
        </p:nvGrpSpPr>
        <p:grpSpPr>
          <a:xfrm>
            <a:off x="725710" y="2817701"/>
            <a:ext cx="1186606" cy="1102344"/>
            <a:chOff x="725710" y="2817701"/>
            <a:chExt cx="1186606" cy="110234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C88F195-F455-BE42-BAF5-A25C8D86DD87}"/>
                </a:ext>
              </a:extLst>
            </p:cNvPr>
            <p:cNvGrpSpPr/>
            <p:nvPr/>
          </p:nvGrpSpPr>
          <p:grpSpPr>
            <a:xfrm>
              <a:off x="728867" y="2817701"/>
              <a:ext cx="1183449" cy="136697"/>
              <a:chOff x="915806" y="2130253"/>
              <a:chExt cx="1183449" cy="13669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E1D8BE2-EBDA-1D4F-8730-7048262C870D}"/>
                  </a:ext>
                </a:extLst>
              </p:cNvPr>
              <p:cNvSpPr/>
              <p:nvPr/>
            </p:nvSpPr>
            <p:spPr>
              <a:xfrm>
                <a:off x="915806" y="2130253"/>
                <a:ext cx="1183449" cy="1366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9F6C727-EB59-8C4C-9745-2442F24F3EE6}"/>
                  </a:ext>
                </a:extLst>
              </p:cNvPr>
              <p:cNvSpPr/>
              <p:nvPr/>
            </p:nvSpPr>
            <p:spPr>
              <a:xfrm>
                <a:off x="1156464" y="2159486"/>
                <a:ext cx="82366" cy="82054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53C3C06-82AF-7F46-8132-5A1D8C516554}"/>
                  </a:ext>
                </a:extLst>
              </p:cNvPr>
              <p:cNvSpPr/>
              <p:nvPr/>
            </p:nvSpPr>
            <p:spPr>
              <a:xfrm>
                <a:off x="1048514" y="2159486"/>
                <a:ext cx="82366" cy="82054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6E5A6C0-EB86-3348-9F9A-D62975BCCCE4}"/>
                  </a:ext>
                </a:extLst>
              </p:cNvPr>
              <p:cNvSpPr/>
              <p:nvPr/>
            </p:nvSpPr>
            <p:spPr>
              <a:xfrm>
                <a:off x="946320" y="2159486"/>
                <a:ext cx="82366" cy="820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72B3DD-D224-D042-9B84-9BF6A797DBAC}"/>
                </a:ext>
              </a:extLst>
            </p:cNvPr>
            <p:cNvSpPr/>
            <p:nvPr/>
          </p:nvSpPr>
          <p:spPr>
            <a:xfrm>
              <a:off x="725710" y="2817701"/>
              <a:ext cx="1183450" cy="1102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Web Browser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C792B907-0F66-F742-80A1-5FBD4851EF7F}"/>
              </a:ext>
            </a:extLst>
          </p:cNvPr>
          <p:cNvSpPr/>
          <p:nvPr/>
        </p:nvSpPr>
        <p:spPr>
          <a:xfrm>
            <a:off x="10619104" y="2745668"/>
            <a:ext cx="1283594" cy="1102344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gunviolencearchive.org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D49ED4-6BA4-5E4F-87E5-9B8D106E6609}"/>
              </a:ext>
            </a:extLst>
          </p:cNvPr>
          <p:cNvCxnSpPr>
            <a:cxnSpLocks/>
            <a:stCxn id="17" idx="1"/>
            <a:endCxn id="9" idx="4"/>
          </p:cNvCxnSpPr>
          <p:nvPr/>
        </p:nvCxnSpPr>
        <p:spPr>
          <a:xfrm flipH="1">
            <a:off x="7810321" y="3291509"/>
            <a:ext cx="993420" cy="3074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B1B7A40-0D33-C845-8828-082F06C5D8F5}"/>
              </a:ext>
            </a:extLst>
          </p:cNvPr>
          <p:cNvCxnSpPr>
            <a:cxnSpLocks/>
            <a:stCxn id="17" idx="3"/>
            <a:endCxn id="26" idx="1"/>
          </p:cNvCxnSpPr>
          <p:nvPr/>
        </p:nvCxnSpPr>
        <p:spPr>
          <a:xfrm>
            <a:off x="10087335" y="3291509"/>
            <a:ext cx="531769" cy="533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A8BC5ED-18BE-B34B-85CB-43C8468C4FA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7259390" y="3291509"/>
            <a:ext cx="1544351" cy="20481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031A6A-E9C8-A344-AD84-FDCE490B70F9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5457289" y="3724448"/>
            <a:ext cx="1289238" cy="147998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FF4CF6-A385-B64D-9D9C-8BDD05041072}"/>
              </a:ext>
            </a:extLst>
          </p:cNvPr>
          <p:cNvCxnSpPr>
            <a:cxnSpLocks/>
            <a:stCxn id="14" idx="6"/>
            <a:endCxn id="102" idx="1"/>
          </p:cNvCxnSpPr>
          <p:nvPr/>
        </p:nvCxnSpPr>
        <p:spPr>
          <a:xfrm>
            <a:off x="4905260" y="5903175"/>
            <a:ext cx="739330" cy="16886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3E68F34-612C-074B-BBE5-386071F24C28}"/>
              </a:ext>
            </a:extLst>
          </p:cNvPr>
          <p:cNvCxnSpPr>
            <a:cxnSpLocks/>
            <a:stCxn id="4" idx="3"/>
            <a:endCxn id="9" idx="2"/>
          </p:cNvCxnSpPr>
          <p:nvPr/>
        </p:nvCxnSpPr>
        <p:spPr>
          <a:xfrm>
            <a:off x="5723466" y="3033914"/>
            <a:ext cx="803260" cy="28833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2C9FA3C-EA2A-1549-B438-B1DED0826C65}"/>
              </a:ext>
            </a:extLst>
          </p:cNvPr>
          <p:cNvSpPr txBox="1"/>
          <p:nvPr/>
        </p:nvSpPr>
        <p:spPr>
          <a:xfrm rot="21072021">
            <a:off x="2310680" y="2895414"/>
            <a:ext cx="137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gunmemorial.org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1C682A9-B3C9-0348-BF92-7A342C590A8F}"/>
              </a:ext>
            </a:extLst>
          </p:cNvPr>
          <p:cNvSpPr txBox="1"/>
          <p:nvPr/>
        </p:nvSpPr>
        <p:spPr>
          <a:xfrm rot="3044255">
            <a:off x="2083942" y="4584674"/>
            <a:ext cx="1652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media.gunmemorial.org</a:t>
            </a:r>
            <a:endParaRPr lang="en-US" sz="12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D9DF00E-4F91-BA41-9FBE-A7ADED089D78}"/>
              </a:ext>
            </a:extLst>
          </p:cNvPr>
          <p:cNvCxnSpPr>
            <a:cxnSpLocks/>
            <a:stCxn id="6" idx="3"/>
            <a:endCxn id="102" idx="0"/>
          </p:cNvCxnSpPr>
          <p:nvPr/>
        </p:nvCxnSpPr>
        <p:spPr>
          <a:xfrm>
            <a:off x="1909160" y="3368873"/>
            <a:ext cx="4058801" cy="237501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60CE97C1-0A3A-A84F-96EA-4A7432AA8F12}"/>
              </a:ext>
            </a:extLst>
          </p:cNvPr>
          <p:cNvSpPr txBox="1"/>
          <p:nvPr/>
        </p:nvSpPr>
        <p:spPr>
          <a:xfrm rot="1782053">
            <a:off x="2803692" y="4347109"/>
            <a:ext cx="2668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s3.amazonaws.com/</a:t>
            </a:r>
            <a:r>
              <a:rPr lang="en-US" sz="1200" dirty="0" err="1"/>
              <a:t>gunmemorial</a:t>
            </a:r>
            <a:r>
              <a:rPr lang="en-US" sz="1200" dirty="0"/>
              <a:t>-media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A96FD39-51CC-A14B-900A-5B1CF2D9D512}"/>
              </a:ext>
            </a:extLst>
          </p:cNvPr>
          <p:cNvSpPr/>
          <p:nvPr/>
        </p:nvSpPr>
        <p:spPr>
          <a:xfrm>
            <a:off x="6617593" y="993995"/>
            <a:ext cx="992153" cy="9618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 (SMTP) Server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8068DE8-C2F5-FC47-9FC3-365D98230F12}"/>
              </a:ext>
            </a:extLst>
          </p:cNvPr>
          <p:cNvCxnSpPr>
            <a:cxnSpLocks/>
            <a:endCxn id="78" idx="1"/>
          </p:cNvCxnSpPr>
          <p:nvPr/>
        </p:nvCxnSpPr>
        <p:spPr>
          <a:xfrm flipV="1">
            <a:off x="5718935" y="1474938"/>
            <a:ext cx="898658" cy="108634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7706698F-5CE1-0648-8600-9294A179CC41}"/>
              </a:ext>
            </a:extLst>
          </p:cNvPr>
          <p:cNvSpPr/>
          <p:nvPr/>
        </p:nvSpPr>
        <p:spPr>
          <a:xfrm>
            <a:off x="665686" y="4484013"/>
            <a:ext cx="1273083" cy="10310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Discourse App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(open source)</a:t>
            </a:r>
          </a:p>
        </p:txBody>
      </p:sp>
      <p:sp>
        <p:nvSpPr>
          <p:cNvPr id="85" name="Magnetic Disk 84">
            <a:extLst>
              <a:ext uri="{FF2B5EF4-FFF2-40B4-BE49-F238E27FC236}">
                <a16:creationId xmlns:a16="http://schemas.microsoft.com/office/drawing/2014/main" id="{DE57B5EF-3082-444C-AE58-2049DD1D46B8}"/>
              </a:ext>
            </a:extLst>
          </p:cNvPr>
          <p:cNvSpPr/>
          <p:nvPr/>
        </p:nvSpPr>
        <p:spPr>
          <a:xfrm>
            <a:off x="184455" y="5671999"/>
            <a:ext cx="1009558" cy="1031018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SQL Database</a:t>
            </a:r>
          </a:p>
        </p:txBody>
      </p:sp>
      <p:sp>
        <p:nvSpPr>
          <p:cNvPr id="86" name="Magnetic Disk 85">
            <a:extLst>
              <a:ext uri="{FF2B5EF4-FFF2-40B4-BE49-F238E27FC236}">
                <a16:creationId xmlns:a16="http://schemas.microsoft.com/office/drawing/2014/main" id="{EFE17DA7-7424-3048-A0AB-2DA3972FBC04}"/>
              </a:ext>
            </a:extLst>
          </p:cNvPr>
          <p:cNvSpPr/>
          <p:nvPr/>
        </p:nvSpPr>
        <p:spPr>
          <a:xfrm>
            <a:off x="1331031" y="5692738"/>
            <a:ext cx="1009558" cy="1031018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S3 file store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996A563-FB6F-2441-9B8D-FD1AC190DE71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1677342" y="5515031"/>
            <a:ext cx="158468" cy="17770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51F166FD-06D2-5B4E-95CB-DDBE99A9DB95}"/>
              </a:ext>
            </a:extLst>
          </p:cNvPr>
          <p:cNvCxnSpPr>
            <a:cxnSpLocks/>
            <a:endCxn id="85" idx="1"/>
          </p:cNvCxnSpPr>
          <p:nvPr/>
        </p:nvCxnSpPr>
        <p:spPr>
          <a:xfrm flipH="1">
            <a:off x="689234" y="5515031"/>
            <a:ext cx="176190" cy="15696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1BAB284-26E6-2741-8D00-3CA4D47FF026}"/>
              </a:ext>
            </a:extLst>
          </p:cNvPr>
          <p:cNvCxnSpPr>
            <a:cxnSpLocks/>
          </p:cNvCxnSpPr>
          <p:nvPr/>
        </p:nvCxnSpPr>
        <p:spPr>
          <a:xfrm flipH="1">
            <a:off x="1573055" y="3914746"/>
            <a:ext cx="15207" cy="56396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0E2D8A8E-F1C6-9B49-A39A-98923B847EFA}"/>
              </a:ext>
            </a:extLst>
          </p:cNvPr>
          <p:cNvSpPr txBox="1"/>
          <p:nvPr/>
        </p:nvSpPr>
        <p:spPr>
          <a:xfrm>
            <a:off x="127238" y="4097752"/>
            <a:ext cx="14683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talk.gunmemorial.org</a:t>
            </a:r>
            <a:endParaRPr lang="en-US" sz="1200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4DF3B3-957E-A848-BB99-C98848EB0F5C}"/>
              </a:ext>
            </a:extLst>
          </p:cNvPr>
          <p:cNvSpPr/>
          <p:nvPr/>
        </p:nvSpPr>
        <p:spPr>
          <a:xfrm>
            <a:off x="5644590" y="5743885"/>
            <a:ext cx="646741" cy="656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Public HTTP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112" name="Cloud 111">
            <a:extLst>
              <a:ext uri="{FF2B5EF4-FFF2-40B4-BE49-F238E27FC236}">
                <a16:creationId xmlns:a16="http://schemas.microsoft.com/office/drawing/2014/main" id="{905AC8F5-E594-5C41-AF6B-C7C06C832B7E}"/>
              </a:ext>
            </a:extLst>
          </p:cNvPr>
          <p:cNvSpPr/>
          <p:nvPr/>
        </p:nvSpPr>
        <p:spPr>
          <a:xfrm>
            <a:off x="2290123" y="1781876"/>
            <a:ext cx="1201925" cy="902199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DA15E647-8BE2-0341-A480-72A538A77575}"/>
              </a:ext>
            </a:extLst>
          </p:cNvPr>
          <p:cNvSpPr/>
          <p:nvPr/>
        </p:nvSpPr>
        <p:spPr>
          <a:xfrm>
            <a:off x="4975808" y="920762"/>
            <a:ext cx="992153" cy="11100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Stripe &amp; </a:t>
            </a:r>
            <a:r>
              <a:rPr lang="en-US" dirty="0" err="1">
                <a:solidFill>
                  <a:schemeClr val="tx1"/>
                </a:solidFill>
              </a:rPr>
              <a:t>Paypal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(donation processors)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0BD76086-E915-7949-A8DD-D8B252CB1273}"/>
              </a:ext>
            </a:extLst>
          </p:cNvPr>
          <p:cNvCxnSpPr>
            <a:cxnSpLocks/>
          </p:cNvCxnSpPr>
          <p:nvPr/>
        </p:nvCxnSpPr>
        <p:spPr>
          <a:xfrm flipV="1">
            <a:off x="5317869" y="2030807"/>
            <a:ext cx="0" cy="30073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92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8" grpId="0"/>
      <p:bldP spid="84" grpId="0" animBg="1"/>
      <p:bldP spid="85" grpId="0" animBg="1"/>
      <p:bldP spid="86" grpId="0" animBg="1"/>
      <p:bldP spid="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687A7-91B3-984C-9A0F-FE895E964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Monolithic web app API: </a:t>
            </a:r>
            <a:r>
              <a:rPr lang="en-US" b="1" dirty="0"/>
              <a:t>Public Pages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439DF7-5670-F744-BC3B-1F8CCC8FE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HTML pages: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23090-7459-5241-9B2C-2A71E9BA3E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GET /</a:t>
            </a:r>
          </a:p>
          <a:p>
            <a:r>
              <a:rPr lang="en-US" dirty="0"/>
              <a:t>GET /[year]/[mon]/[day]/[name]</a:t>
            </a:r>
          </a:p>
          <a:p>
            <a:r>
              <a:rPr lang="en-US" dirty="0"/>
              <a:t>GET /[year]/[mon]/[day]</a:t>
            </a:r>
          </a:p>
          <a:p>
            <a:r>
              <a:rPr lang="en-US" dirty="0"/>
              <a:t>GET /about</a:t>
            </a:r>
          </a:p>
          <a:p>
            <a:r>
              <a:rPr lang="en-US" dirty="0"/>
              <a:t>GET /search</a:t>
            </a:r>
          </a:p>
          <a:p>
            <a:pPr marL="0" indent="0">
              <a:buNone/>
            </a:pPr>
            <a:r>
              <a:rPr lang="en-US" dirty="0"/>
              <a:t>… etc.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full list of public pages, see: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http://gunmemorial.org/sitemap.txt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http://gunmemorial.org/sitemap.txt?startYear=2020&amp;endYear=2020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FAF0C6-73E7-DB45-B835-89FEA43B89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HTML Form and JS endpoints: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2E66DD5-97B3-4D4B-98D3-DC50A57E7D6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POST /</a:t>
            </a:r>
            <a:r>
              <a:rPr lang="en-US" dirty="0" err="1"/>
              <a:t>doLightCandle?victim</a:t>
            </a:r>
            <a:r>
              <a:rPr lang="en-US" dirty="0"/>
              <a:t>=[id]</a:t>
            </a:r>
          </a:p>
          <a:p>
            <a:r>
              <a:rPr lang="en-US" dirty="0"/>
              <a:t>POST /</a:t>
            </a:r>
            <a:r>
              <a:rPr lang="en-US" dirty="0" err="1"/>
              <a:t>doPublicPostPhoto</a:t>
            </a:r>
            <a:endParaRPr lang="en-US" dirty="0"/>
          </a:p>
          <a:p>
            <a:pPr lvl="1"/>
            <a:r>
              <a:rPr lang="en-US" dirty="0"/>
              <a:t>Body: multipart/form-data:</a:t>
            </a:r>
          </a:p>
          <a:p>
            <a:pPr lvl="2"/>
            <a:r>
              <a:rPr lang="en-US" dirty="0"/>
              <a:t>victim (</a:t>
            </a:r>
            <a:r>
              <a:rPr lang="en-US" dirty="0" err="1"/>
              <a:t>int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source (string)</a:t>
            </a:r>
          </a:p>
          <a:p>
            <a:pPr lvl="2"/>
            <a:r>
              <a:rPr lang="en-US" dirty="0"/>
              <a:t>contact (string)</a:t>
            </a:r>
          </a:p>
          <a:p>
            <a:pPr lvl="2"/>
            <a:r>
              <a:rPr lang="en-US" dirty="0"/>
              <a:t>mine (</a:t>
            </a:r>
            <a:r>
              <a:rPr lang="en-US" dirty="0" err="1"/>
              <a:t>boolean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grant (</a:t>
            </a:r>
            <a:r>
              <a:rPr lang="en-US" dirty="0" err="1"/>
              <a:t>boolean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sure (</a:t>
            </a:r>
            <a:r>
              <a:rPr lang="en-US" dirty="0" err="1"/>
              <a:t>boolean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file (binary image data)</a:t>
            </a:r>
          </a:p>
          <a:p>
            <a:r>
              <a:rPr lang="en-US" dirty="0"/>
              <a:t>POST /poll/</a:t>
            </a:r>
            <a:r>
              <a:rPr lang="en-US" dirty="0" err="1"/>
              <a:t>doAnswerQuestion</a:t>
            </a:r>
            <a:r>
              <a:rPr lang="en-US" dirty="0"/>
              <a:t>?...</a:t>
            </a:r>
          </a:p>
          <a:p>
            <a:r>
              <a:rPr lang="en-US" dirty="0"/>
              <a:t>POST /poll/</a:t>
            </a:r>
            <a:r>
              <a:rPr lang="en-US" dirty="0" err="1"/>
              <a:t>doModerateQuestion</a:t>
            </a:r>
            <a:r>
              <a:rPr lang="en-US" dirty="0"/>
              <a:t>?...</a:t>
            </a:r>
          </a:p>
          <a:p>
            <a:r>
              <a:rPr lang="en-US" dirty="0"/>
              <a:t>POST /</a:t>
            </a:r>
            <a:r>
              <a:rPr lang="en-US" dirty="0" err="1"/>
              <a:t>doDonate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 err="1"/>
              <a:t>stripeToken</a:t>
            </a:r>
            <a:r>
              <a:rPr lang="en-US" dirty="0"/>
              <a:t>=[…]&amp;amount=[cents]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5382D84F-FB07-0143-A150-5836F10013E6}"/>
              </a:ext>
            </a:extLst>
          </p:cNvPr>
          <p:cNvSpPr/>
          <p:nvPr/>
        </p:nvSpPr>
        <p:spPr>
          <a:xfrm>
            <a:off x="9139202" y="3087974"/>
            <a:ext cx="2840987" cy="1383669"/>
          </a:xfrm>
          <a:prstGeom prst="wedgeRectCallout">
            <a:avLst>
              <a:gd name="adj1" fmla="val 2995"/>
              <a:gd name="adj2" fmla="val 82258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Note that this API's design does not follow REST style.  Paths specify actions, not resources.</a:t>
            </a:r>
          </a:p>
        </p:txBody>
      </p:sp>
    </p:spTree>
    <p:extLst>
      <p:ext uri="{BB962C8B-B14F-4D97-AF65-F5344CB8AC3E}">
        <p14:creationId xmlns:p14="http://schemas.microsoft.com/office/powerpoint/2010/main" val="241112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687A7-91B3-984C-9A0F-FE895E964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Monolithic web app API: </a:t>
            </a:r>
            <a:r>
              <a:rPr lang="en-US" b="1" dirty="0"/>
              <a:t>Volunteers' Portal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922BF-CD5C-CE4C-9D60-36E479AEEF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HTML pages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23090-7459-5241-9B2C-2A71E9BA3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383017" cy="493154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GET /sign-in </a:t>
            </a:r>
            <a:r>
              <a:rPr lang="en-US" sz="1900" i="1" dirty="0"/>
              <a:t>(no cookie required, response sets a cookie)</a:t>
            </a:r>
            <a:endParaRPr lang="en-US" i="1" dirty="0"/>
          </a:p>
          <a:p>
            <a:r>
              <a:rPr lang="en-US" dirty="0"/>
              <a:t>GET /admin</a:t>
            </a:r>
          </a:p>
          <a:p>
            <a:r>
              <a:rPr lang="en-US" dirty="0"/>
              <a:t>GET /admin/</a:t>
            </a:r>
            <a:r>
              <a:rPr lang="en-US" dirty="0" err="1"/>
              <a:t>victim_edit.jsp?id</a:t>
            </a:r>
            <a:r>
              <a:rPr lang="en-US" dirty="0"/>
              <a:t>=[id]</a:t>
            </a:r>
          </a:p>
          <a:p>
            <a:r>
              <a:rPr lang="en-US" dirty="0"/>
              <a:t>GET /admin/</a:t>
            </a:r>
            <a:r>
              <a:rPr lang="en-US" dirty="0" err="1"/>
              <a:t>photo_edit.jsp?photo</a:t>
            </a:r>
            <a:r>
              <a:rPr lang="en-US" dirty="0"/>
              <a:t>=[id]</a:t>
            </a:r>
          </a:p>
          <a:p>
            <a:r>
              <a:rPr lang="en-US" dirty="0"/>
              <a:t>GET /admin/</a:t>
            </a:r>
            <a:r>
              <a:rPr lang="en-US" dirty="0" err="1"/>
              <a:t>moderate_photos.jsp</a:t>
            </a:r>
            <a:endParaRPr lang="en-US" dirty="0"/>
          </a:p>
          <a:p>
            <a:r>
              <a:rPr lang="en-US" dirty="0"/>
              <a:t>GET /admin/</a:t>
            </a:r>
            <a:r>
              <a:rPr lang="en-US" dirty="0" err="1"/>
              <a:t>moderate_answers.jsp</a:t>
            </a:r>
            <a:endParaRPr lang="en-US" dirty="0"/>
          </a:p>
          <a:p>
            <a:r>
              <a:rPr lang="en-US" dirty="0"/>
              <a:t>GET /admin/</a:t>
            </a:r>
            <a:r>
              <a:rPr lang="en-US" dirty="0" err="1"/>
              <a:t>victim_add.jsp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… etc.</a:t>
            </a:r>
          </a:p>
          <a:p>
            <a:pPr marL="0" indent="0">
              <a:buNone/>
            </a:pPr>
            <a:r>
              <a:rPr lang="en-US" dirty="0"/>
              <a:t>In all these requests, require a cookie to authenticate and identify the user.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42C84-ADEA-4D4C-A8A1-A3C90461A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HTML Form and JS endpoints: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563451-4A83-684B-9F54-FF14B1C5FE3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POST /admin/</a:t>
            </a:r>
            <a:r>
              <a:rPr lang="en-US" dirty="0" err="1"/>
              <a:t>doAddVictim</a:t>
            </a:r>
            <a:r>
              <a:rPr lang="en-US" dirty="0"/>
              <a:t>?...</a:t>
            </a:r>
          </a:p>
          <a:p>
            <a:pPr lvl="1"/>
            <a:r>
              <a:rPr lang="en-US" dirty="0"/>
              <a:t>Query </a:t>
            </a:r>
            <a:r>
              <a:rPr lang="en-US" dirty="0" err="1"/>
              <a:t>params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date (YYYY-MM-DD)</a:t>
            </a:r>
          </a:p>
          <a:p>
            <a:pPr lvl="2"/>
            <a:r>
              <a:rPr lang="en-US" dirty="0"/>
              <a:t>city (string)</a:t>
            </a:r>
          </a:p>
          <a:p>
            <a:pPr lvl="2"/>
            <a:r>
              <a:rPr lang="en-US" dirty="0"/>
              <a:t>province (two-letter abbreviation)</a:t>
            </a:r>
          </a:p>
          <a:p>
            <a:pPr lvl="2"/>
            <a:r>
              <a:rPr lang="en-US" dirty="0"/>
              <a:t>name (string)</a:t>
            </a:r>
          </a:p>
          <a:p>
            <a:pPr lvl="2"/>
            <a:r>
              <a:rPr lang="en-US" dirty="0"/>
              <a:t>gender (string)</a:t>
            </a:r>
          </a:p>
          <a:p>
            <a:r>
              <a:rPr lang="en-US" dirty="0"/>
              <a:t>POST /admin/</a:t>
            </a:r>
            <a:r>
              <a:rPr lang="en-US" dirty="0" err="1"/>
              <a:t>doChangePassword</a:t>
            </a:r>
            <a:r>
              <a:rPr lang="en-US" dirty="0"/>
              <a:t>?</a:t>
            </a:r>
          </a:p>
          <a:p>
            <a:r>
              <a:rPr lang="en-US" dirty="0"/>
              <a:t>POST /admin/</a:t>
            </a:r>
            <a:r>
              <a:rPr lang="en-US" dirty="0" err="1"/>
              <a:t>doChoosePhoto</a:t>
            </a:r>
            <a:r>
              <a:rPr lang="en-US" dirty="0"/>
              <a:t>?</a:t>
            </a:r>
          </a:p>
          <a:p>
            <a:r>
              <a:rPr lang="en-US" dirty="0"/>
              <a:t>POST /admin/</a:t>
            </a:r>
            <a:r>
              <a:rPr lang="en-US" dirty="0" err="1"/>
              <a:t>doEditPhoto</a:t>
            </a:r>
            <a:r>
              <a:rPr lang="en-US" dirty="0"/>
              <a:t>?</a:t>
            </a:r>
          </a:p>
          <a:p>
            <a:r>
              <a:rPr lang="en-US" dirty="0"/>
              <a:t>POST /admin/</a:t>
            </a:r>
            <a:r>
              <a:rPr lang="en-US" dirty="0" err="1"/>
              <a:t>doDeleteVictim</a:t>
            </a:r>
            <a:r>
              <a:rPr lang="en-US" dirty="0"/>
              <a:t>?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9D4E2B7-8DA0-8B48-BA2A-211872C4195B}"/>
              </a:ext>
            </a:extLst>
          </p:cNvPr>
          <p:cNvSpPr/>
          <p:nvPr/>
        </p:nvSpPr>
        <p:spPr>
          <a:xfrm>
            <a:off x="5518674" y="6096577"/>
            <a:ext cx="3108959" cy="640444"/>
          </a:xfrm>
          <a:prstGeom prst="wedgeRectCallout">
            <a:avLst>
              <a:gd name="adj1" fmla="val 55948"/>
              <a:gd name="adj2" fmla="val -92583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How to rewrite this following REST design principles?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A40771-20E0-2646-8C2E-50BA231F4667}"/>
              </a:ext>
            </a:extLst>
          </p:cNvPr>
          <p:cNvSpPr txBox="1"/>
          <p:nvPr/>
        </p:nvSpPr>
        <p:spPr>
          <a:xfrm>
            <a:off x="8735209" y="6316910"/>
            <a:ext cx="3224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Answer: </a:t>
            </a:r>
            <a:r>
              <a:rPr lang="en-US" dirty="0"/>
              <a:t>DELETE /victim/{id}</a:t>
            </a:r>
          </a:p>
        </p:txBody>
      </p:sp>
    </p:spTree>
    <p:extLst>
      <p:ext uri="{BB962C8B-B14F-4D97-AF65-F5344CB8AC3E}">
        <p14:creationId xmlns:p14="http://schemas.microsoft.com/office/powerpoint/2010/main" val="240786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58785-A533-3F4E-BB75-EF4B747E2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71" y="154984"/>
            <a:ext cx="6671483" cy="722172"/>
          </a:xfrm>
        </p:spPr>
        <p:txBody>
          <a:bodyPr/>
          <a:lstStyle/>
          <a:p>
            <a:r>
              <a:rPr lang="en-US" dirty="0"/>
              <a:t>SQL Database Schema </a:t>
            </a:r>
            <a:r>
              <a:rPr lang="en-US" sz="2400" dirty="0"/>
              <a:t>(simplified)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530715-4754-6340-BDBB-1FCF10B39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69753"/>
              </p:ext>
            </p:extLst>
          </p:nvPr>
        </p:nvGraphicFramePr>
        <p:xfrm>
          <a:off x="6385406" y="2118236"/>
          <a:ext cx="1543291" cy="23469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43291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victim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name </a:t>
                      </a:r>
                      <a:r>
                        <a:rPr lang="en-US" sz="1600" i="1" dirty="0"/>
                        <a:t>(index)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date </a:t>
                      </a:r>
                      <a:r>
                        <a:rPr lang="en-US" sz="1600" i="1" dirty="0"/>
                        <a:t>(index)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city </a:t>
                      </a:r>
                      <a:r>
                        <a:rPr lang="en-US" sz="1600" i="1" dirty="0"/>
                        <a:t>(index)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province </a:t>
                      </a:r>
                      <a:r>
                        <a:rPr lang="en-US" sz="1600" i="1" dirty="0"/>
                        <a:t>(index)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645059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19674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29F87ED-3706-BB4C-9BCF-973E66F76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361652"/>
              </p:ext>
            </p:extLst>
          </p:nvPr>
        </p:nvGraphicFramePr>
        <p:xfrm>
          <a:off x="9408289" y="404893"/>
          <a:ext cx="1689482" cy="16764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89482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photo_candidate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victim </a:t>
                      </a:r>
                      <a:r>
                        <a:rPr lang="en-US" sz="1600" i="1" dirty="0"/>
                        <a:t>(index)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photo_url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F87D8C0-4A4C-D24C-8E2C-4FA5F19EFC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216675"/>
              </p:ext>
            </p:extLst>
          </p:nvPr>
        </p:nvGraphicFramePr>
        <p:xfrm>
          <a:off x="8557654" y="3215516"/>
          <a:ext cx="1543291" cy="26822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43291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photo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victim </a:t>
                      </a:r>
                      <a:r>
                        <a:rPr lang="en-US" sz="1600" i="1" dirty="0"/>
                        <a:t>(index)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source_url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source_title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width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645059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height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196749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73291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78BAFDB-6DA5-7742-B02B-55B2C8CD0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865559"/>
              </p:ext>
            </p:extLst>
          </p:nvPr>
        </p:nvGraphicFramePr>
        <p:xfrm>
          <a:off x="10475299" y="2455445"/>
          <a:ext cx="1543291" cy="13411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43291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primary_photo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victim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photo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185E27B-94D3-A54B-A358-AD67BCEC6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133482"/>
              </p:ext>
            </p:extLst>
          </p:nvPr>
        </p:nvGraphicFramePr>
        <p:xfrm>
          <a:off x="7133757" y="154983"/>
          <a:ext cx="1318804" cy="16764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18804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article_link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 err="1"/>
                        <a:t>url_hash</a:t>
                      </a:r>
                      <a:endParaRPr lang="en-US" sz="16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victim </a:t>
                      </a:r>
                      <a:r>
                        <a:rPr lang="en-US" sz="1600" i="1" dirty="0"/>
                        <a:t>(index)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url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5AE3093-E18C-CF4F-8BD5-654C56714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771394"/>
              </p:ext>
            </p:extLst>
          </p:nvPr>
        </p:nvGraphicFramePr>
        <p:xfrm>
          <a:off x="4178434" y="4300780"/>
          <a:ext cx="1543291" cy="23469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43291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victim </a:t>
                      </a:r>
                      <a:r>
                        <a:rPr lang="en-US" sz="1600" i="1" dirty="0"/>
                        <a:t>(index)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ip_address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645059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19674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45D894E-61A6-AD43-AD9F-3BE4C8B08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421793"/>
              </p:ext>
            </p:extLst>
          </p:nvPr>
        </p:nvGraphicFramePr>
        <p:xfrm>
          <a:off x="2091056" y="4300780"/>
          <a:ext cx="1543291" cy="16764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43291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262348">
                <a:tc>
                  <a:txBody>
                    <a:bodyPr/>
                    <a:lstStyle/>
                    <a:p>
                      <a:r>
                        <a:rPr lang="en-US" sz="1600" u="none" dirty="0"/>
                        <a:t>moderation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comment</a:t>
                      </a:r>
                      <a:r>
                        <a:rPr lang="en-US" sz="1600" u="none" dirty="0"/>
                        <a:t> </a:t>
                      </a:r>
                      <a:r>
                        <a:rPr lang="en-US" sz="1600" i="1" dirty="0"/>
                        <a:t>(index)</a:t>
                      </a:r>
                      <a:endParaRPr lang="en-US" sz="16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 err="1"/>
                        <a:t>up_or_down</a:t>
                      </a:r>
                      <a:endParaRPr lang="en-US" sz="16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 err="1"/>
                        <a:t>ip_address</a:t>
                      </a:r>
                      <a:endParaRPr lang="en-US" sz="16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19674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233544D-FD76-5148-B57A-ADFEC97D3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002921"/>
              </p:ext>
            </p:extLst>
          </p:nvPr>
        </p:nvGraphicFramePr>
        <p:xfrm>
          <a:off x="6385405" y="4874218"/>
          <a:ext cx="1868963" cy="1997661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868963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262348">
                <a:tc>
                  <a:txBody>
                    <a:bodyPr/>
                    <a:lstStyle/>
                    <a:p>
                      <a:r>
                        <a:rPr lang="en-US" sz="1600" u="none" dirty="0"/>
                        <a:t>candle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victim</a:t>
                      </a:r>
                      <a:r>
                        <a:rPr lang="en-US" sz="1600" u="none" dirty="0"/>
                        <a:t> </a:t>
                      </a:r>
                      <a:r>
                        <a:rPr lang="en-US" sz="1600" i="1" dirty="0"/>
                        <a:t>(index)</a:t>
                      </a:r>
                      <a:endParaRPr lang="en-US" sz="16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 err="1"/>
                        <a:t>ip_address</a:t>
                      </a:r>
                      <a:endParaRPr lang="en-US" sz="16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none" dirty="0"/>
                        <a:t>cookie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400" i="1" dirty="0"/>
                        <a:t>unique(victim, date, cookie)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19674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D353960-17E6-1747-91EF-66746400D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353290"/>
              </p:ext>
            </p:extLst>
          </p:nvPr>
        </p:nvGraphicFramePr>
        <p:xfrm>
          <a:off x="263471" y="4279615"/>
          <a:ext cx="1354403" cy="16764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54403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session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user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i="0" u="none" dirty="0" err="1"/>
                        <a:t>expiry_time</a:t>
                      </a:r>
                      <a:endParaRPr lang="en-US" sz="1600" i="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i="0" u="none" dirty="0"/>
                        <a:t>cookie </a:t>
                      </a:r>
                      <a:r>
                        <a:rPr lang="en-US" sz="1600" i="1" u="none" dirty="0"/>
                        <a:t>(unique)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3367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D8594A9-BB11-F74B-82C0-1866F0847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041981"/>
              </p:ext>
            </p:extLst>
          </p:nvPr>
        </p:nvGraphicFramePr>
        <p:xfrm>
          <a:off x="263471" y="1604077"/>
          <a:ext cx="1827584" cy="23469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827584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volunteer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none" dirty="0"/>
                        <a:t>email </a:t>
                      </a:r>
                      <a:r>
                        <a:rPr lang="en-US" sz="1600" i="1" u="none" dirty="0"/>
                        <a:t>(unique)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passwd_hash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active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645059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1967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98D91FD-1263-3A42-BA75-1E59F52F4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013782"/>
              </p:ext>
            </p:extLst>
          </p:nvPr>
        </p:nvGraphicFramePr>
        <p:xfrm>
          <a:off x="3096046" y="2042191"/>
          <a:ext cx="1354403" cy="16764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54403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edit_log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none" dirty="0"/>
                        <a:t>victim </a:t>
                      </a:r>
                      <a:r>
                        <a:rPr lang="en-US" sz="1600" i="1" dirty="0"/>
                        <a:t>(index)</a:t>
                      </a:r>
                      <a:endParaRPr lang="en-US" sz="160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i="0" u="none" dirty="0"/>
                        <a:t>author </a:t>
                      </a:r>
                      <a:r>
                        <a:rPr lang="en-US" sz="1600" i="1" dirty="0"/>
                        <a:t>(index)</a:t>
                      </a:r>
                      <a:endParaRPr lang="en-US" sz="1600" i="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361402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25463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2941CD-C868-2A41-BCBD-D13AC4749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611344"/>
              </p:ext>
            </p:extLst>
          </p:nvPr>
        </p:nvGraphicFramePr>
        <p:xfrm>
          <a:off x="10329108" y="5697177"/>
          <a:ext cx="1689482" cy="10058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89482">
                  <a:extLst>
                    <a:ext uri="{9D8B030D-6E8A-4147-A177-3AD203B41FA5}">
                      <a16:colId xmlns:a16="http://schemas.microsoft.com/office/drawing/2014/main" val="4243451664"/>
                    </a:ext>
                  </a:extLst>
                </a:gridCol>
              </a:tblGrid>
              <a:tr h="321261">
                <a:tc>
                  <a:txBody>
                    <a:bodyPr/>
                    <a:lstStyle/>
                    <a:p>
                      <a:r>
                        <a:rPr lang="en-US" sz="1600" dirty="0" err="1"/>
                        <a:t>global_property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036331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u="sng" dirty="0"/>
                        <a:t>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50825"/>
                  </a:ext>
                </a:extLst>
              </a:tr>
              <a:tr h="321261">
                <a:tc>
                  <a:txBody>
                    <a:bodyPr/>
                    <a:lstStyle/>
                    <a:p>
                      <a:r>
                        <a:rPr lang="en-US" sz="1600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339324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DD8E6BC-66F9-CD45-842F-66C5E7D6A63F}"/>
              </a:ext>
            </a:extLst>
          </p:cNvPr>
          <p:cNvCxnSpPr/>
          <p:nvPr/>
        </p:nvCxnSpPr>
        <p:spPr>
          <a:xfrm>
            <a:off x="3634347" y="4795520"/>
            <a:ext cx="544087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041C5A1-EC72-EB41-9D62-A8AD91622840}"/>
              </a:ext>
            </a:extLst>
          </p:cNvPr>
          <p:cNvCxnSpPr>
            <a:cxnSpLocks/>
          </p:cNvCxnSpPr>
          <p:nvPr/>
        </p:nvCxnSpPr>
        <p:spPr>
          <a:xfrm flipH="1">
            <a:off x="10100944" y="3340729"/>
            <a:ext cx="374355" cy="41113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4900E24-B546-E147-A709-312384DE8BEA}"/>
              </a:ext>
            </a:extLst>
          </p:cNvPr>
          <p:cNvCxnSpPr>
            <a:cxnSpLocks/>
          </p:cNvCxnSpPr>
          <p:nvPr/>
        </p:nvCxnSpPr>
        <p:spPr>
          <a:xfrm flipH="1" flipV="1">
            <a:off x="7928697" y="2634558"/>
            <a:ext cx="2546602" cy="26386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8551D3F-EFC1-C142-B6E3-A195F6C1E169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7928697" y="1243093"/>
            <a:ext cx="1479592" cy="134112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>
            <a:extLst>
              <a:ext uri="{FF2B5EF4-FFF2-40B4-BE49-F238E27FC236}">
                <a16:creationId xmlns:a16="http://schemas.microsoft.com/office/drawing/2014/main" id="{1AC06135-1A3E-0C4E-963A-80721D31563B}"/>
              </a:ext>
            </a:extLst>
          </p:cNvPr>
          <p:cNvSpPr/>
          <p:nvPr/>
        </p:nvSpPr>
        <p:spPr>
          <a:xfrm>
            <a:off x="16317" y="2118237"/>
            <a:ext cx="247154" cy="2951706"/>
          </a:xfrm>
          <a:custGeom>
            <a:avLst/>
            <a:gdLst>
              <a:gd name="connsiteX0" fmla="*/ 165464 w 165464"/>
              <a:gd name="connsiteY0" fmla="*/ 3171463 h 3171463"/>
              <a:gd name="connsiteX1" fmla="*/ 3418 w 165464"/>
              <a:gd name="connsiteY1" fmla="*/ 1446835 h 3171463"/>
              <a:gd name="connsiteX2" fmla="*/ 153889 w 165464"/>
              <a:gd name="connsiteY2" fmla="*/ 0 h 3171463"/>
              <a:gd name="connsiteX0" fmla="*/ 175836 w 175836"/>
              <a:gd name="connsiteY0" fmla="*/ 3171463 h 3171463"/>
              <a:gd name="connsiteX1" fmla="*/ 13790 w 175836"/>
              <a:gd name="connsiteY1" fmla="*/ 1446835 h 3171463"/>
              <a:gd name="connsiteX2" fmla="*/ 164261 w 175836"/>
              <a:gd name="connsiteY2" fmla="*/ 0 h 3171463"/>
              <a:gd name="connsiteX0" fmla="*/ 173533 w 173533"/>
              <a:gd name="connsiteY0" fmla="*/ 3171463 h 3171463"/>
              <a:gd name="connsiteX1" fmla="*/ 15127 w 173533"/>
              <a:gd name="connsiteY1" fmla="*/ 1477315 h 3171463"/>
              <a:gd name="connsiteX2" fmla="*/ 161958 w 173533"/>
              <a:gd name="connsiteY2" fmla="*/ 0 h 3171463"/>
              <a:gd name="connsiteX0" fmla="*/ 173533 w 173533"/>
              <a:gd name="connsiteY0" fmla="*/ 3171463 h 3171463"/>
              <a:gd name="connsiteX1" fmla="*/ 15127 w 173533"/>
              <a:gd name="connsiteY1" fmla="*/ 1477315 h 3171463"/>
              <a:gd name="connsiteX2" fmla="*/ 161958 w 173533"/>
              <a:gd name="connsiteY2" fmla="*/ 0 h 3171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533" h="3171463">
                <a:moveTo>
                  <a:pt x="173533" y="3171463"/>
                </a:moveTo>
                <a:cubicBezTo>
                  <a:pt x="49792" y="2929037"/>
                  <a:pt x="17056" y="2005892"/>
                  <a:pt x="15127" y="1477315"/>
                </a:cubicBezTo>
                <a:cubicBezTo>
                  <a:pt x="13198" y="948738"/>
                  <a:pt x="-66919" y="29708"/>
                  <a:pt x="161958" y="0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F42D4EC-1013-2242-BEC4-98CB7F02ABA8}"/>
              </a:ext>
            </a:extLst>
          </p:cNvPr>
          <p:cNvCxnSpPr>
            <a:cxnSpLocks/>
          </p:cNvCxnSpPr>
          <p:nvPr/>
        </p:nvCxnSpPr>
        <p:spPr>
          <a:xfrm flipH="1" flipV="1">
            <a:off x="7945807" y="2716040"/>
            <a:ext cx="611847" cy="124353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EA94B78-81DA-B145-BDE5-88B7B11B4777}"/>
              </a:ext>
            </a:extLst>
          </p:cNvPr>
          <p:cNvCxnSpPr>
            <a:cxnSpLocks/>
          </p:cNvCxnSpPr>
          <p:nvPr/>
        </p:nvCxnSpPr>
        <p:spPr>
          <a:xfrm>
            <a:off x="4450449" y="2557220"/>
            <a:ext cx="1917848" cy="269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1F31ACD-7ACE-0841-9238-D8D525CEBF91}"/>
              </a:ext>
            </a:extLst>
          </p:cNvPr>
          <p:cNvCxnSpPr>
            <a:cxnSpLocks/>
          </p:cNvCxnSpPr>
          <p:nvPr/>
        </p:nvCxnSpPr>
        <p:spPr>
          <a:xfrm flipH="1" flipV="1">
            <a:off x="2118280" y="2108995"/>
            <a:ext cx="977767" cy="108687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reeform 54">
            <a:extLst>
              <a:ext uri="{FF2B5EF4-FFF2-40B4-BE49-F238E27FC236}">
                <a16:creationId xmlns:a16="http://schemas.microsoft.com/office/drawing/2014/main" id="{8FD19AAD-15AE-FC46-9112-D8D35FA678E2}"/>
              </a:ext>
            </a:extLst>
          </p:cNvPr>
          <p:cNvSpPr/>
          <p:nvPr/>
        </p:nvSpPr>
        <p:spPr>
          <a:xfrm>
            <a:off x="5748950" y="2643292"/>
            <a:ext cx="642797" cy="2444756"/>
          </a:xfrm>
          <a:custGeom>
            <a:avLst/>
            <a:gdLst>
              <a:gd name="connsiteX0" fmla="*/ 0 w 642797"/>
              <a:gd name="connsiteY0" fmla="*/ 2483668 h 2483668"/>
              <a:gd name="connsiteX1" fmla="*/ 316872 w 642797"/>
              <a:gd name="connsiteY1" fmla="*/ 1994780 h 2483668"/>
              <a:gd name="connsiteX2" fmla="*/ 9054 w 642797"/>
              <a:gd name="connsiteY2" fmla="*/ 211248 h 2483668"/>
              <a:gd name="connsiteX3" fmla="*/ 642797 w 642797"/>
              <a:gd name="connsiteY3" fmla="*/ 39232 h 2483668"/>
              <a:gd name="connsiteX0" fmla="*/ 0 w 642797"/>
              <a:gd name="connsiteY0" fmla="*/ 2444756 h 2444756"/>
              <a:gd name="connsiteX1" fmla="*/ 316872 w 642797"/>
              <a:gd name="connsiteY1" fmla="*/ 1955868 h 2444756"/>
              <a:gd name="connsiteX2" fmla="*/ 18107 w 642797"/>
              <a:gd name="connsiteY2" fmla="*/ 443940 h 2444756"/>
              <a:gd name="connsiteX3" fmla="*/ 642797 w 642797"/>
              <a:gd name="connsiteY3" fmla="*/ 320 h 2444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797" h="2444756">
                <a:moveTo>
                  <a:pt x="0" y="2444756"/>
                </a:moveTo>
                <a:cubicBezTo>
                  <a:pt x="157681" y="2389680"/>
                  <a:pt x="313854" y="2289337"/>
                  <a:pt x="316872" y="1955868"/>
                </a:cubicBezTo>
                <a:cubicBezTo>
                  <a:pt x="319890" y="1622399"/>
                  <a:pt x="-36214" y="769865"/>
                  <a:pt x="18107" y="443940"/>
                </a:cubicBezTo>
                <a:cubicBezTo>
                  <a:pt x="72428" y="118015"/>
                  <a:pt x="487379" y="-7224"/>
                  <a:pt x="642797" y="320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4F495FC4-9817-334C-B9CD-06FFFF59C6EF}"/>
              </a:ext>
            </a:extLst>
          </p:cNvPr>
          <p:cNvSpPr/>
          <p:nvPr/>
        </p:nvSpPr>
        <p:spPr>
          <a:xfrm>
            <a:off x="5920423" y="968721"/>
            <a:ext cx="1213708" cy="1615492"/>
          </a:xfrm>
          <a:custGeom>
            <a:avLst/>
            <a:gdLst>
              <a:gd name="connsiteX0" fmla="*/ 1598506 w 1598506"/>
              <a:gd name="connsiteY0" fmla="*/ 0 h 1520982"/>
              <a:gd name="connsiteX1" fmla="*/ 14149 w 1598506"/>
              <a:gd name="connsiteY1" fmla="*/ 778598 h 1520982"/>
              <a:gd name="connsiteX2" fmla="*/ 828961 w 1598506"/>
              <a:gd name="connsiteY2" fmla="*/ 1520982 h 1520982"/>
              <a:gd name="connsiteX0" fmla="*/ 1262952 w 1262952"/>
              <a:gd name="connsiteY0" fmla="*/ 0 h 1520982"/>
              <a:gd name="connsiteX1" fmla="*/ 23244 w 1262952"/>
              <a:gd name="connsiteY1" fmla="*/ 778598 h 1520982"/>
              <a:gd name="connsiteX2" fmla="*/ 493407 w 1262952"/>
              <a:gd name="connsiteY2" fmla="*/ 1520982 h 1520982"/>
              <a:gd name="connsiteX0" fmla="*/ 1248747 w 1248747"/>
              <a:gd name="connsiteY0" fmla="*/ 0 h 1520982"/>
              <a:gd name="connsiteX1" fmla="*/ 9039 w 1248747"/>
              <a:gd name="connsiteY1" fmla="*/ 778598 h 1520982"/>
              <a:gd name="connsiteX2" fmla="*/ 479202 w 1248747"/>
              <a:gd name="connsiteY2" fmla="*/ 1520982 h 1520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8747" h="1520982">
                <a:moveTo>
                  <a:pt x="1248747" y="0"/>
                </a:moveTo>
                <a:cubicBezTo>
                  <a:pt x="520697" y="262550"/>
                  <a:pt x="81407" y="422816"/>
                  <a:pt x="9039" y="778598"/>
                </a:cubicBezTo>
                <a:cubicBezTo>
                  <a:pt x="-63329" y="1134380"/>
                  <a:pt x="317749" y="1367073"/>
                  <a:pt x="479202" y="1520982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C074D92-6EE9-3A46-A988-96B2EB54366D}"/>
              </a:ext>
            </a:extLst>
          </p:cNvPr>
          <p:cNvSpPr txBox="1"/>
          <p:nvPr/>
        </p:nvSpPr>
        <p:spPr>
          <a:xfrm>
            <a:off x="263471" y="803039"/>
            <a:ext cx="5715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Arrows are foreign keys, </a:t>
            </a:r>
            <a:r>
              <a:rPr lang="en-US" u="sng" dirty="0"/>
              <a:t>underlines</a:t>
            </a:r>
            <a:r>
              <a:rPr lang="en-US" dirty="0"/>
              <a:t> are primary keys,</a:t>
            </a:r>
            <a:br>
              <a:rPr lang="en-US" dirty="0"/>
            </a:br>
            <a:r>
              <a:rPr lang="en-US" dirty="0"/>
              <a:t>other keys described in </a:t>
            </a:r>
            <a:r>
              <a:rPr lang="en-US" i="1" dirty="0"/>
              <a:t>italics</a:t>
            </a:r>
            <a:r>
              <a:rPr lang="en-US" dirty="0"/>
              <a:t>.</a:t>
            </a: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00F1297A-97C6-5A43-9940-4BC637FB6B92}"/>
              </a:ext>
            </a:extLst>
          </p:cNvPr>
          <p:cNvSpPr/>
          <p:nvPr/>
        </p:nvSpPr>
        <p:spPr>
          <a:xfrm>
            <a:off x="6082119" y="2696859"/>
            <a:ext cx="323133" cy="2682240"/>
          </a:xfrm>
          <a:custGeom>
            <a:avLst/>
            <a:gdLst>
              <a:gd name="connsiteX0" fmla="*/ 165464 w 165464"/>
              <a:gd name="connsiteY0" fmla="*/ 3171463 h 3171463"/>
              <a:gd name="connsiteX1" fmla="*/ 3418 w 165464"/>
              <a:gd name="connsiteY1" fmla="*/ 1446835 h 3171463"/>
              <a:gd name="connsiteX2" fmla="*/ 153889 w 165464"/>
              <a:gd name="connsiteY2" fmla="*/ 0 h 3171463"/>
              <a:gd name="connsiteX0" fmla="*/ 175836 w 175836"/>
              <a:gd name="connsiteY0" fmla="*/ 3171463 h 3171463"/>
              <a:gd name="connsiteX1" fmla="*/ 13790 w 175836"/>
              <a:gd name="connsiteY1" fmla="*/ 1446835 h 3171463"/>
              <a:gd name="connsiteX2" fmla="*/ 164261 w 175836"/>
              <a:gd name="connsiteY2" fmla="*/ 0 h 3171463"/>
              <a:gd name="connsiteX0" fmla="*/ 173533 w 173533"/>
              <a:gd name="connsiteY0" fmla="*/ 3171463 h 3171463"/>
              <a:gd name="connsiteX1" fmla="*/ 15127 w 173533"/>
              <a:gd name="connsiteY1" fmla="*/ 1477315 h 3171463"/>
              <a:gd name="connsiteX2" fmla="*/ 161958 w 173533"/>
              <a:gd name="connsiteY2" fmla="*/ 0 h 3171463"/>
              <a:gd name="connsiteX0" fmla="*/ 173533 w 173533"/>
              <a:gd name="connsiteY0" fmla="*/ 3171463 h 3171463"/>
              <a:gd name="connsiteX1" fmla="*/ 15127 w 173533"/>
              <a:gd name="connsiteY1" fmla="*/ 1477315 h 3171463"/>
              <a:gd name="connsiteX2" fmla="*/ 161958 w 173533"/>
              <a:gd name="connsiteY2" fmla="*/ 0 h 3171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533" h="3171463">
                <a:moveTo>
                  <a:pt x="173533" y="3171463"/>
                </a:moveTo>
                <a:cubicBezTo>
                  <a:pt x="49792" y="2929037"/>
                  <a:pt x="17056" y="2005892"/>
                  <a:pt x="15127" y="1477315"/>
                </a:cubicBezTo>
                <a:cubicBezTo>
                  <a:pt x="13198" y="948738"/>
                  <a:pt x="-66919" y="29708"/>
                  <a:pt x="161958" y="0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99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A83E0-85CE-B54F-8390-2C3D714E1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S3 File Store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C651E-BB41-F847-936A-0E594729CC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9005220" cy="5625885"/>
          </a:xfrm>
        </p:spPr>
        <p:txBody>
          <a:bodyPr>
            <a:normAutofit/>
          </a:bodyPr>
          <a:lstStyle/>
          <a:p>
            <a:r>
              <a:rPr lang="en-US" dirty="0" err="1"/>
              <a:t>candidate_photo</a:t>
            </a:r>
            <a:r>
              <a:rPr lang="en-US" dirty="0"/>
              <a:t>/</a:t>
            </a:r>
            <a:r>
              <a:rPr lang="en-US" dirty="0">
                <a:solidFill>
                  <a:schemeClr val="accent6"/>
                </a:solidFill>
              </a:rPr>
              <a:t>[</a:t>
            </a:r>
            <a:r>
              <a:rPr lang="en-US" dirty="0" err="1">
                <a:solidFill>
                  <a:schemeClr val="accent6"/>
                </a:solidFill>
              </a:rPr>
              <a:t>uuid</a:t>
            </a:r>
            <a:r>
              <a:rPr lang="en-US" dirty="0">
                <a:solidFill>
                  <a:schemeClr val="accent6"/>
                </a:solidFill>
              </a:rPr>
              <a:t>]</a:t>
            </a:r>
            <a:r>
              <a:rPr lang="en-US" dirty="0"/>
              <a:t>.jpg</a:t>
            </a:r>
          </a:p>
          <a:p>
            <a:r>
              <a:rPr lang="en-US" dirty="0"/>
              <a:t>photo/</a:t>
            </a:r>
            <a:r>
              <a:rPr lang="en-US" dirty="0">
                <a:solidFill>
                  <a:schemeClr val="accent6"/>
                </a:solidFill>
              </a:rPr>
              <a:t>[</a:t>
            </a:r>
            <a:r>
              <a:rPr lang="en-US" dirty="0" err="1">
                <a:solidFill>
                  <a:schemeClr val="accent6"/>
                </a:solidFill>
              </a:rPr>
              <a:t>photo_id</a:t>
            </a:r>
            <a:r>
              <a:rPr lang="en-US" dirty="0">
                <a:solidFill>
                  <a:schemeClr val="accent6"/>
                </a:solidFill>
              </a:rPr>
              <a:t>]</a:t>
            </a:r>
            <a:r>
              <a:rPr lang="en-US" dirty="0"/>
              <a:t>.jpg</a:t>
            </a:r>
          </a:p>
          <a:p>
            <a:r>
              <a:rPr lang="en-US" dirty="0" err="1"/>
              <a:t>photo_thumb</a:t>
            </a:r>
            <a:r>
              <a:rPr lang="en-US" dirty="0"/>
              <a:t>/100/</a:t>
            </a:r>
            <a:r>
              <a:rPr lang="en-US" dirty="0">
                <a:solidFill>
                  <a:schemeClr val="accent6"/>
                </a:solidFill>
              </a:rPr>
              <a:t>[</a:t>
            </a:r>
            <a:r>
              <a:rPr lang="en-US" dirty="0" err="1">
                <a:solidFill>
                  <a:schemeClr val="accent6"/>
                </a:solidFill>
              </a:rPr>
              <a:t>photo_id</a:t>
            </a:r>
            <a:r>
              <a:rPr lang="en-US" dirty="0">
                <a:solidFill>
                  <a:schemeClr val="accent6"/>
                </a:solidFill>
              </a:rPr>
              <a:t>]</a:t>
            </a:r>
            <a:r>
              <a:rPr lang="en-US" dirty="0"/>
              <a:t>.jpg</a:t>
            </a:r>
          </a:p>
          <a:p>
            <a:r>
              <a:rPr lang="en-US" dirty="0" err="1"/>
              <a:t>photo_thumb</a:t>
            </a:r>
            <a:r>
              <a:rPr lang="en-US" dirty="0"/>
              <a:t>/400/</a:t>
            </a:r>
            <a:r>
              <a:rPr lang="en-US" dirty="0">
                <a:solidFill>
                  <a:schemeClr val="accent6"/>
                </a:solidFill>
              </a:rPr>
              <a:t>[</a:t>
            </a:r>
            <a:r>
              <a:rPr lang="en-US" dirty="0" err="1">
                <a:solidFill>
                  <a:schemeClr val="accent6"/>
                </a:solidFill>
              </a:rPr>
              <a:t>photo_id</a:t>
            </a:r>
            <a:r>
              <a:rPr lang="en-US" dirty="0">
                <a:solidFill>
                  <a:schemeClr val="accent6"/>
                </a:solidFill>
              </a:rPr>
              <a:t>]</a:t>
            </a:r>
            <a:r>
              <a:rPr lang="en-US" dirty="0"/>
              <a:t>.jpg</a:t>
            </a:r>
          </a:p>
          <a:p>
            <a:r>
              <a:rPr lang="en-US" dirty="0" err="1"/>
              <a:t>photo_thumb</a:t>
            </a:r>
            <a:r>
              <a:rPr lang="en-US" dirty="0"/>
              <a:t>/800w/</a:t>
            </a:r>
            <a:r>
              <a:rPr lang="en-US" dirty="0">
                <a:solidFill>
                  <a:schemeClr val="accent6"/>
                </a:solidFill>
              </a:rPr>
              <a:t>[</a:t>
            </a:r>
            <a:r>
              <a:rPr lang="en-US" dirty="0" err="1">
                <a:solidFill>
                  <a:schemeClr val="accent6"/>
                </a:solidFill>
              </a:rPr>
              <a:t>photo_id</a:t>
            </a:r>
            <a:r>
              <a:rPr lang="en-US" dirty="0">
                <a:solidFill>
                  <a:schemeClr val="accent6"/>
                </a:solidFill>
              </a:rPr>
              <a:t>]</a:t>
            </a:r>
            <a:r>
              <a:rPr lang="en-US" dirty="0"/>
              <a:t>.jpg</a:t>
            </a:r>
          </a:p>
          <a:p>
            <a:r>
              <a:rPr lang="en-US" dirty="0" err="1"/>
              <a:t>web_archive</a:t>
            </a:r>
            <a:r>
              <a:rPr lang="en-US" dirty="0"/>
              <a:t>/</a:t>
            </a:r>
            <a:r>
              <a:rPr lang="en-US" dirty="0">
                <a:solidFill>
                  <a:schemeClr val="accent6"/>
                </a:solidFill>
              </a:rPr>
              <a:t>[article_url_md5hash]</a:t>
            </a:r>
            <a:r>
              <a:rPr lang="en-US" dirty="0"/>
              <a:t>.html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Files have read-only public access at:</a:t>
            </a:r>
          </a:p>
          <a:p>
            <a:r>
              <a:rPr lang="en-US" sz="2400" dirty="0">
                <a:hlinkClick r:id="rId2"/>
              </a:rPr>
              <a:t>https://s3.amazonaws.com/gunmemorial-media/</a:t>
            </a:r>
            <a:r>
              <a:rPr lang="en-US" sz="2400" dirty="0"/>
              <a:t>...</a:t>
            </a:r>
          </a:p>
          <a:p>
            <a:r>
              <a:rPr lang="en-US" sz="2400" dirty="0">
                <a:hlinkClick r:id="rId3"/>
              </a:rPr>
              <a:t>https://media.gunmemorial.org</a:t>
            </a:r>
            <a:r>
              <a:rPr lang="en-US" sz="2400" dirty="0"/>
              <a:t>/...</a:t>
            </a:r>
          </a:p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F2E896-D714-4547-83BF-32BB52DA5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70618" y="1084882"/>
            <a:ext cx="4532079" cy="56258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Use a randomized </a:t>
            </a:r>
            <a:r>
              <a:rPr lang="en-US" dirty="0" err="1"/>
              <a:t>uuid</a:t>
            </a:r>
            <a:r>
              <a:rPr lang="en-US" dirty="0"/>
              <a:t> to prevent public scan.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100px-tall thumbnail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400px-tall thumbnail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800px-wide thumbnail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Copy of news article HTML (in case original article is taken down).</a:t>
            </a:r>
          </a:p>
          <a:p>
            <a:pPr lvl="2"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Served from Virginia.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Using CDN (costs more).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E950C6-6359-754F-A767-207B1ED0ECC0}"/>
              </a:ext>
            </a:extLst>
          </p:cNvPr>
          <p:cNvSpPr/>
          <p:nvPr/>
        </p:nvSpPr>
        <p:spPr>
          <a:xfrm>
            <a:off x="263471" y="1051828"/>
            <a:ext cx="6989946" cy="34500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99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85E1B-70D5-5B4F-9D99-C46B0A3D8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April 2020 monthly operating cost ($136 total)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17776A-F702-D149-B022-C39A718484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8793882"/>
              </p:ext>
            </p:extLst>
          </p:nvPr>
        </p:nvGraphicFramePr>
        <p:xfrm>
          <a:off x="0" y="1017433"/>
          <a:ext cx="5480329" cy="5865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ECC100AD-BE43-F942-B333-2EA55B341C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0328" y="1792550"/>
            <a:ext cx="6501168" cy="50907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03B9C6-DD56-2B4C-8D3F-70DFA3E213B1}"/>
              </a:ext>
            </a:extLst>
          </p:cNvPr>
          <p:cNvSpPr txBox="1"/>
          <p:nvPr/>
        </p:nvSpPr>
        <p:spPr>
          <a:xfrm>
            <a:off x="5480328" y="1038386"/>
            <a:ext cx="6448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Traffic: (from Google Analytics).</a:t>
            </a:r>
          </a:p>
          <a:p>
            <a:r>
              <a:rPr lang="en-US" sz="2000" dirty="0"/>
              <a:t>Typically about 150 users on the site at any given time. 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69B2BA5E-53A5-7847-94CA-754F5546C8BF}"/>
              </a:ext>
            </a:extLst>
          </p:cNvPr>
          <p:cNvSpPr/>
          <p:nvPr/>
        </p:nvSpPr>
        <p:spPr>
          <a:xfrm>
            <a:off x="2788356" y="6344356"/>
            <a:ext cx="2415822" cy="358661"/>
          </a:xfrm>
          <a:prstGeom prst="wedgeRectCallout">
            <a:avLst>
              <a:gd name="adj1" fmla="val 63124"/>
              <a:gd name="adj2" fmla="val -20818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37k pageviews per $ cost</a:t>
            </a:r>
          </a:p>
        </p:txBody>
      </p:sp>
    </p:spTree>
    <p:extLst>
      <p:ext uri="{BB962C8B-B14F-4D97-AF65-F5344CB8AC3E}">
        <p14:creationId xmlns:p14="http://schemas.microsoft.com/office/powerpoint/2010/main" val="68139878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00937B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EECS-340 Lecture 17 - QUIC</Template>
  <TotalTime>27086</TotalTime>
  <Words>1910</Words>
  <Application>Microsoft Macintosh PowerPoint</Application>
  <PresentationFormat>Widescreen</PresentationFormat>
  <Paragraphs>368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Garamond</vt:lpstr>
      <vt:lpstr>Wingdings</vt:lpstr>
      <vt:lpstr>Theme1</vt:lpstr>
      <vt:lpstr>CS-310 Scalable Software Architectures Lecture 11: Basic Architecture Design</vt:lpstr>
      <vt:lpstr>Last Time: Authentication</vt:lpstr>
      <vt:lpstr>Case Study: National Gun Violence Memorial</vt:lpstr>
      <vt:lpstr>NGVM architecture diagram</vt:lpstr>
      <vt:lpstr>Monolithic web app API: Public Pages</vt:lpstr>
      <vt:lpstr>Monolithic web app API: Volunteers' Portal</vt:lpstr>
      <vt:lpstr>SQL Database Schema (simplified)</vt:lpstr>
      <vt:lpstr>S3 File Store details</vt:lpstr>
      <vt:lpstr>April 2020 monthly operating cost ($136 total)</vt:lpstr>
      <vt:lpstr>CDN statistics in April</vt:lpstr>
      <vt:lpstr>Deployment sizing and monthly costs</vt:lpstr>
      <vt:lpstr>Scaling up to 200x traffic (equal to cnn.com)</vt:lpstr>
      <vt:lpstr>Database scaling</vt:lpstr>
      <vt:lpstr>App scaling</vt:lpstr>
      <vt:lpstr>More front-end caching</vt:lpstr>
      <vt:lpstr>Final scalable design</vt:lpstr>
      <vt:lpstr>Can a single SQL database handle the write load?</vt:lpstr>
      <vt:lpstr>Empirical scaling analysis (real traffic on t3.small)</vt:lpstr>
      <vt:lpstr>NGVM is easy to scale.  Why?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514</cp:revision>
  <cp:lastPrinted>2019-10-02T20:13:19Z</cp:lastPrinted>
  <dcterms:created xsi:type="dcterms:W3CDTF">2017-09-19T21:33:23Z</dcterms:created>
  <dcterms:modified xsi:type="dcterms:W3CDTF">2021-02-13T00:36:15Z</dcterms:modified>
</cp:coreProperties>
</file>