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56" r:id="rId2"/>
    <p:sldId id="408" r:id="rId3"/>
    <p:sldId id="555" r:id="rId4"/>
    <p:sldId id="556" r:id="rId5"/>
    <p:sldId id="557" r:id="rId6"/>
    <p:sldId id="400" r:id="rId7"/>
    <p:sldId id="460" r:id="rId8"/>
    <p:sldId id="554" r:id="rId9"/>
    <p:sldId id="277" r:id="rId10"/>
    <p:sldId id="558" r:id="rId11"/>
    <p:sldId id="5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408"/>
            <p14:sldId id="555"/>
            <p14:sldId id="556"/>
            <p14:sldId id="557"/>
            <p14:sldId id="400"/>
            <p14:sldId id="460"/>
            <p14:sldId id="554"/>
            <p14:sldId id="277"/>
            <p14:sldId id="558"/>
            <p14:sldId id="559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38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12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2/12/21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2/12/21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9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29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65325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2/12/21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9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2/12/21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58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533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751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28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58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776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447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2/12/21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69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2/12/21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03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3C0E10-1515-C94F-963C-79D3695741B5}"/>
              </a:ext>
            </a:extLst>
          </p:cNvPr>
          <p:cNvSpPr txBox="1">
            <a:spLocks/>
          </p:cNvSpPr>
          <p:nvPr userDrawn="1"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5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767712"/>
          </a:xfrm>
        </p:spPr>
        <p:txBody>
          <a:bodyPr>
            <a:normAutofit fontScale="90000"/>
          </a:bodyPr>
          <a:lstStyle/>
          <a:p>
            <a:r>
              <a:rPr lang="en-US" sz="4900" dirty="0">
                <a:solidFill>
                  <a:schemeClr val="tx1"/>
                </a:solidFill>
              </a:rPr>
              <a:t>CS-310 Scalable Software Architectures</a:t>
            </a:r>
            <a:br>
              <a:rPr lang="en-US" dirty="0"/>
            </a:br>
            <a:r>
              <a:rPr lang="en-US" dirty="0"/>
              <a:t>Lecture 10:</a:t>
            </a:r>
            <a:br>
              <a:rPr lang="en-US" dirty="0"/>
            </a:br>
            <a:r>
              <a:rPr lang="en-US" dirty="0"/>
              <a:t>Authentication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22548"/>
            <a:ext cx="9144000" cy="1135251"/>
          </a:xfrm>
        </p:spPr>
        <p:txBody>
          <a:bodyPr/>
          <a:lstStyle/>
          <a:p>
            <a:r>
              <a:rPr lang="en-US" dirty="0"/>
              <a:t>Steve Tarzia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29" y="6024402"/>
            <a:ext cx="2895817" cy="364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14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9CB2E-1C7A-0847-BD69-D5BDA3525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factor authentication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C2F81-DBA2-D240-89E6-BA690CD7B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added security, some services require more than just a password.</a:t>
            </a:r>
          </a:p>
          <a:p>
            <a:r>
              <a:rPr lang="en-US" dirty="0"/>
              <a:t>When handling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POST 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signin</a:t>
            </a:r>
            <a:r>
              <a:rPr lang="en-US" dirty="0"/>
              <a:t> request, backend generates a random "challenge" code, stores it in a database, and sends to the user's known email or SMS address.</a:t>
            </a:r>
          </a:p>
          <a:p>
            <a:r>
              <a:rPr lang="en-US" dirty="0"/>
              <a:t>User must click link or enter code to verify that they had access to the email account or phone to receive the secret.</a:t>
            </a:r>
          </a:p>
          <a:p>
            <a:pPr lvl="1"/>
            <a:r>
              <a:rPr lang="en-US" dirty="0"/>
              <a:t>"Forgot my password" feature also works like above.</a:t>
            </a:r>
          </a:p>
          <a:p>
            <a:r>
              <a:rPr lang="en-US" dirty="0"/>
              <a:t>People tend to misuse passwords, so some services use email </a:t>
            </a:r>
            <a:r>
              <a:rPr lang="en-US" b="1" dirty="0"/>
              <a:t>exclusively</a:t>
            </a:r>
            <a:r>
              <a:rPr lang="en-US" dirty="0"/>
              <a:t> for login.</a:t>
            </a:r>
          </a:p>
          <a:p>
            <a:pPr lvl="1"/>
            <a:r>
              <a:rPr lang="en-US" dirty="0"/>
              <a:t>There is no password, and every login uses the "forgot password" style.</a:t>
            </a:r>
          </a:p>
        </p:txBody>
      </p:sp>
    </p:spTree>
    <p:extLst>
      <p:ext uri="{BB962C8B-B14F-4D97-AF65-F5344CB8AC3E}">
        <p14:creationId xmlns:p14="http://schemas.microsoft.com/office/powerpoint/2010/main" val="1221072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CD5D426-4701-E140-A8B7-ED3DE5F50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EF66AF-3FAA-904B-AAB3-75EFDC335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Webservice requests are rarely open to the public.</a:t>
            </a:r>
          </a:p>
          <a:p>
            <a:r>
              <a:rPr lang="en-US" dirty="0"/>
              <a:t>Each request must include an input that </a:t>
            </a:r>
            <a:r>
              <a:rPr lang="en-US" b="1" dirty="0"/>
              <a:t>authenticates</a:t>
            </a:r>
            <a:r>
              <a:rPr lang="en-US" dirty="0"/>
              <a:t> and identifies the user.</a:t>
            </a:r>
          </a:p>
          <a:p>
            <a:r>
              <a:rPr lang="en-US" dirty="0"/>
              <a:t>Passwords are the most common </a:t>
            </a:r>
            <a:r>
              <a:rPr lang="en-US" dirty="0" err="1"/>
              <a:t>auth</a:t>
            </a:r>
            <a:r>
              <a:rPr lang="en-US" dirty="0"/>
              <a:t> mechanism.</a:t>
            </a:r>
          </a:p>
          <a:p>
            <a:r>
              <a:rPr lang="en-US" dirty="0"/>
              <a:t>Email/SMS (a trusted </a:t>
            </a:r>
            <a:r>
              <a:rPr lang="en-US" i="1" dirty="0"/>
              <a:t>side channel </a:t>
            </a:r>
            <a:r>
              <a:rPr lang="en-US" dirty="0"/>
              <a:t>of communication) can be used.</a:t>
            </a:r>
          </a:p>
          <a:p>
            <a:r>
              <a:rPr lang="en-US" b="1" dirty="0"/>
              <a:t>Authentication tokens </a:t>
            </a:r>
            <a:r>
              <a:rPr lang="en-US" dirty="0"/>
              <a:t>are strings randomly generated (and stored) on the backend to verify user identity.</a:t>
            </a:r>
          </a:p>
          <a:p>
            <a:pPr lvl="1"/>
            <a:r>
              <a:rPr lang="en-US" dirty="0"/>
              <a:t>Variations include </a:t>
            </a:r>
            <a:r>
              <a:rPr lang="en-US" b="1" dirty="0"/>
              <a:t>session keys</a:t>
            </a:r>
            <a:r>
              <a:rPr lang="en-US" dirty="0"/>
              <a:t>, </a:t>
            </a:r>
            <a:r>
              <a:rPr lang="en-US" b="1" dirty="0"/>
              <a:t>cookies</a:t>
            </a:r>
            <a:r>
              <a:rPr lang="en-US" dirty="0"/>
              <a:t>, and </a:t>
            </a:r>
            <a:r>
              <a:rPr lang="en-US" b="1" dirty="0" err="1"/>
              <a:t>api</a:t>
            </a:r>
            <a:r>
              <a:rPr lang="en-US" b="1" dirty="0"/>
              <a:t> keys.</a:t>
            </a:r>
          </a:p>
          <a:p>
            <a:pPr lvl="1"/>
            <a:r>
              <a:rPr lang="en-US" dirty="0"/>
              <a:t>Often a separate microservice is dedicated to authentication (and other user management tasks, like account creation).</a:t>
            </a:r>
          </a:p>
          <a:p>
            <a:r>
              <a:rPr lang="en-US" b="1" dirty="0"/>
              <a:t>Digital signatures </a:t>
            </a:r>
            <a:r>
              <a:rPr lang="en-US" dirty="0"/>
              <a:t>are a more complex auth style, covered in CS-340.</a:t>
            </a:r>
          </a:p>
        </p:txBody>
      </p:sp>
    </p:spTree>
    <p:extLst>
      <p:ext uri="{BB962C8B-B14F-4D97-AF65-F5344CB8AC3E}">
        <p14:creationId xmlns:p14="http://schemas.microsoft.com/office/powerpoint/2010/main" val="3330994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81627-7F81-9645-9BD1-4F2E500A8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time: SQL Database Scaling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E2DECC-1EEE-5D42-8A9F-64EE7C196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Read replicas </a:t>
            </a:r>
            <a:r>
              <a:rPr lang="en-US" dirty="0"/>
              <a:t>horizontally scale databases for reading.</a:t>
            </a:r>
          </a:p>
          <a:p>
            <a:pPr lvl="1"/>
            <a:r>
              <a:rPr lang="en-US" dirty="0"/>
              <a:t>Writes are done in one place and propagated to many replicas.</a:t>
            </a:r>
          </a:p>
          <a:p>
            <a:pPr lvl="1"/>
            <a:r>
              <a:rPr lang="en-US" dirty="0"/>
              <a:t>Data on a given replica may lag behind primary, but it's self-</a:t>
            </a:r>
            <a:r>
              <a:rPr lang="en-US" b="1" dirty="0"/>
              <a:t>consistent.</a:t>
            </a:r>
            <a:endParaRPr lang="en-US" dirty="0"/>
          </a:p>
          <a:p>
            <a:pPr lvl="1"/>
            <a:r>
              <a:rPr lang="en-US" dirty="0"/>
              <a:t>Works well if writes are much less common than reads.</a:t>
            </a:r>
          </a:p>
          <a:p>
            <a:r>
              <a:rPr lang="en-US" dirty="0"/>
              <a:t>Horizontal scaling of writes suggests </a:t>
            </a:r>
            <a:r>
              <a:rPr lang="en-US" b="1" dirty="0"/>
              <a:t>data</a:t>
            </a:r>
            <a:r>
              <a:rPr lang="en-US" dirty="0"/>
              <a:t> </a:t>
            </a:r>
            <a:r>
              <a:rPr lang="en-US" b="1" dirty="0"/>
              <a:t>partitioning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Each data row/element is assigned a single "home"</a:t>
            </a:r>
          </a:p>
          <a:p>
            <a:pPr lvl="1"/>
            <a:r>
              <a:rPr lang="en-US" dirty="0"/>
              <a:t>If not, consistency is very tricky (write race conditions for transactions).</a:t>
            </a:r>
          </a:p>
          <a:p>
            <a:r>
              <a:rPr lang="en-US" b="1" dirty="0" err="1"/>
              <a:t>Sharding</a:t>
            </a:r>
            <a:r>
              <a:rPr lang="en-US" dirty="0"/>
              <a:t> is data partitioning for SQL/relational </a:t>
            </a:r>
            <a:r>
              <a:rPr lang="en-US" dirty="0" err="1"/>
              <a:t>DBs.</a:t>
            </a:r>
            <a:endParaRPr lang="en-US" dirty="0"/>
          </a:p>
          <a:p>
            <a:pPr lvl="1"/>
            <a:r>
              <a:rPr lang="en-US" dirty="0"/>
              <a:t>Works well for queries that can be handled within a single shard.</a:t>
            </a:r>
          </a:p>
          <a:p>
            <a:pPr lvl="1"/>
            <a:r>
              <a:rPr lang="en-US" dirty="0" err="1"/>
              <a:t>Sharding</a:t>
            </a:r>
            <a:r>
              <a:rPr lang="en-US" dirty="0"/>
              <a:t> divides data along just one dimension, so inevitably some queries will involve all the nodes, and thus will not be </a:t>
            </a:r>
            <a:r>
              <a:rPr lang="en-US"/>
              <a:t>scalable.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903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346CE-BDBA-674B-9079-11DC397C6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Authentication</a:t>
            </a:r>
            <a:r>
              <a:rPr lang="en-US" dirty="0"/>
              <a:t> is proving your identity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DFB51-E0F7-704B-9E12-8F730764F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Most apps use require users to set a password to reconnect to account.</a:t>
            </a:r>
          </a:p>
          <a:p>
            <a:pPr lvl="1"/>
            <a:r>
              <a:rPr lang="en-US" dirty="0"/>
              <a:t>A </a:t>
            </a:r>
            <a:r>
              <a:rPr lang="en-US" i="1" dirty="0"/>
              <a:t>salted hash </a:t>
            </a:r>
            <a:r>
              <a:rPr lang="en-US" dirty="0"/>
              <a:t>of the password is stored in a database.</a:t>
            </a:r>
          </a:p>
          <a:p>
            <a:pPr lvl="1"/>
            <a:r>
              <a:rPr lang="en-US" dirty="0"/>
              <a:t>Passwords in future login requests can be compared to the stored password.</a:t>
            </a:r>
          </a:p>
          <a:p>
            <a:r>
              <a:rPr lang="en-US" dirty="0"/>
              <a:t>An email address or phone number can also be used to prove identity.</a:t>
            </a:r>
          </a:p>
          <a:p>
            <a:r>
              <a:rPr lang="en-US" dirty="0"/>
              <a:t>Web, desktop, smartphone, and other clients make requests to access user's data, and access must be protected.</a:t>
            </a:r>
          </a:p>
          <a:p>
            <a:endParaRPr lang="en-US" dirty="0"/>
          </a:p>
          <a:p>
            <a:r>
              <a:rPr lang="en-US" dirty="0"/>
              <a:t>HTTP requests should be sent using HTTP</a:t>
            </a:r>
            <a:r>
              <a:rPr lang="en-US" b="1" dirty="0"/>
              <a:t>S </a:t>
            </a:r>
            <a:r>
              <a:rPr lang="en-US" dirty="0"/>
              <a:t>(TLS) which encrypts the data in transit.  Request/response data cannot be intercepted.</a:t>
            </a:r>
          </a:p>
          <a:p>
            <a:pPr lvl="1"/>
            <a:r>
              <a:rPr lang="en-US" dirty="0"/>
              <a:t>TLS authenticates the </a:t>
            </a:r>
            <a:r>
              <a:rPr lang="en-US" i="1" dirty="0"/>
              <a:t>server</a:t>
            </a:r>
            <a:r>
              <a:rPr lang="en-US" dirty="0"/>
              <a:t> using certificates (details in CS-340 Networking).</a:t>
            </a:r>
          </a:p>
          <a:p>
            <a:pPr lvl="1"/>
            <a:r>
              <a:rPr lang="en-US" dirty="0"/>
              <a:t>However, TLS does not authenticate the </a:t>
            </a:r>
            <a:r>
              <a:rPr lang="en-US" i="1" dirty="0"/>
              <a:t>client</a:t>
            </a:r>
            <a:r>
              <a:rPr lang="en-US" dirty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85909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6A26B-7F6C-5746-96FB-721582B6B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Simplest approach: </a:t>
            </a:r>
            <a:r>
              <a:rPr lang="en-US" dirty="0"/>
              <a:t>Password in every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401023-0E7C-904F-886E-E7BC430A8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Client can save the password locally and include it in every request.</a:t>
            </a:r>
          </a:p>
          <a:p>
            <a:r>
              <a:rPr lang="en-US" dirty="0"/>
              <a:t>GET /</a:t>
            </a:r>
            <a:r>
              <a:rPr lang="en-US" dirty="0" err="1"/>
              <a:t>inbox?</a:t>
            </a:r>
            <a:r>
              <a:rPr lang="en-US" dirty="0" err="1">
                <a:solidFill>
                  <a:schemeClr val="accent2"/>
                </a:solidFill>
              </a:rPr>
              <a:t>user</a:t>
            </a:r>
            <a:r>
              <a:rPr lang="en-US" dirty="0">
                <a:solidFill>
                  <a:schemeClr val="accent2"/>
                </a:solidFill>
              </a:rPr>
              <a:t>=</a:t>
            </a:r>
            <a:r>
              <a:rPr lang="en-US" dirty="0" err="1">
                <a:solidFill>
                  <a:schemeClr val="accent2"/>
                </a:solidFill>
              </a:rPr>
              <a:t>steve&amp;password</a:t>
            </a:r>
            <a:r>
              <a:rPr lang="en-US" dirty="0">
                <a:solidFill>
                  <a:schemeClr val="accent2"/>
                </a:solidFill>
              </a:rPr>
              <a:t>=jordan23</a:t>
            </a:r>
          </a:p>
          <a:p>
            <a:r>
              <a:rPr lang="en-US" dirty="0"/>
              <a:t>POST /message</a:t>
            </a:r>
          </a:p>
          <a:p>
            <a:pPr lvl="1"/>
            <a:r>
              <a:rPr lang="en-US" dirty="0"/>
              <a:t>Request body:</a:t>
            </a:r>
            <a:br>
              <a:rPr lang="en-US" dirty="0"/>
            </a:br>
            <a:r>
              <a:rPr lang="en-US" dirty="0"/>
              <a:t>{ </a:t>
            </a:r>
            <a:r>
              <a:rPr lang="en-US" dirty="0">
                <a:solidFill>
                  <a:schemeClr val="accent2"/>
                </a:solidFill>
              </a:rPr>
              <a:t>"user": "</a:t>
            </a:r>
            <a:r>
              <a:rPr lang="en-US" dirty="0" err="1">
                <a:solidFill>
                  <a:schemeClr val="accent2"/>
                </a:solidFill>
              </a:rPr>
              <a:t>steve</a:t>
            </a:r>
            <a:r>
              <a:rPr lang="en-US" dirty="0">
                <a:solidFill>
                  <a:schemeClr val="accent2"/>
                </a:solidFill>
              </a:rPr>
              <a:t>",</a:t>
            </a:r>
            <a:br>
              <a:rPr lang="en-US" dirty="0">
                <a:solidFill>
                  <a:schemeClr val="accent2"/>
                </a:solidFill>
              </a:rPr>
            </a:br>
            <a:r>
              <a:rPr lang="en-US" dirty="0">
                <a:solidFill>
                  <a:schemeClr val="accent2"/>
                </a:solidFill>
              </a:rPr>
              <a:t>   "password": "jordan23",</a:t>
            </a:r>
            <a:br>
              <a:rPr lang="en-US" dirty="0"/>
            </a:br>
            <a:r>
              <a:rPr lang="en-US" dirty="0"/>
              <a:t>   "to": "catlover3",</a:t>
            </a:r>
            <a:br>
              <a:rPr lang="en-US" dirty="0"/>
            </a:br>
            <a:r>
              <a:rPr lang="en-US" dirty="0"/>
              <a:t>   "txt": "hello!"}</a:t>
            </a:r>
          </a:p>
          <a:p>
            <a:r>
              <a:rPr lang="en-US" dirty="0"/>
              <a:t>Why is this a poor solution?</a:t>
            </a:r>
          </a:p>
          <a:p>
            <a:pPr lvl="1"/>
            <a:r>
              <a:rPr lang="en-US" dirty="0"/>
              <a:t>Storing the password locally is a security risk.</a:t>
            </a:r>
          </a:p>
          <a:p>
            <a:pPr lvl="1"/>
            <a:r>
              <a:rPr lang="en-US" dirty="0"/>
              <a:t>All the backend apps are seeing the password.</a:t>
            </a:r>
          </a:p>
          <a:p>
            <a:pPr lvl="1"/>
            <a:r>
              <a:rPr lang="en-US" dirty="0"/>
              <a:t>DevOps staff will see passwords in all HTTP request logs.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12EF880-DD2C-3E40-AD4E-D308C0EEBBB9}"/>
              </a:ext>
            </a:extLst>
          </p:cNvPr>
          <p:cNvGrpSpPr/>
          <p:nvPr/>
        </p:nvGrpSpPr>
        <p:grpSpPr>
          <a:xfrm>
            <a:off x="10972800" y="4829071"/>
            <a:ext cx="929898" cy="884264"/>
            <a:chOff x="10763181" y="2345404"/>
            <a:chExt cx="1139517" cy="1083596"/>
          </a:xfrm>
        </p:grpSpPr>
        <p:sp>
          <p:nvSpPr>
            <p:cNvPr id="5" name="Octagon 4">
              <a:extLst>
                <a:ext uri="{FF2B5EF4-FFF2-40B4-BE49-F238E27FC236}">
                  <a16:creationId xmlns:a16="http://schemas.microsoft.com/office/drawing/2014/main" id="{CFEFC24F-292A-AB49-83C3-E9E09C3366EA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/>
            </a:p>
          </p:txBody>
        </p:sp>
        <p:sp>
          <p:nvSpPr>
            <p:cNvPr id="6" name="Octagon 5">
              <a:extLst>
                <a:ext uri="{FF2B5EF4-FFF2-40B4-BE49-F238E27FC236}">
                  <a16:creationId xmlns:a16="http://schemas.microsoft.com/office/drawing/2014/main" id="{AA9A1FAB-4FFF-114E-94B6-1EB64D32D2EF}"/>
                </a:ext>
              </a:extLst>
            </p:cNvPr>
            <p:cNvSpPr/>
            <p:nvPr/>
          </p:nvSpPr>
          <p:spPr>
            <a:xfrm>
              <a:off x="10805912" y="2396681"/>
              <a:ext cx="1045509" cy="991382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5F5EC5D-562D-4F49-AA25-32EBD1007F1F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6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1943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79980-206D-F748-B164-0728A7F79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Session Keys are like temporary passwords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4B6FD-3B04-DB4C-92C7-49E506CE54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1146875"/>
            <a:ext cx="11639227" cy="5594888"/>
          </a:xfrm>
        </p:spPr>
        <p:txBody>
          <a:bodyPr>
            <a:normAutofit/>
          </a:bodyPr>
          <a:lstStyle/>
          <a:p>
            <a:r>
              <a:rPr lang="en-US" dirty="0"/>
              <a:t>When the user logs in, backend generates a random </a:t>
            </a:r>
            <a:r>
              <a:rPr lang="en-US" b="1" dirty="0"/>
              <a:t>session key</a:t>
            </a:r>
            <a:r>
              <a:rPr lang="en-US" dirty="0"/>
              <a:t>, stores it in the user account DB, and returns it to the client.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POST /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signin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/>
              <a:t>Request body:</a:t>
            </a:r>
            <a:br>
              <a:rPr lang="en-US" dirty="0"/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{ 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"user": "</a:t>
            </a:r>
            <a:r>
              <a:rPr lang="en-US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steve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",</a:t>
            </a:r>
            <a:b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"password": "jordan23"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lvl="1"/>
            <a:r>
              <a:rPr lang="en-US" dirty="0"/>
              <a:t>Response: 200 OK:</a:t>
            </a:r>
            <a:br>
              <a:rPr lang="en-US" dirty="0"/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{ "session": "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3lkjd0f9j32lkjsdef09j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" }</a:t>
            </a:r>
          </a:p>
          <a:p>
            <a:r>
              <a:rPr lang="en-US" dirty="0"/>
              <a:t>Client includes session key in </a:t>
            </a:r>
            <a:r>
              <a:rPr lang="en-US" b="1" dirty="0"/>
              <a:t>all</a:t>
            </a:r>
            <a:r>
              <a:rPr lang="en-US" dirty="0"/>
              <a:t> future requests.  Often in a </a:t>
            </a:r>
            <a:r>
              <a:rPr lang="en-US" b="1" dirty="0"/>
              <a:t>header</a:t>
            </a:r>
            <a:r>
              <a:rPr lang="en-US" dirty="0"/>
              <a:t>:</a:t>
            </a:r>
          </a:p>
          <a:p>
            <a:pPr lvl="1"/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GET /inbox</a:t>
            </a:r>
            <a:b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Authorization: session </a:t>
            </a:r>
            <a:r>
              <a:rPr lang="en-US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3lkjd0f9j32lkjsdef09j</a:t>
            </a:r>
          </a:p>
          <a:p>
            <a:pPr marL="1371600" lvl="3" indent="0">
              <a:buNone/>
            </a:pPr>
            <a:endParaRPr lang="en-US" dirty="0"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en-US" dirty="0">
                <a:cs typeface="Courier New" panose="02070309020205020404" pitchFamily="49" charset="0"/>
              </a:rPr>
              <a:t>The second line is an optional http header.</a:t>
            </a:r>
          </a:p>
          <a:p>
            <a:endParaRPr lang="en-US" dirty="0"/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C114E1AE-5885-8042-AE83-062DA2C336BF}"/>
              </a:ext>
            </a:extLst>
          </p:cNvPr>
          <p:cNvSpPr/>
          <p:nvPr/>
        </p:nvSpPr>
        <p:spPr>
          <a:xfrm rot="16200000">
            <a:off x="5517931" y="1371600"/>
            <a:ext cx="378373" cy="9364716"/>
          </a:xfrm>
          <a:prstGeom prst="leftBrace">
            <a:avLst>
              <a:gd name="adj1" fmla="val 36538"/>
              <a:gd name="adj2" fmla="val 18013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720B1698-3679-6B44-A402-E2A7ED862281}"/>
              </a:ext>
            </a:extLst>
          </p:cNvPr>
          <p:cNvSpPr/>
          <p:nvPr/>
        </p:nvSpPr>
        <p:spPr>
          <a:xfrm>
            <a:off x="7945821" y="2175642"/>
            <a:ext cx="3205655" cy="1466728"/>
          </a:xfrm>
          <a:prstGeom prst="wedgeRectCallout">
            <a:avLst>
              <a:gd name="adj1" fmla="val -44102"/>
              <a:gd name="adj2" fmla="val 7452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We also call this an </a:t>
            </a:r>
            <a:r>
              <a:rPr lang="en-US" sz="2400" b="1" dirty="0"/>
              <a:t>Authentication Token.</a:t>
            </a:r>
          </a:p>
          <a:p>
            <a:pPr algn="ctr"/>
            <a:r>
              <a:rPr lang="en-US" sz="2400" dirty="0"/>
              <a:t>Notice that we do not need the username. Why?</a:t>
            </a:r>
          </a:p>
        </p:txBody>
      </p:sp>
    </p:spTree>
    <p:extLst>
      <p:ext uri="{BB962C8B-B14F-4D97-AF65-F5344CB8AC3E}">
        <p14:creationId xmlns:p14="http://schemas.microsoft.com/office/powerpoint/2010/main" val="284462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671634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Review: </a:t>
            </a:r>
            <a:r>
              <a:rPr lang="en-US" dirty="0"/>
              <a:t>Cookies</a:t>
            </a:r>
            <a:r>
              <a:rPr lang="en-US" b="1" dirty="0"/>
              <a:t> </a:t>
            </a:r>
            <a:r>
              <a:rPr lang="en-US" dirty="0"/>
              <a:t>are auth tokens for web browsers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927100"/>
            <a:ext cx="11639227" cy="5814663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/>
              <a:t>Cookies are how web applications track </a:t>
            </a:r>
            <a:r>
              <a:rPr lang="en-US" b="1" dirty="0"/>
              <a:t>state, </a:t>
            </a:r>
            <a:r>
              <a:rPr lang="en-US" dirty="0"/>
              <a:t>often to track user identity.</a:t>
            </a:r>
          </a:p>
          <a:p>
            <a:r>
              <a:rPr lang="en-US" dirty="0"/>
              <a:t>After user submits the login form, server will return a cookie in the response: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Response tells the browser to redirect to </a:t>
            </a:r>
            <a:r>
              <a:rPr lang="en-US" sz="20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http://</a:t>
            </a:r>
            <a:r>
              <a:rPr lang="en-US" sz="2000" dirty="0" err="1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somewebsite.com</a:t>
            </a:r>
            <a:r>
              <a:rPr lang="en-US" sz="20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/account</a:t>
            </a:r>
            <a:r>
              <a:rPr lang="en-US" dirty="0"/>
              <a:t>, but it also gives the browser a cookie to remember.</a:t>
            </a:r>
          </a:p>
          <a:p>
            <a:r>
              <a:rPr lang="en-US" dirty="0"/>
              <a:t>Browser will include the cookie in all future HTTP requests to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somewebsite.com</a:t>
            </a:r>
            <a:r>
              <a:rPr lang="en-US" dirty="0"/>
              <a:t>: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Server getting this request can use the cookie to determine which user it came from!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04138" y="1911436"/>
            <a:ext cx="6390089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HTTP/1.1 302 Found</a:t>
            </a:r>
          </a:p>
          <a:p>
            <a:r>
              <a:rPr lang="en-US" sz="20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Location: http://</a:t>
            </a:r>
            <a:r>
              <a:rPr lang="en-US" sz="2000" dirty="0" err="1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somewebsite.com</a:t>
            </a:r>
            <a:r>
              <a:rPr lang="en-US" sz="20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/account</a:t>
            </a:r>
          </a:p>
          <a:p>
            <a:r>
              <a:rPr lang="en-US" sz="20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Set-Cookie</a:t>
            </a:r>
            <a:r>
              <a:rPr lang="en-US" sz="20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: </a:t>
            </a:r>
            <a:r>
              <a:rPr lang="en-US" sz="2000" i="1" dirty="0" err="1">
                <a:solidFill>
                  <a:schemeClr val="accent1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someweb</a:t>
            </a:r>
            <a:r>
              <a:rPr lang="en-US" sz="2000" i="1" dirty="0">
                <a:solidFill>
                  <a:schemeClr val="accent1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-id=kfj203d14t9s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77038" y="4527464"/>
            <a:ext cx="6618689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GET /account HTTP/1.1</a:t>
            </a:r>
          </a:p>
          <a:p>
            <a:r>
              <a:rPr lang="en-US" sz="20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Host: </a:t>
            </a:r>
            <a:r>
              <a:rPr lang="en-US" sz="2000" dirty="0" err="1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somewebsite.com</a:t>
            </a:r>
            <a:endParaRPr lang="en-US" sz="2000" dirty="0">
              <a:latin typeface="Courier New" panose="02070309020205020404" pitchFamily="49" charset="0"/>
              <a:ea typeface="Andale Mono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Referer</a:t>
            </a:r>
            <a:r>
              <a:rPr lang="en-US" sz="20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: http://</a:t>
            </a:r>
            <a:r>
              <a:rPr lang="en-US" sz="2000" dirty="0" err="1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somewebsite.com</a:t>
            </a:r>
            <a:r>
              <a:rPr lang="en-US" sz="20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/bin/login</a:t>
            </a:r>
          </a:p>
          <a:p>
            <a:r>
              <a:rPr lang="en-US" sz="2000" b="1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Cookie</a:t>
            </a:r>
            <a:r>
              <a:rPr lang="en-US" sz="2000" dirty="0"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: </a:t>
            </a:r>
            <a:r>
              <a:rPr lang="en-US" sz="2000" i="1" dirty="0" err="1">
                <a:solidFill>
                  <a:schemeClr val="accent1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someweb</a:t>
            </a:r>
            <a:r>
              <a:rPr lang="en-US" sz="2000" i="1" dirty="0">
                <a:solidFill>
                  <a:schemeClr val="accent1"/>
                </a:solidFill>
                <a:latin typeface="Courier New" panose="02070309020205020404" pitchFamily="49" charset="0"/>
                <a:ea typeface="Andale Mono" charset="0"/>
                <a:cs typeface="Courier New" panose="02070309020205020404" pitchFamily="49" charset="0"/>
              </a:rPr>
              <a:t>-id=kfj203d14t9s</a:t>
            </a:r>
          </a:p>
          <a:p>
            <a:r>
              <a:rPr lang="mr-IN" sz="2000" dirty="0">
                <a:latin typeface="Courier New" panose="02070309020205020404" pitchFamily="49" charset="0"/>
                <a:ea typeface="Andale Mono" charset="0"/>
                <a:cs typeface="Andale Mono" charset="0"/>
              </a:rPr>
              <a:t>…</a:t>
            </a:r>
            <a:endParaRPr lang="en-US" sz="2000" dirty="0">
              <a:latin typeface="Courier New" panose="02070309020205020404" pitchFamily="49" charset="0"/>
              <a:ea typeface="Andale Mono" charset="0"/>
              <a:cs typeface="Courier New" panose="02070309020205020404" pitchFamily="49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35F5A46-F129-F64E-929B-A10A5B626BDA}"/>
              </a:ext>
            </a:extLst>
          </p:cNvPr>
          <p:cNvCxnSpPr>
            <a:cxnSpLocks/>
          </p:cNvCxnSpPr>
          <p:nvPr/>
        </p:nvCxnSpPr>
        <p:spPr>
          <a:xfrm flipH="1">
            <a:off x="3733800" y="2440600"/>
            <a:ext cx="970339" cy="0"/>
          </a:xfrm>
          <a:prstGeom prst="straightConnector1">
            <a:avLst/>
          </a:prstGeom>
          <a:ln w="38100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BB6F0C8-2CDE-534D-8CCF-31918A8BEDD9}"/>
              </a:ext>
            </a:extLst>
          </p:cNvPr>
          <p:cNvCxnSpPr>
            <a:cxnSpLocks/>
          </p:cNvCxnSpPr>
          <p:nvPr/>
        </p:nvCxnSpPr>
        <p:spPr>
          <a:xfrm>
            <a:off x="10395728" y="5399700"/>
            <a:ext cx="805672" cy="0"/>
          </a:xfrm>
          <a:prstGeom prst="straightConnector1">
            <a:avLst/>
          </a:prstGeom>
          <a:ln w="38100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175A387C-B806-7C49-80E7-64A92C1D34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8141" y="154984"/>
            <a:ext cx="1084752" cy="1015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815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6C49341-402A-5D4E-B961-CD016DA333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31" y="1035536"/>
            <a:ext cx="11386816" cy="269642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14384-210C-1A41-901D-6E81D85EB0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71" y="4223279"/>
            <a:ext cx="11639227" cy="2518484"/>
          </a:xfrm>
        </p:spPr>
        <p:txBody>
          <a:bodyPr>
            <a:normAutofit/>
          </a:bodyPr>
          <a:lstStyle/>
          <a:p>
            <a:r>
              <a:rPr lang="en-US" dirty="0"/>
              <a:t>The design above includes a separate microservice for authentication.</a:t>
            </a:r>
          </a:p>
          <a:p>
            <a:r>
              <a:rPr lang="en-US" dirty="0"/>
              <a:t>Client device might send </a:t>
            </a:r>
            <a:r>
              <a:rPr lang="en-US" dirty="0" err="1"/>
              <a:t>signin</a:t>
            </a:r>
            <a:r>
              <a:rPr lang="en-US" dirty="0"/>
              <a:t> request directly to </a:t>
            </a:r>
            <a:r>
              <a:rPr lang="en-US" dirty="0" err="1"/>
              <a:t>auth</a:t>
            </a:r>
            <a:r>
              <a:rPr lang="en-US" dirty="0"/>
              <a:t> service.</a:t>
            </a:r>
          </a:p>
          <a:p>
            <a:r>
              <a:rPr lang="en-US" dirty="0"/>
              <a:t>Other microservices ask the </a:t>
            </a:r>
            <a:r>
              <a:rPr lang="en-US" dirty="0" err="1"/>
              <a:t>auth</a:t>
            </a:r>
            <a:r>
              <a:rPr lang="en-US" dirty="0"/>
              <a:t> service to check </a:t>
            </a:r>
            <a:r>
              <a:rPr lang="en-US" dirty="0" err="1"/>
              <a:t>auth</a:t>
            </a:r>
            <a:r>
              <a:rPr lang="en-US" dirty="0"/>
              <a:t> tokens.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104CE2-711B-9D4E-A59E-684FFB6D4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471" y="129773"/>
            <a:ext cx="11639227" cy="793518"/>
          </a:xfrm>
        </p:spPr>
        <p:txBody>
          <a:bodyPr>
            <a:normAutofit fontScale="90000"/>
          </a:bodyPr>
          <a:lstStyle/>
          <a:p>
            <a:r>
              <a:rPr lang="en-US" dirty="0"/>
              <a:t>Every request handler must now check the </a:t>
            </a:r>
            <a:r>
              <a:rPr lang="en-US" dirty="0" err="1"/>
              <a:t>auth</a:t>
            </a:r>
            <a:r>
              <a:rPr lang="en-US" dirty="0"/>
              <a:t> token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725357-9DFC-674A-ABE7-EE8170EFE78D}"/>
              </a:ext>
            </a:extLst>
          </p:cNvPr>
          <p:cNvSpPr/>
          <p:nvPr/>
        </p:nvSpPr>
        <p:spPr>
          <a:xfrm>
            <a:off x="1351129" y="1323833"/>
            <a:ext cx="1514901" cy="4230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GET /feed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F6DFBD-3679-AE48-911D-41448BC351C7}"/>
              </a:ext>
            </a:extLst>
          </p:cNvPr>
          <p:cNvSpPr/>
          <p:nvPr/>
        </p:nvSpPr>
        <p:spPr>
          <a:xfrm>
            <a:off x="1448938" y="2470244"/>
            <a:ext cx="1514901" cy="14680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[{“author”:”person1”, tweet: “hello world I like to </a:t>
            </a:r>
            <a:r>
              <a:rPr lang="en-US" sz="14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twt</a:t>
            </a:r>
            <a:r>
              <a:rPr lang="en-US" sz="14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!”},…]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B8710E4-66CB-4246-AABD-1455E662B263}"/>
              </a:ext>
            </a:extLst>
          </p:cNvPr>
          <p:cNvSpPr/>
          <p:nvPr/>
        </p:nvSpPr>
        <p:spPr>
          <a:xfrm>
            <a:off x="5420437" y="1746913"/>
            <a:ext cx="6771563" cy="20497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EC100C9-8465-3B48-93ED-D7F6360B3C6C}"/>
              </a:ext>
            </a:extLst>
          </p:cNvPr>
          <p:cNvSpPr/>
          <p:nvPr/>
        </p:nvSpPr>
        <p:spPr>
          <a:xfrm>
            <a:off x="3916909" y="838952"/>
            <a:ext cx="7985789" cy="14129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Can 3">
            <a:extLst>
              <a:ext uri="{FF2B5EF4-FFF2-40B4-BE49-F238E27FC236}">
                <a16:creationId xmlns:a16="http://schemas.microsoft.com/office/drawing/2014/main" id="{1EB75C6D-CAC1-FD44-AC34-4B54EB6C62F1}"/>
              </a:ext>
            </a:extLst>
          </p:cNvPr>
          <p:cNvSpPr/>
          <p:nvPr/>
        </p:nvSpPr>
        <p:spPr>
          <a:xfrm>
            <a:off x="6605517" y="2743200"/>
            <a:ext cx="1337480" cy="988761"/>
          </a:xfrm>
          <a:prstGeom prst="can">
            <a:avLst/>
          </a:prstGeom>
          <a:noFill/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337480"/>
                      <a:gd name="connsiteY0" fmla="*/ 123595 h 988761"/>
                      <a:gd name="connsiteX1" fmla="*/ 668740 w 1337480"/>
                      <a:gd name="connsiteY1" fmla="*/ 247190 h 988761"/>
                      <a:gd name="connsiteX2" fmla="*/ 1337480 w 1337480"/>
                      <a:gd name="connsiteY2" fmla="*/ 123595 h 988761"/>
                      <a:gd name="connsiteX3" fmla="*/ 1337480 w 1337480"/>
                      <a:gd name="connsiteY3" fmla="*/ 865166 h 988761"/>
                      <a:gd name="connsiteX4" fmla="*/ 668740 w 1337480"/>
                      <a:gd name="connsiteY4" fmla="*/ 988761 h 988761"/>
                      <a:gd name="connsiteX5" fmla="*/ 0 w 1337480"/>
                      <a:gd name="connsiteY5" fmla="*/ 865166 h 988761"/>
                      <a:gd name="connsiteX6" fmla="*/ 0 w 1337480"/>
                      <a:gd name="connsiteY6" fmla="*/ 123595 h 988761"/>
                      <a:gd name="connsiteX0" fmla="*/ 0 w 1337480"/>
                      <a:gd name="connsiteY0" fmla="*/ 123595 h 988761"/>
                      <a:gd name="connsiteX1" fmla="*/ 668740 w 1337480"/>
                      <a:gd name="connsiteY1" fmla="*/ 0 h 988761"/>
                      <a:gd name="connsiteX2" fmla="*/ 1337480 w 1337480"/>
                      <a:gd name="connsiteY2" fmla="*/ 123595 h 988761"/>
                      <a:gd name="connsiteX3" fmla="*/ 668740 w 1337480"/>
                      <a:gd name="connsiteY3" fmla="*/ 247190 h 988761"/>
                      <a:gd name="connsiteX4" fmla="*/ 0 w 1337480"/>
                      <a:gd name="connsiteY4" fmla="*/ 123595 h 988761"/>
                      <a:gd name="connsiteX0" fmla="*/ 1337480 w 1337480"/>
                      <a:gd name="connsiteY0" fmla="*/ 123595 h 988761"/>
                      <a:gd name="connsiteX1" fmla="*/ 668740 w 1337480"/>
                      <a:gd name="connsiteY1" fmla="*/ 247190 h 988761"/>
                      <a:gd name="connsiteX2" fmla="*/ 0 w 1337480"/>
                      <a:gd name="connsiteY2" fmla="*/ 123595 h 988761"/>
                      <a:gd name="connsiteX3" fmla="*/ 668740 w 1337480"/>
                      <a:gd name="connsiteY3" fmla="*/ 0 h 988761"/>
                      <a:gd name="connsiteX4" fmla="*/ 1337480 w 1337480"/>
                      <a:gd name="connsiteY4" fmla="*/ 123595 h 988761"/>
                      <a:gd name="connsiteX5" fmla="*/ 1337480 w 1337480"/>
                      <a:gd name="connsiteY5" fmla="*/ 865166 h 988761"/>
                      <a:gd name="connsiteX6" fmla="*/ 668740 w 1337480"/>
                      <a:gd name="connsiteY6" fmla="*/ 988761 h 988761"/>
                      <a:gd name="connsiteX7" fmla="*/ 0 w 1337480"/>
                      <a:gd name="connsiteY7" fmla="*/ 865166 h 988761"/>
                      <a:gd name="connsiteX8" fmla="*/ 0 w 1337480"/>
                      <a:gd name="connsiteY8" fmla="*/ 123595 h 9887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337480" h="988761" stroke="0" extrusionOk="0">
                        <a:moveTo>
                          <a:pt x="0" y="123595"/>
                        </a:moveTo>
                        <a:cubicBezTo>
                          <a:pt x="-11126" y="184992"/>
                          <a:pt x="283253" y="253252"/>
                          <a:pt x="668740" y="247190"/>
                        </a:cubicBezTo>
                        <a:cubicBezTo>
                          <a:pt x="1044465" y="248535"/>
                          <a:pt x="1330500" y="192077"/>
                          <a:pt x="1337480" y="123595"/>
                        </a:cubicBezTo>
                        <a:cubicBezTo>
                          <a:pt x="1335860" y="379732"/>
                          <a:pt x="1293184" y="531318"/>
                          <a:pt x="1337480" y="865166"/>
                        </a:cubicBezTo>
                        <a:cubicBezTo>
                          <a:pt x="1294471" y="909895"/>
                          <a:pt x="1062305" y="1000338"/>
                          <a:pt x="668740" y="988761"/>
                        </a:cubicBezTo>
                        <a:cubicBezTo>
                          <a:pt x="307662" y="989740"/>
                          <a:pt x="4600" y="923959"/>
                          <a:pt x="0" y="865166"/>
                        </a:cubicBezTo>
                        <a:cubicBezTo>
                          <a:pt x="63124" y="657409"/>
                          <a:pt x="48982" y="455448"/>
                          <a:pt x="0" y="123595"/>
                        </a:cubicBezTo>
                        <a:close/>
                      </a:path>
                      <a:path w="1337480" h="988761" fill="lighten" stroke="0" extrusionOk="0">
                        <a:moveTo>
                          <a:pt x="0" y="123595"/>
                        </a:moveTo>
                        <a:cubicBezTo>
                          <a:pt x="-2635" y="30206"/>
                          <a:pt x="287475" y="16579"/>
                          <a:pt x="668740" y="0"/>
                        </a:cubicBezTo>
                        <a:cubicBezTo>
                          <a:pt x="1041401" y="1862"/>
                          <a:pt x="1343215" y="56714"/>
                          <a:pt x="1337480" y="123595"/>
                        </a:cubicBezTo>
                        <a:cubicBezTo>
                          <a:pt x="1331395" y="190871"/>
                          <a:pt x="1075660" y="277928"/>
                          <a:pt x="668740" y="247190"/>
                        </a:cubicBezTo>
                        <a:cubicBezTo>
                          <a:pt x="301632" y="250505"/>
                          <a:pt x="267" y="194625"/>
                          <a:pt x="0" y="123595"/>
                        </a:cubicBezTo>
                        <a:close/>
                      </a:path>
                      <a:path w="1337480" h="988761" fill="none" extrusionOk="0">
                        <a:moveTo>
                          <a:pt x="1337480" y="123595"/>
                        </a:moveTo>
                        <a:cubicBezTo>
                          <a:pt x="1347155" y="206758"/>
                          <a:pt x="1075414" y="292928"/>
                          <a:pt x="668740" y="247190"/>
                        </a:cubicBezTo>
                        <a:cubicBezTo>
                          <a:pt x="303703" y="243427"/>
                          <a:pt x="1785" y="183457"/>
                          <a:pt x="0" y="123595"/>
                        </a:cubicBezTo>
                        <a:cubicBezTo>
                          <a:pt x="-58148" y="64884"/>
                          <a:pt x="260889" y="-26575"/>
                          <a:pt x="668740" y="0"/>
                        </a:cubicBezTo>
                        <a:cubicBezTo>
                          <a:pt x="1032605" y="-388"/>
                          <a:pt x="1335972" y="52260"/>
                          <a:pt x="1337480" y="123595"/>
                        </a:cubicBezTo>
                        <a:cubicBezTo>
                          <a:pt x="1313941" y="480320"/>
                          <a:pt x="1310826" y="783317"/>
                          <a:pt x="1337480" y="865166"/>
                        </a:cubicBezTo>
                        <a:cubicBezTo>
                          <a:pt x="1324342" y="956918"/>
                          <a:pt x="1067296" y="1010474"/>
                          <a:pt x="668740" y="988761"/>
                        </a:cubicBezTo>
                        <a:cubicBezTo>
                          <a:pt x="298999" y="998420"/>
                          <a:pt x="4233" y="930915"/>
                          <a:pt x="0" y="865166"/>
                        </a:cubicBezTo>
                        <a:cubicBezTo>
                          <a:pt x="-30022" y="671251"/>
                          <a:pt x="47494" y="439252"/>
                          <a:pt x="0" y="123595"/>
                        </a:cubicBezTo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Feed DB (NoSQL)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9E938553-1527-D844-A9B3-22056EE55322}"/>
              </a:ext>
            </a:extLst>
          </p:cNvPr>
          <p:cNvSpPr/>
          <p:nvPr/>
        </p:nvSpPr>
        <p:spPr>
          <a:xfrm rot="19045867">
            <a:off x="-1504270" y="1939298"/>
            <a:ext cx="9890807" cy="8366282"/>
          </a:xfrm>
          <a:prstGeom prst="arc">
            <a:avLst>
              <a:gd name="adj1" fmla="val 19080768"/>
              <a:gd name="adj2" fmla="val 0"/>
            </a:avLst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180BA5-7650-A245-9EBD-61BB5051C2CE}"/>
              </a:ext>
            </a:extLst>
          </p:cNvPr>
          <p:cNvSpPr/>
          <p:nvPr/>
        </p:nvSpPr>
        <p:spPr>
          <a:xfrm>
            <a:off x="5420437" y="1533782"/>
            <a:ext cx="2526809" cy="487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Fetch feed data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for user X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8A8DE7F-BE7B-3A46-BD60-EA317523FEAF}"/>
              </a:ext>
            </a:extLst>
          </p:cNvPr>
          <p:cNvSpPr/>
          <p:nvPr/>
        </p:nvSpPr>
        <p:spPr>
          <a:xfrm>
            <a:off x="3693251" y="2358494"/>
            <a:ext cx="2734845" cy="3744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</a:rPr>
              <a:t>Auth</a:t>
            </a:r>
            <a:r>
              <a:rPr lang="en-US" dirty="0">
                <a:solidFill>
                  <a:schemeClr val="tx1"/>
                </a:solidFill>
              </a:rPr>
              <a:t> token matches user X</a:t>
            </a:r>
          </a:p>
        </p:txBody>
      </p:sp>
      <p:sp>
        <p:nvSpPr>
          <p:cNvPr id="13" name="Arc 12">
            <a:extLst>
              <a:ext uri="{FF2B5EF4-FFF2-40B4-BE49-F238E27FC236}">
                <a16:creationId xmlns:a16="http://schemas.microsoft.com/office/drawing/2014/main" id="{62C1BB1E-671D-DF41-A802-9A53E6553624}"/>
              </a:ext>
            </a:extLst>
          </p:cNvPr>
          <p:cNvSpPr/>
          <p:nvPr/>
        </p:nvSpPr>
        <p:spPr>
          <a:xfrm rot="19045867">
            <a:off x="-1398826" y="2121150"/>
            <a:ext cx="9622840" cy="8002012"/>
          </a:xfrm>
          <a:prstGeom prst="arc">
            <a:avLst>
              <a:gd name="adj1" fmla="val 19080768"/>
              <a:gd name="adj2" fmla="val 21480952"/>
            </a:avLst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71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A232C86-E4CE-AD44-A52D-BC9F7C52C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API Keys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6D7167-049C-3248-9362-13F2E26E7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authentication token that's valid for a long time is often called an </a:t>
            </a:r>
            <a:r>
              <a:rPr lang="en-US" b="1" dirty="0"/>
              <a:t>API key</a:t>
            </a:r>
            <a:r>
              <a:rPr lang="en-US" dirty="0"/>
              <a:t>.</a:t>
            </a:r>
          </a:p>
          <a:p>
            <a:r>
              <a:rPr lang="en-US" dirty="0" err="1"/>
              <a:t>Eg.</a:t>
            </a:r>
            <a:r>
              <a:rPr lang="en-US" dirty="0"/>
              <a:t>  AWS_ACCESS_KEY_ID and AWS_SECRET_ACCESS_KEY</a:t>
            </a:r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parties may need programmatic access to your system.</a:t>
            </a:r>
          </a:p>
          <a:p>
            <a:r>
              <a:rPr lang="en-US" dirty="0"/>
              <a:t>Your own backend microservices should authenticate with each other.</a:t>
            </a:r>
          </a:p>
          <a:p>
            <a:pPr lvl="1"/>
            <a:r>
              <a:rPr lang="en-US" dirty="0"/>
              <a:t>Use a local cache to check these quickly without reading from the DB.</a:t>
            </a:r>
          </a:p>
        </p:txBody>
      </p:sp>
    </p:spTree>
    <p:extLst>
      <p:ext uri="{BB962C8B-B14F-4D97-AF65-F5344CB8AC3E}">
        <p14:creationId xmlns:p14="http://schemas.microsoft.com/office/powerpoint/2010/main" val="1196735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to include auth token in a REST API?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Recall HTTP Request Inputs: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6393956" cy="4931540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Choice of Method: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GET/POST/PUT/DELETE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Path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GET /tweets/</a:t>
            </a:r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connor4real</a:t>
            </a:r>
          </a:p>
          <a:p>
            <a:r>
              <a:rPr lang="en-US" dirty="0"/>
              <a:t>Query parameters:</a:t>
            </a:r>
          </a:p>
          <a:p>
            <a:pPr lvl="1"/>
            <a:r>
              <a:rPr lang="en-US" dirty="0"/>
              <a:t>GET /</a:t>
            </a:r>
            <a:r>
              <a:rPr lang="en-US" dirty="0" err="1"/>
              <a:t>search?startDate</a:t>
            </a:r>
            <a:r>
              <a:rPr lang="en-US" dirty="0"/>
              <a:t>=2018-10-10&amp;search=</a:t>
            </a:r>
            <a:r>
              <a:rPr lang="en-US" dirty="0" err="1"/>
              <a:t>best+restaurant</a:t>
            </a:r>
            <a:r>
              <a:rPr lang="en-US" b="1" dirty="0" err="1">
                <a:solidFill>
                  <a:schemeClr val="accent6"/>
                </a:solidFill>
              </a:rPr>
              <a:t>&amp;api_key</a:t>
            </a:r>
            <a:r>
              <a:rPr lang="en-US" b="1" dirty="0">
                <a:solidFill>
                  <a:schemeClr val="accent6"/>
                </a:solidFill>
              </a:rPr>
              <a:t>=_____</a:t>
            </a:r>
          </a:p>
          <a:p>
            <a:r>
              <a:rPr lang="en-US" dirty="0"/>
              <a:t>Headers</a:t>
            </a:r>
          </a:p>
          <a:p>
            <a:pPr lvl="1"/>
            <a:r>
              <a:rPr lang="en-US" dirty="0"/>
              <a:t>Not recommended for normal parameters, but </a:t>
            </a:r>
            <a:r>
              <a:rPr lang="en-US" dirty="0" err="1"/>
              <a:t>auth</a:t>
            </a:r>
            <a:r>
              <a:rPr lang="en-US" dirty="0"/>
              <a:t> tokens are well-suited to headers.</a:t>
            </a:r>
          </a:p>
          <a:p>
            <a:pPr lvl="1"/>
            <a:r>
              <a:rPr lang="en-US" dirty="0" err="1"/>
              <a:t>Eg.</a:t>
            </a:r>
            <a:r>
              <a:rPr lang="en-US" dirty="0"/>
              <a:t>, </a:t>
            </a:r>
            <a:r>
              <a:rPr lang="en-US" b="1" dirty="0">
                <a:solidFill>
                  <a:schemeClr val="accent6"/>
                </a:solidFill>
              </a:rPr>
              <a:t>Cookie: _____    Authorization: _____</a:t>
            </a:r>
          </a:p>
          <a:p>
            <a:r>
              <a:rPr lang="en-US" dirty="0"/>
              <a:t>Body</a:t>
            </a:r>
          </a:p>
          <a:p>
            <a:pPr lvl="1"/>
            <a:r>
              <a:rPr lang="en-US" dirty="0"/>
              <a:t>{ </a:t>
            </a:r>
            <a:r>
              <a:rPr lang="en-US" b="1" dirty="0">
                <a:solidFill>
                  <a:schemeClr val="accent6"/>
                </a:solidFill>
              </a:rPr>
              <a:t>"session": _____,  </a:t>
            </a:r>
            <a:r>
              <a:rPr lang="en-US" dirty="0"/>
              <a:t>… }</a:t>
            </a:r>
          </a:p>
          <a:p>
            <a:pPr lvl="1"/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6764054" y="1794723"/>
            <a:ext cx="5336087" cy="4931540"/>
          </a:xfrm>
        </p:spPr>
        <p:txBody>
          <a:bodyPr>
            <a:normAutofit fontScale="85000" lnSpcReduction="20000"/>
          </a:bodyPr>
          <a:lstStyle/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endParaRPr lang="en-US" i="1" dirty="0"/>
          </a:p>
          <a:p>
            <a:r>
              <a:rPr lang="en-US" dirty="0"/>
              <a:t>Query </a:t>
            </a:r>
            <a:r>
              <a:rPr lang="en-US" dirty="0" err="1"/>
              <a:t>param</a:t>
            </a:r>
            <a:r>
              <a:rPr lang="en-US" dirty="0"/>
              <a:t>, Header, and Body are all reasonable choices.</a:t>
            </a:r>
          </a:p>
          <a:p>
            <a:r>
              <a:rPr lang="en-US" dirty="0"/>
              <a:t>Headers are nice because they are separated from the request-specific parameters.</a:t>
            </a:r>
          </a:p>
        </p:txBody>
      </p:sp>
      <p:sp>
        <p:nvSpPr>
          <p:cNvPr id="10" name="Slide Number Placeholder 3">
            <a:extLst>
              <a:ext uri="{FF2B5EF4-FFF2-40B4-BE49-F238E27FC236}">
                <a16:creationId xmlns:a16="http://schemas.microsoft.com/office/drawing/2014/main" id="{349835EB-D6B8-D54D-B683-A1331F1B348F}"/>
              </a:ext>
            </a:extLst>
          </p:cNvPr>
          <p:cNvSpPr txBox="1">
            <a:spLocks/>
          </p:cNvSpPr>
          <p:nvPr/>
        </p:nvSpPr>
        <p:spPr>
          <a:xfrm>
            <a:off x="11594123" y="0"/>
            <a:ext cx="597876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FE8D68A-910C-AD49-B346-DB2506993EA7}" type="slidenum">
              <a:rPr lang="en-US" smtClean="0"/>
              <a:pPr algn="r"/>
              <a:t>9</a:t>
            </a:fld>
            <a:endParaRPr lang="en-US" dirty="0"/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311D6918-9349-914B-AA22-C1BC96743F23}"/>
              </a:ext>
            </a:extLst>
          </p:cNvPr>
          <p:cNvSpPr/>
          <p:nvPr/>
        </p:nvSpPr>
        <p:spPr>
          <a:xfrm>
            <a:off x="6511159" y="3428999"/>
            <a:ext cx="335266" cy="2877207"/>
          </a:xfrm>
          <a:prstGeom prst="rightBrace">
            <a:avLst>
              <a:gd name="adj1" fmla="val 27851"/>
              <a:gd name="adj2" fmla="val 34234"/>
            </a:avLst>
          </a:prstGeom>
          <a:noFill/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87982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CAB00"/>
      </a:accent1>
      <a:accent2>
        <a:srgbClr val="ED4B11"/>
      </a:accent2>
      <a:accent3>
        <a:srgbClr val="A5A5A5"/>
      </a:accent3>
      <a:accent4>
        <a:srgbClr val="00937B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350B7070-F291-BD48-BD16-063ABE220FC2}" vid="{A4957333-41A6-3442-98BC-DB1C2ACD676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EECS-340 Lecture 17 - QUIC</Template>
  <TotalTime>27014</TotalTime>
  <Words>1125</Words>
  <Application>Microsoft Macintosh PowerPoint</Application>
  <PresentationFormat>Widescreen</PresentationFormat>
  <Paragraphs>120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Garamond</vt:lpstr>
      <vt:lpstr>Theme1</vt:lpstr>
      <vt:lpstr>CS-310 Scalable Software Architectures Lecture 10: Authentication</vt:lpstr>
      <vt:lpstr>Last time: SQL Database Scaling</vt:lpstr>
      <vt:lpstr>Authentication is proving your identity</vt:lpstr>
      <vt:lpstr>Simplest approach: Password in every request</vt:lpstr>
      <vt:lpstr>Session Keys are like temporary passwords</vt:lpstr>
      <vt:lpstr>Review: Cookies are auth tokens for web browsers</vt:lpstr>
      <vt:lpstr>Every request handler must now check the auth token</vt:lpstr>
      <vt:lpstr>API Keys</vt:lpstr>
      <vt:lpstr>Where to include auth token in a REST API?</vt:lpstr>
      <vt:lpstr>Two factor authentication</vt:lpstr>
      <vt:lpstr>Recap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526</cp:revision>
  <cp:lastPrinted>2020-05-21T23:15:08Z</cp:lastPrinted>
  <dcterms:created xsi:type="dcterms:W3CDTF">2017-09-19T21:33:23Z</dcterms:created>
  <dcterms:modified xsi:type="dcterms:W3CDTF">2021-02-12T19:54:49Z</dcterms:modified>
</cp:coreProperties>
</file>