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538" r:id="rId3"/>
    <p:sldId id="546" r:id="rId4"/>
    <p:sldId id="539" r:id="rId5"/>
    <p:sldId id="403" r:id="rId6"/>
    <p:sldId id="537" r:id="rId7"/>
    <p:sldId id="406" r:id="rId8"/>
    <p:sldId id="540" r:id="rId9"/>
    <p:sldId id="541" r:id="rId10"/>
    <p:sldId id="542" r:id="rId11"/>
    <p:sldId id="543" r:id="rId12"/>
    <p:sldId id="544" r:id="rId13"/>
    <p:sldId id="545" r:id="rId14"/>
    <p:sldId id="547" r:id="rId15"/>
    <p:sldId id="548" r:id="rId16"/>
    <p:sldId id="549" r:id="rId17"/>
    <p:sldId id="550" r:id="rId18"/>
    <p:sldId id="551" r:id="rId19"/>
    <p:sldId id="4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538"/>
            <p14:sldId id="546"/>
            <p14:sldId id="539"/>
            <p14:sldId id="403"/>
            <p14:sldId id="537"/>
            <p14:sldId id="406"/>
            <p14:sldId id="540"/>
            <p14:sldId id="541"/>
            <p14:sldId id="542"/>
            <p14:sldId id="543"/>
            <p14:sldId id="544"/>
            <p14:sldId id="545"/>
            <p14:sldId id="547"/>
            <p14:sldId id="548"/>
            <p14:sldId id="549"/>
            <p14:sldId id="550"/>
            <p14:sldId id="551"/>
            <p14:sldId id="40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57"/>
    <p:restoredTop sz="94626"/>
  </p:normalViewPr>
  <p:slideViewPr>
    <p:cSldViewPr snapToGrid="0" snapToObjects="1">
      <p:cViewPr varScale="1">
        <p:scale>
          <a:sx n="93" d="100"/>
          <a:sy n="93" d="100"/>
        </p:scale>
        <p:origin x="240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2/9/21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2/9/21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33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33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91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7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32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8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33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51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8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8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6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47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C0E10-1515-C94F-963C-79D3695741B5}"/>
              </a:ext>
            </a:extLst>
          </p:cNvPr>
          <p:cNvSpPr txBox="1">
            <a:spLocks/>
          </p:cNvSpPr>
          <p:nvPr userDrawn="1"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starzia/gunmemorial/src/master/victim-portal/src/main/java/org/gunmemorial/db/TomcatDbCluster.java?mode=view&amp;spa=0&amp;at=master&amp;fileviewer=file-view-defaul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1"/>
                </a:solidFill>
              </a:rPr>
              <a:t>CS-310 Scalable Software Architectures</a:t>
            </a:r>
            <a:br>
              <a:rPr lang="en-US" dirty="0"/>
            </a:br>
            <a:r>
              <a:rPr lang="en-US" dirty="0"/>
              <a:t>Lecture 9:</a:t>
            </a:r>
            <a:br>
              <a:rPr lang="en-US" dirty="0"/>
            </a:br>
            <a:r>
              <a:rPr lang="en-US" dirty="0"/>
              <a:t>SQL Database Scaling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/>
              <a:t>Steve Tarzia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9" y="6024402"/>
            <a:ext cx="2895817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D462-670D-1941-A165-D3E700F1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shortcomings?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BD3B5-FD09-5D47-B651-8747D5327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3" y="5239976"/>
            <a:ext cx="11639227" cy="145025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Writes</a:t>
            </a:r>
            <a:r>
              <a:rPr lang="en-US" dirty="0"/>
              <a:t> are not scalable.  They are all handled by one DB machine.</a:t>
            </a:r>
          </a:p>
          <a:p>
            <a:r>
              <a:rPr lang="en-US" b="1" dirty="0"/>
              <a:t>Capacity</a:t>
            </a:r>
            <a:r>
              <a:rPr lang="en-US" dirty="0"/>
              <a:t> is not scalable.  All the data must fit on each DB machine.</a:t>
            </a:r>
          </a:p>
          <a:p>
            <a:r>
              <a:rPr lang="en-US" dirty="0"/>
              <a:t>Primary is a </a:t>
            </a:r>
            <a:r>
              <a:rPr lang="en-US" b="1" dirty="0"/>
              <a:t>single point of failure</a:t>
            </a:r>
            <a:r>
              <a:rPr lang="en-US" dirty="0"/>
              <a:t>.</a:t>
            </a:r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899DC39F-EFCC-1F49-B91A-0B6083ECA615}"/>
              </a:ext>
            </a:extLst>
          </p:cNvPr>
          <p:cNvSpPr/>
          <p:nvPr/>
        </p:nvSpPr>
        <p:spPr>
          <a:xfrm>
            <a:off x="4274678" y="2948038"/>
            <a:ext cx="1132115" cy="883403"/>
          </a:xfrm>
          <a:prstGeom prst="flowChartMagneticDisk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Primary</a:t>
            </a:r>
          </a:p>
        </p:txBody>
      </p:sp>
      <p:sp>
        <p:nvSpPr>
          <p:cNvPr id="8" name="Magnetic Disk 7">
            <a:extLst>
              <a:ext uri="{FF2B5EF4-FFF2-40B4-BE49-F238E27FC236}">
                <a16:creationId xmlns:a16="http://schemas.microsoft.com/office/drawing/2014/main" id="{775A7D50-6A4A-C743-A742-13A03704822B}"/>
              </a:ext>
            </a:extLst>
          </p:cNvPr>
          <p:cNvSpPr/>
          <p:nvPr/>
        </p:nvSpPr>
        <p:spPr>
          <a:xfrm>
            <a:off x="3037151" y="4494284"/>
            <a:ext cx="555519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9" name="Magnetic Disk 8">
            <a:extLst>
              <a:ext uri="{FF2B5EF4-FFF2-40B4-BE49-F238E27FC236}">
                <a16:creationId xmlns:a16="http://schemas.microsoft.com/office/drawing/2014/main" id="{FE1511A1-5129-9146-B314-912869C9658E}"/>
              </a:ext>
            </a:extLst>
          </p:cNvPr>
          <p:cNvSpPr/>
          <p:nvPr/>
        </p:nvSpPr>
        <p:spPr>
          <a:xfrm>
            <a:off x="3683058" y="4494283"/>
            <a:ext cx="555520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0" name="Magnetic Disk 9">
            <a:extLst>
              <a:ext uri="{FF2B5EF4-FFF2-40B4-BE49-F238E27FC236}">
                <a16:creationId xmlns:a16="http://schemas.microsoft.com/office/drawing/2014/main" id="{22E1F8EF-FE37-8F4E-9FDB-4B8C96377470}"/>
              </a:ext>
            </a:extLst>
          </p:cNvPr>
          <p:cNvSpPr/>
          <p:nvPr/>
        </p:nvSpPr>
        <p:spPr>
          <a:xfrm>
            <a:off x="4323344" y="4494282"/>
            <a:ext cx="555520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1" name="Magnetic Disk 10">
            <a:extLst>
              <a:ext uri="{FF2B5EF4-FFF2-40B4-BE49-F238E27FC236}">
                <a16:creationId xmlns:a16="http://schemas.microsoft.com/office/drawing/2014/main" id="{B2A964B2-D1F4-0843-90F2-AFA2D1F47DAC}"/>
              </a:ext>
            </a:extLst>
          </p:cNvPr>
          <p:cNvSpPr/>
          <p:nvPr/>
        </p:nvSpPr>
        <p:spPr>
          <a:xfrm>
            <a:off x="4953195" y="4494284"/>
            <a:ext cx="555519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2" name="Magnetic Disk 11">
            <a:extLst>
              <a:ext uri="{FF2B5EF4-FFF2-40B4-BE49-F238E27FC236}">
                <a16:creationId xmlns:a16="http://schemas.microsoft.com/office/drawing/2014/main" id="{84B85743-4C1E-044B-89F2-F4C83DBA7B18}"/>
              </a:ext>
            </a:extLst>
          </p:cNvPr>
          <p:cNvSpPr/>
          <p:nvPr/>
        </p:nvSpPr>
        <p:spPr>
          <a:xfrm>
            <a:off x="5599102" y="4494283"/>
            <a:ext cx="555520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3" name="Magnetic Disk 12">
            <a:extLst>
              <a:ext uri="{FF2B5EF4-FFF2-40B4-BE49-F238E27FC236}">
                <a16:creationId xmlns:a16="http://schemas.microsoft.com/office/drawing/2014/main" id="{A3BFC516-6F69-F841-894F-786DAF58ECB1}"/>
              </a:ext>
            </a:extLst>
          </p:cNvPr>
          <p:cNvSpPr/>
          <p:nvPr/>
        </p:nvSpPr>
        <p:spPr>
          <a:xfrm>
            <a:off x="6239388" y="4494282"/>
            <a:ext cx="555520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4" name="Magnetic Disk 13">
            <a:extLst>
              <a:ext uri="{FF2B5EF4-FFF2-40B4-BE49-F238E27FC236}">
                <a16:creationId xmlns:a16="http://schemas.microsoft.com/office/drawing/2014/main" id="{D10BB043-B015-0F4D-9D63-30559863D0C9}"/>
              </a:ext>
            </a:extLst>
          </p:cNvPr>
          <p:cNvSpPr/>
          <p:nvPr/>
        </p:nvSpPr>
        <p:spPr>
          <a:xfrm>
            <a:off x="6872342" y="4494282"/>
            <a:ext cx="555519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5" name="Magnetic Disk 14">
            <a:extLst>
              <a:ext uri="{FF2B5EF4-FFF2-40B4-BE49-F238E27FC236}">
                <a16:creationId xmlns:a16="http://schemas.microsoft.com/office/drawing/2014/main" id="{200B3C64-5BCD-B946-B849-3B4E8E2ED6F0}"/>
              </a:ext>
            </a:extLst>
          </p:cNvPr>
          <p:cNvSpPr/>
          <p:nvPr/>
        </p:nvSpPr>
        <p:spPr>
          <a:xfrm>
            <a:off x="7518249" y="4494281"/>
            <a:ext cx="555520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6" name="Magnetic Disk 15">
            <a:extLst>
              <a:ext uri="{FF2B5EF4-FFF2-40B4-BE49-F238E27FC236}">
                <a16:creationId xmlns:a16="http://schemas.microsoft.com/office/drawing/2014/main" id="{516CE4C0-BF6F-D449-BEBB-BF243DE27ED0}"/>
              </a:ext>
            </a:extLst>
          </p:cNvPr>
          <p:cNvSpPr/>
          <p:nvPr/>
        </p:nvSpPr>
        <p:spPr>
          <a:xfrm>
            <a:off x="8158535" y="4494280"/>
            <a:ext cx="555520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1EE1D8-EF12-224E-89C0-3E8431EB5255}"/>
              </a:ext>
            </a:extLst>
          </p:cNvPr>
          <p:cNvSpPr/>
          <p:nvPr/>
        </p:nvSpPr>
        <p:spPr>
          <a:xfrm>
            <a:off x="6226627" y="3007650"/>
            <a:ext cx="1132115" cy="7641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Load Balancer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2245D0-3F6A-B243-B262-E014FC39EF6D}"/>
              </a:ext>
            </a:extLst>
          </p:cNvPr>
          <p:cNvSpPr/>
          <p:nvPr/>
        </p:nvSpPr>
        <p:spPr>
          <a:xfrm>
            <a:off x="5248627" y="1251665"/>
            <a:ext cx="992777" cy="79683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505FF14-FE30-0E40-8FF2-1CB358765E12}"/>
              </a:ext>
            </a:extLst>
          </p:cNvPr>
          <p:cNvCxnSpPr>
            <a:cxnSpLocks/>
            <a:endCxn id="4" idx="1"/>
          </p:cNvCxnSpPr>
          <p:nvPr/>
        </p:nvCxnSpPr>
        <p:spPr>
          <a:xfrm flipH="1">
            <a:off x="4840736" y="2151203"/>
            <a:ext cx="744512" cy="79683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707E55-08A7-164A-8E41-91C56FCAC6ED}"/>
              </a:ext>
            </a:extLst>
          </p:cNvPr>
          <p:cNvSpPr txBox="1"/>
          <p:nvPr/>
        </p:nvSpPr>
        <p:spPr>
          <a:xfrm>
            <a:off x="3857982" y="2218035"/>
            <a:ext cx="1414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SQL Writes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CD79E8-E800-6249-81CE-C6FFBFDE4487}"/>
              </a:ext>
            </a:extLst>
          </p:cNvPr>
          <p:cNvSpPr txBox="1"/>
          <p:nvPr/>
        </p:nvSpPr>
        <p:spPr>
          <a:xfrm>
            <a:off x="6328493" y="2247840"/>
            <a:ext cx="1414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SQL Reads </a:t>
            </a:r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DBEDAEA-8E75-4449-A033-6726C36A6434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5987338" y="2143134"/>
            <a:ext cx="805347" cy="8645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n Arrow 38">
            <a:extLst>
              <a:ext uri="{FF2B5EF4-FFF2-40B4-BE49-F238E27FC236}">
                <a16:creationId xmlns:a16="http://schemas.microsoft.com/office/drawing/2014/main" id="{FBDD4D7B-D754-A843-8AC0-A1C7A62DC30B}"/>
              </a:ext>
            </a:extLst>
          </p:cNvPr>
          <p:cNvSpPr/>
          <p:nvPr/>
        </p:nvSpPr>
        <p:spPr>
          <a:xfrm>
            <a:off x="4413559" y="3888269"/>
            <a:ext cx="840672" cy="37563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2948453D-7753-C447-97E5-53F34FE4EC45}"/>
              </a:ext>
            </a:extLst>
          </p:cNvPr>
          <p:cNvSpPr/>
          <p:nvPr/>
        </p:nvSpPr>
        <p:spPr>
          <a:xfrm>
            <a:off x="6390011" y="3831441"/>
            <a:ext cx="840672" cy="375634"/>
          </a:xfrm>
          <a:prstGeom prst="downArrow">
            <a:avLst>
              <a:gd name="adj1" fmla="val 4741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4C5873-32B1-AF45-8F3F-578A6D281947}"/>
              </a:ext>
            </a:extLst>
          </p:cNvPr>
          <p:cNvSpPr/>
          <p:nvPr/>
        </p:nvSpPr>
        <p:spPr>
          <a:xfrm>
            <a:off x="5312421" y="1322450"/>
            <a:ext cx="992777" cy="79683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B54BF05-BDA7-824D-AB52-F07A9C0593D1}"/>
              </a:ext>
            </a:extLst>
          </p:cNvPr>
          <p:cNvSpPr/>
          <p:nvPr/>
        </p:nvSpPr>
        <p:spPr>
          <a:xfrm>
            <a:off x="5401027" y="1404065"/>
            <a:ext cx="992777" cy="79683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50" name="Rectangular Callout 49">
            <a:extLst>
              <a:ext uri="{FF2B5EF4-FFF2-40B4-BE49-F238E27FC236}">
                <a16:creationId xmlns:a16="http://schemas.microsoft.com/office/drawing/2014/main" id="{81924A6A-A1F1-0F43-B35D-A96AAD83F2DA}"/>
              </a:ext>
            </a:extLst>
          </p:cNvPr>
          <p:cNvSpPr/>
          <p:nvPr/>
        </p:nvSpPr>
        <p:spPr>
          <a:xfrm>
            <a:off x="2661958" y="1205707"/>
            <a:ext cx="1289154" cy="880619"/>
          </a:xfrm>
          <a:prstGeom prst="wedgeRectCallout">
            <a:avLst>
              <a:gd name="adj1" fmla="val 87057"/>
              <a:gd name="adj2" fmla="val 600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b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b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</a:p>
        </p:txBody>
      </p:sp>
      <p:sp>
        <p:nvSpPr>
          <p:cNvPr id="51" name="Rectangular Callout 50">
            <a:extLst>
              <a:ext uri="{FF2B5EF4-FFF2-40B4-BE49-F238E27FC236}">
                <a16:creationId xmlns:a16="http://schemas.microsoft.com/office/drawing/2014/main" id="{4FDC6A49-D7F4-4347-9E8F-3780C9B8CD56}"/>
              </a:ext>
            </a:extLst>
          </p:cNvPr>
          <p:cNvSpPr/>
          <p:nvPr/>
        </p:nvSpPr>
        <p:spPr>
          <a:xfrm>
            <a:off x="7513958" y="1500223"/>
            <a:ext cx="1118413" cy="515318"/>
          </a:xfrm>
          <a:prstGeom prst="wedgeRectCallout">
            <a:avLst>
              <a:gd name="adj1" fmla="val -51039"/>
              <a:gd name="adj2" fmla="val 926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EA1F3F-E155-0048-86E4-B84D1331B721}"/>
              </a:ext>
            </a:extLst>
          </p:cNvPr>
          <p:cNvGrpSpPr/>
          <p:nvPr/>
        </p:nvGrpSpPr>
        <p:grpSpPr>
          <a:xfrm>
            <a:off x="10972800" y="264364"/>
            <a:ext cx="929898" cy="884264"/>
            <a:chOff x="10763181" y="2345404"/>
            <a:chExt cx="1139517" cy="1083596"/>
          </a:xfrm>
        </p:grpSpPr>
        <p:sp>
          <p:nvSpPr>
            <p:cNvPr id="27" name="Octagon 26">
              <a:extLst>
                <a:ext uri="{FF2B5EF4-FFF2-40B4-BE49-F238E27FC236}">
                  <a16:creationId xmlns:a16="http://schemas.microsoft.com/office/drawing/2014/main" id="{3B47E247-C83A-0E40-B929-15F22A01F7E3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8" name="Octagon 27">
              <a:extLst>
                <a:ext uri="{FF2B5EF4-FFF2-40B4-BE49-F238E27FC236}">
                  <a16:creationId xmlns:a16="http://schemas.microsoft.com/office/drawing/2014/main" id="{2E77C065-9752-D34D-8DF4-DDA22E8A1A01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DF01448-25A9-B646-8636-66A2F69E42D1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51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23D2-E270-1847-85EC-56541B2C8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Primary-primary failover for robustness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74470-1A26-6D4F-8C71-60EF1E8D8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11786977" cy="1531057"/>
          </a:xfrm>
        </p:spPr>
        <p:txBody>
          <a:bodyPr>
            <a:normAutofit/>
          </a:bodyPr>
          <a:lstStyle/>
          <a:p>
            <a:r>
              <a:rPr lang="en-US" dirty="0"/>
              <a:t>Keep a "standby" primary ready to take over if the main primary fails.</a:t>
            </a:r>
          </a:p>
          <a:p>
            <a:r>
              <a:rPr lang="en-US" dirty="0"/>
              <a:t>App will switch over to Standby if the main primary stops responding.</a:t>
            </a:r>
          </a:p>
        </p:txBody>
      </p:sp>
      <p:sp>
        <p:nvSpPr>
          <p:cNvPr id="5" name="Magnetic Disk 4">
            <a:extLst>
              <a:ext uri="{FF2B5EF4-FFF2-40B4-BE49-F238E27FC236}">
                <a16:creationId xmlns:a16="http://schemas.microsoft.com/office/drawing/2014/main" id="{0FEDCD11-CC49-744C-85EE-D9A1FC24098F}"/>
              </a:ext>
            </a:extLst>
          </p:cNvPr>
          <p:cNvSpPr/>
          <p:nvPr/>
        </p:nvSpPr>
        <p:spPr>
          <a:xfrm>
            <a:off x="2090081" y="4722077"/>
            <a:ext cx="1166925" cy="883403"/>
          </a:xfrm>
          <a:prstGeom prst="flowChartMagneticDisk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Primary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Magnetic Disk 5">
            <a:extLst>
              <a:ext uri="{FF2B5EF4-FFF2-40B4-BE49-F238E27FC236}">
                <a16:creationId xmlns:a16="http://schemas.microsoft.com/office/drawing/2014/main" id="{72538CD8-90BF-084B-9213-B1E9208F34DD}"/>
              </a:ext>
            </a:extLst>
          </p:cNvPr>
          <p:cNvSpPr/>
          <p:nvPr/>
        </p:nvSpPr>
        <p:spPr>
          <a:xfrm>
            <a:off x="3571638" y="4722077"/>
            <a:ext cx="1166925" cy="883403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Standby Primary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Magnetic Disk 7">
            <a:extLst>
              <a:ext uri="{FF2B5EF4-FFF2-40B4-BE49-F238E27FC236}">
                <a16:creationId xmlns:a16="http://schemas.microsoft.com/office/drawing/2014/main" id="{5A8D1932-9808-6A4D-ABEB-5150389B7C48}"/>
              </a:ext>
            </a:extLst>
          </p:cNvPr>
          <p:cNvSpPr/>
          <p:nvPr/>
        </p:nvSpPr>
        <p:spPr>
          <a:xfrm>
            <a:off x="1295438" y="6048862"/>
            <a:ext cx="555519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9" name="Magnetic Disk 8">
            <a:extLst>
              <a:ext uri="{FF2B5EF4-FFF2-40B4-BE49-F238E27FC236}">
                <a16:creationId xmlns:a16="http://schemas.microsoft.com/office/drawing/2014/main" id="{0C52AF32-2085-6140-B3DD-A2F088BFBCC9}"/>
              </a:ext>
            </a:extLst>
          </p:cNvPr>
          <p:cNvSpPr/>
          <p:nvPr/>
        </p:nvSpPr>
        <p:spPr>
          <a:xfrm>
            <a:off x="1941345" y="6048861"/>
            <a:ext cx="555520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1" name="Magnetic Disk 10">
            <a:extLst>
              <a:ext uri="{FF2B5EF4-FFF2-40B4-BE49-F238E27FC236}">
                <a16:creationId xmlns:a16="http://schemas.microsoft.com/office/drawing/2014/main" id="{FBCAFFBD-7A1A-5C45-B2C7-5CD0E1664EA0}"/>
              </a:ext>
            </a:extLst>
          </p:cNvPr>
          <p:cNvSpPr/>
          <p:nvPr/>
        </p:nvSpPr>
        <p:spPr>
          <a:xfrm>
            <a:off x="2581631" y="6048860"/>
            <a:ext cx="555520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2" name="Magnetic Disk 11">
            <a:extLst>
              <a:ext uri="{FF2B5EF4-FFF2-40B4-BE49-F238E27FC236}">
                <a16:creationId xmlns:a16="http://schemas.microsoft.com/office/drawing/2014/main" id="{87B9BD4E-8725-3346-A889-F315D92DA2BF}"/>
              </a:ext>
            </a:extLst>
          </p:cNvPr>
          <p:cNvSpPr/>
          <p:nvPr/>
        </p:nvSpPr>
        <p:spPr>
          <a:xfrm>
            <a:off x="3211482" y="6048862"/>
            <a:ext cx="555519" cy="515317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3" name="Magnetic Disk 12">
            <a:extLst>
              <a:ext uri="{FF2B5EF4-FFF2-40B4-BE49-F238E27FC236}">
                <a16:creationId xmlns:a16="http://schemas.microsoft.com/office/drawing/2014/main" id="{88CE5604-FECC-2446-A1CE-6A1D34C88D59}"/>
              </a:ext>
            </a:extLst>
          </p:cNvPr>
          <p:cNvSpPr/>
          <p:nvPr/>
        </p:nvSpPr>
        <p:spPr>
          <a:xfrm>
            <a:off x="3857389" y="6048861"/>
            <a:ext cx="555520" cy="515317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4" name="Magnetic Disk 13">
            <a:extLst>
              <a:ext uri="{FF2B5EF4-FFF2-40B4-BE49-F238E27FC236}">
                <a16:creationId xmlns:a16="http://schemas.microsoft.com/office/drawing/2014/main" id="{DEA9D4F2-5926-3043-8223-54A4304C85FF}"/>
              </a:ext>
            </a:extLst>
          </p:cNvPr>
          <p:cNvSpPr/>
          <p:nvPr/>
        </p:nvSpPr>
        <p:spPr>
          <a:xfrm>
            <a:off x="4497675" y="6048860"/>
            <a:ext cx="555520" cy="515317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8D1D684-E327-8B46-8BDB-B701C28D1DF3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301501" y="4261683"/>
            <a:ext cx="372043" cy="46039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31DA383-8DFF-6B48-A055-134739BBFB85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1611402" y="5605480"/>
            <a:ext cx="1062142" cy="44337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6AE78C1-B220-F14C-9CAB-2947DE5A5149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H="1">
            <a:off x="2219105" y="5605480"/>
            <a:ext cx="454439" cy="44338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0248ED7-7255-FA46-9B88-A0A852C90857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2673544" y="5605480"/>
            <a:ext cx="185847" cy="4433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D6AD5AA-FC36-9B46-973A-86951FB3087B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 flipH="1">
            <a:off x="3489242" y="5605480"/>
            <a:ext cx="665859" cy="44338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BE4DE9-78BB-0D42-BC45-DBC133DC9FF0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 flipH="1">
            <a:off x="4135149" y="5605480"/>
            <a:ext cx="19952" cy="44338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0912AA8-AE54-FA4F-BF76-2C4A30F32072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192141" y="5612697"/>
            <a:ext cx="583294" cy="43616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D8984CEC-7122-5D45-B5B3-B5B9F0C37A37}"/>
              </a:ext>
            </a:extLst>
          </p:cNvPr>
          <p:cNvSpPr/>
          <p:nvPr/>
        </p:nvSpPr>
        <p:spPr>
          <a:xfrm>
            <a:off x="1453699" y="3312449"/>
            <a:ext cx="992777" cy="79683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3B51AE-BDBA-3C4D-ABD5-0AAC6F89846E}"/>
              </a:ext>
            </a:extLst>
          </p:cNvPr>
          <p:cNvSpPr/>
          <p:nvPr/>
        </p:nvSpPr>
        <p:spPr>
          <a:xfrm>
            <a:off x="1517493" y="3383234"/>
            <a:ext cx="992777" cy="79683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ACFFDF5-8F7F-2C44-97B9-97396AE1E44C}"/>
              </a:ext>
            </a:extLst>
          </p:cNvPr>
          <p:cNvSpPr/>
          <p:nvPr/>
        </p:nvSpPr>
        <p:spPr>
          <a:xfrm>
            <a:off x="1606099" y="3464849"/>
            <a:ext cx="992777" cy="79683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C5F435C-B4F9-C844-8E4D-3B7813B8589A}"/>
              </a:ext>
            </a:extLst>
          </p:cNvPr>
          <p:cNvCxnSpPr>
            <a:cxnSpLocks/>
            <a:stCxn id="5" idx="4"/>
            <a:endCxn id="6" idx="2"/>
          </p:cNvCxnSpPr>
          <p:nvPr/>
        </p:nvCxnSpPr>
        <p:spPr>
          <a:xfrm>
            <a:off x="3257006" y="5163779"/>
            <a:ext cx="314632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57033C8-8E07-2940-8714-8080E88F9B8D}"/>
              </a:ext>
            </a:extLst>
          </p:cNvPr>
          <p:cNvSpPr txBox="1"/>
          <p:nvPr/>
        </p:nvSpPr>
        <p:spPr>
          <a:xfrm>
            <a:off x="2253460" y="2385544"/>
            <a:ext cx="191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Normal</a:t>
            </a:r>
          </a:p>
        </p:txBody>
      </p:sp>
      <p:sp>
        <p:nvSpPr>
          <p:cNvPr id="57" name="Magnetic Disk 56">
            <a:extLst>
              <a:ext uri="{FF2B5EF4-FFF2-40B4-BE49-F238E27FC236}">
                <a16:creationId xmlns:a16="http://schemas.microsoft.com/office/drawing/2014/main" id="{43FCE872-C444-3740-BBBB-E2D7D57F54C3}"/>
              </a:ext>
            </a:extLst>
          </p:cNvPr>
          <p:cNvSpPr/>
          <p:nvPr/>
        </p:nvSpPr>
        <p:spPr>
          <a:xfrm>
            <a:off x="7538715" y="4722074"/>
            <a:ext cx="1166925" cy="883403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Dead Primary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8" name="Magnetic Disk 57">
            <a:extLst>
              <a:ext uri="{FF2B5EF4-FFF2-40B4-BE49-F238E27FC236}">
                <a16:creationId xmlns:a16="http://schemas.microsoft.com/office/drawing/2014/main" id="{A4FEA556-7FAB-6D45-9378-A4003F8F0525}"/>
              </a:ext>
            </a:extLst>
          </p:cNvPr>
          <p:cNvSpPr/>
          <p:nvPr/>
        </p:nvSpPr>
        <p:spPr>
          <a:xfrm>
            <a:off x="9020272" y="4722074"/>
            <a:ext cx="1166925" cy="883403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Standby Primary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" name="Magnetic Disk 58">
            <a:extLst>
              <a:ext uri="{FF2B5EF4-FFF2-40B4-BE49-F238E27FC236}">
                <a16:creationId xmlns:a16="http://schemas.microsoft.com/office/drawing/2014/main" id="{A00E6C3E-6AE0-CC45-8E18-9CA4ABC8B3AA}"/>
              </a:ext>
            </a:extLst>
          </p:cNvPr>
          <p:cNvSpPr/>
          <p:nvPr/>
        </p:nvSpPr>
        <p:spPr>
          <a:xfrm>
            <a:off x="6744072" y="6048859"/>
            <a:ext cx="555519" cy="515317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60" name="Magnetic Disk 59">
            <a:extLst>
              <a:ext uri="{FF2B5EF4-FFF2-40B4-BE49-F238E27FC236}">
                <a16:creationId xmlns:a16="http://schemas.microsoft.com/office/drawing/2014/main" id="{39FE6D97-DB58-C94A-8F05-42F266AEC52C}"/>
              </a:ext>
            </a:extLst>
          </p:cNvPr>
          <p:cNvSpPr/>
          <p:nvPr/>
        </p:nvSpPr>
        <p:spPr>
          <a:xfrm>
            <a:off x="7389979" y="6048858"/>
            <a:ext cx="555520" cy="515317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61" name="Magnetic Disk 60">
            <a:extLst>
              <a:ext uri="{FF2B5EF4-FFF2-40B4-BE49-F238E27FC236}">
                <a16:creationId xmlns:a16="http://schemas.microsoft.com/office/drawing/2014/main" id="{C4506814-2DA4-0C46-BE86-245C3CEEBE39}"/>
              </a:ext>
            </a:extLst>
          </p:cNvPr>
          <p:cNvSpPr/>
          <p:nvPr/>
        </p:nvSpPr>
        <p:spPr>
          <a:xfrm>
            <a:off x="8030265" y="6048857"/>
            <a:ext cx="555520" cy="515317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62" name="Magnetic Disk 61">
            <a:extLst>
              <a:ext uri="{FF2B5EF4-FFF2-40B4-BE49-F238E27FC236}">
                <a16:creationId xmlns:a16="http://schemas.microsoft.com/office/drawing/2014/main" id="{530A70F6-3FD8-CA48-B129-F27F6791BD30}"/>
              </a:ext>
            </a:extLst>
          </p:cNvPr>
          <p:cNvSpPr/>
          <p:nvPr/>
        </p:nvSpPr>
        <p:spPr>
          <a:xfrm>
            <a:off x="9544605" y="6048859"/>
            <a:ext cx="555519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63" name="Magnetic Disk 62">
            <a:extLst>
              <a:ext uri="{FF2B5EF4-FFF2-40B4-BE49-F238E27FC236}">
                <a16:creationId xmlns:a16="http://schemas.microsoft.com/office/drawing/2014/main" id="{49179776-7BE1-EA4B-8910-00ED0CD6E588}"/>
              </a:ext>
            </a:extLst>
          </p:cNvPr>
          <p:cNvSpPr/>
          <p:nvPr/>
        </p:nvSpPr>
        <p:spPr>
          <a:xfrm>
            <a:off x="10190512" y="6048858"/>
            <a:ext cx="555520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64" name="Magnetic Disk 63">
            <a:extLst>
              <a:ext uri="{FF2B5EF4-FFF2-40B4-BE49-F238E27FC236}">
                <a16:creationId xmlns:a16="http://schemas.microsoft.com/office/drawing/2014/main" id="{10C822FF-FA7D-E84A-9E07-03E9BA4AEE1B}"/>
              </a:ext>
            </a:extLst>
          </p:cNvPr>
          <p:cNvSpPr/>
          <p:nvPr/>
        </p:nvSpPr>
        <p:spPr>
          <a:xfrm>
            <a:off x="10830798" y="6048857"/>
            <a:ext cx="555520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2F04462-5647-FC4E-B8CC-5AF28C83D6A8}"/>
              </a:ext>
            </a:extLst>
          </p:cNvPr>
          <p:cNvCxnSpPr>
            <a:cxnSpLocks/>
            <a:stCxn id="74" idx="2"/>
            <a:endCxn id="58" idx="1"/>
          </p:cNvCxnSpPr>
          <p:nvPr/>
        </p:nvCxnSpPr>
        <p:spPr>
          <a:xfrm>
            <a:off x="8705640" y="4250819"/>
            <a:ext cx="898095" cy="47125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438FA2F-3B4C-B541-AD32-7F8702A5C827}"/>
              </a:ext>
            </a:extLst>
          </p:cNvPr>
          <p:cNvCxnSpPr>
            <a:cxnSpLocks/>
            <a:stCxn id="57" idx="3"/>
          </p:cNvCxnSpPr>
          <p:nvPr/>
        </p:nvCxnSpPr>
        <p:spPr>
          <a:xfrm flipH="1">
            <a:off x="7060036" y="5605477"/>
            <a:ext cx="1062142" cy="44337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3053661-C88F-FA46-A935-3E40957FA99F}"/>
              </a:ext>
            </a:extLst>
          </p:cNvPr>
          <p:cNvCxnSpPr>
            <a:cxnSpLocks/>
            <a:stCxn id="57" idx="3"/>
            <a:endCxn id="60" idx="1"/>
          </p:cNvCxnSpPr>
          <p:nvPr/>
        </p:nvCxnSpPr>
        <p:spPr>
          <a:xfrm flipH="1">
            <a:off x="7667739" y="5605477"/>
            <a:ext cx="454439" cy="44338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D7D3F45-4755-1B43-B743-36EC3EC96396}"/>
              </a:ext>
            </a:extLst>
          </p:cNvPr>
          <p:cNvCxnSpPr>
            <a:cxnSpLocks/>
            <a:stCxn id="57" idx="3"/>
            <a:endCxn id="61" idx="1"/>
          </p:cNvCxnSpPr>
          <p:nvPr/>
        </p:nvCxnSpPr>
        <p:spPr>
          <a:xfrm>
            <a:off x="8122178" y="5605477"/>
            <a:ext cx="185847" cy="4433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31D66AB-1BCF-8043-A6B5-2707BB749262}"/>
              </a:ext>
            </a:extLst>
          </p:cNvPr>
          <p:cNvCxnSpPr>
            <a:cxnSpLocks/>
            <a:stCxn id="58" idx="3"/>
            <a:endCxn id="62" idx="1"/>
          </p:cNvCxnSpPr>
          <p:nvPr/>
        </p:nvCxnSpPr>
        <p:spPr>
          <a:xfrm>
            <a:off x="9603735" y="5605477"/>
            <a:ext cx="218630" cy="44338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12F6B93-8711-9A47-ADCC-8A998CF5F863}"/>
              </a:ext>
            </a:extLst>
          </p:cNvPr>
          <p:cNvCxnSpPr>
            <a:cxnSpLocks/>
            <a:stCxn id="58" idx="3"/>
            <a:endCxn id="63" idx="1"/>
          </p:cNvCxnSpPr>
          <p:nvPr/>
        </p:nvCxnSpPr>
        <p:spPr>
          <a:xfrm>
            <a:off x="9603735" y="5605477"/>
            <a:ext cx="864537" cy="44338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FCD9108-7908-5B49-9B70-60B839B00170}"/>
              </a:ext>
            </a:extLst>
          </p:cNvPr>
          <p:cNvCxnSpPr>
            <a:cxnSpLocks/>
            <a:stCxn id="58" idx="3"/>
            <a:endCxn id="64" idx="1"/>
          </p:cNvCxnSpPr>
          <p:nvPr/>
        </p:nvCxnSpPr>
        <p:spPr>
          <a:xfrm>
            <a:off x="9603735" y="5605477"/>
            <a:ext cx="1504823" cy="4433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F15F633F-3F17-5348-AF3F-36F23B9FEC6B}"/>
              </a:ext>
            </a:extLst>
          </p:cNvPr>
          <p:cNvSpPr/>
          <p:nvPr/>
        </p:nvSpPr>
        <p:spPr>
          <a:xfrm>
            <a:off x="8056851" y="3301584"/>
            <a:ext cx="992777" cy="79683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1C7ADA4-DACA-BC45-A143-A20F2B009DF6}"/>
              </a:ext>
            </a:extLst>
          </p:cNvPr>
          <p:cNvSpPr/>
          <p:nvPr/>
        </p:nvSpPr>
        <p:spPr>
          <a:xfrm>
            <a:off x="8120645" y="3372369"/>
            <a:ext cx="992777" cy="79683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6336CD4-BDD6-C144-A63F-04C31A96FB01}"/>
              </a:ext>
            </a:extLst>
          </p:cNvPr>
          <p:cNvSpPr/>
          <p:nvPr/>
        </p:nvSpPr>
        <p:spPr>
          <a:xfrm>
            <a:off x="8209251" y="3453984"/>
            <a:ext cx="992777" cy="79683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6FF2B9A-8971-5047-BAD5-E985F2F54AEE}"/>
              </a:ext>
            </a:extLst>
          </p:cNvPr>
          <p:cNvSpPr txBox="1"/>
          <p:nvPr/>
        </p:nvSpPr>
        <p:spPr>
          <a:xfrm>
            <a:off x="7516988" y="2385541"/>
            <a:ext cx="2485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After Failure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05F27D3-7DE4-EF41-8F4C-ED76B390F840}"/>
              </a:ext>
            </a:extLst>
          </p:cNvPr>
          <p:cNvSpPr/>
          <p:nvPr/>
        </p:nvSpPr>
        <p:spPr>
          <a:xfrm>
            <a:off x="963614" y="4777986"/>
            <a:ext cx="992777" cy="73003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Load Balancer</a:t>
            </a:r>
          </a:p>
        </p:txBody>
      </p:sp>
      <p:sp>
        <p:nvSpPr>
          <p:cNvPr id="82" name="Down Arrow 81">
            <a:extLst>
              <a:ext uri="{FF2B5EF4-FFF2-40B4-BE49-F238E27FC236}">
                <a16:creationId xmlns:a16="http://schemas.microsoft.com/office/drawing/2014/main" id="{79687900-A57A-DB4C-8241-6B0265A4A6AD}"/>
              </a:ext>
            </a:extLst>
          </p:cNvPr>
          <p:cNvSpPr/>
          <p:nvPr/>
        </p:nvSpPr>
        <p:spPr>
          <a:xfrm>
            <a:off x="1018138" y="5545865"/>
            <a:ext cx="840672" cy="375634"/>
          </a:xfrm>
          <a:prstGeom prst="downArrow">
            <a:avLst>
              <a:gd name="adj1" fmla="val 4741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633F34C-869F-CD44-8069-1D4F113D1997}"/>
              </a:ext>
            </a:extLst>
          </p:cNvPr>
          <p:cNvCxnSpPr>
            <a:cxnSpLocks/>
            <a:endCxn id="81" idx="0"/>
          </p:cNvCxnSpPr>
          <p:nvPr/>
        </p:nvCxnSpPr>
        <p:spPr>
          <a:xfrm flipH="1">
            <a:off x="1460003" y="4261683"/>
            <a:ext cx="496388" cy="51630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A39071F6-C020-0341-AED0-6640F7E2B651}"/>
              </a:ext>
            </a:extLst>
          </p:cNvPr>
          <p:cNvSpPr/>
          <p:nvPr/>
        </p:nvSpPr>
        <p:spPr>
          <a:xfrm>
            <a:off x="10385810" y="4788745"/>
            <a:ext cx="992777" cy="73003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Load Balancer</a:t>
            </a:r>
          </a:p>
        </p:txBody>
      </p:sp>
      <p:sp>
        <p:nvSpPr>
          <p:cNvPr id="90" name="Down Arrow 89">
            <a:extLst>
              <a:ext uri="{FF2B5EF4-FFF2-40B4-BE49-F238E27FC236}">
                <a16:creationId xmlns:a16="http://schemas.microsoft.com/office/drawing/2014/main" id="{B8775531-9344-C54F-8EB9-76330FFFEC15}"/>
              </a:ext>
            </a:extLst>
          </p:cNvPr>
          <p:cNvSpPr/>
          <p:nvPr/>
        </p:nvSpPr>
        <p:spPr>
          <a:xfrm>
            <a:off x="10440334" y="5556624"/>
            <a:ext cx="840672" cy="375634"/>
          </a:xfrm>
          <a:prstGeom prst="downArrow">
            <a:avLst>
              <a:gd name="adj1" fmla="val 4741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2140015-AED0-104A-BB48-621910D98DD9}"/>
              </a:ext>
            </a:extLst>
          </p:cNvPr>
          <p:cNvCxnSpPr>
            <a:cxnSpLocks/>
            <a:endCxn id="89" idx="0"/>
          </p:cNvCxnSpPr>
          <p:nvPr/>
        </p:nvCxnSpPr>
        <p:spPr>
          <a:xfrm>
            <a:off x="9020272" y="4271022"/>
            <a:ext cx="1861927" cy="51772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966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AB09E-57B0-AF44-9AFF-0C9F08EBE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allow writes to multiple </a:t>
            </a:r>
            <a:r>
              <a:rPr lang="en-US" dirty="0" err="1"/>
              <a:t>primarys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68E63-E620-B04D-8DA8-F5600E3E1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3713029"/>
            <a:ext cx="11639227" cy="3028733"/>
          </a:xfrm>
        </p:spPr>
        <p:txBody>
          <a:bodyPr>
            <a:normAutofit/>
          </a:bodyPr>
          <a:lstStyle/>
          <a:p>
            <a:r>
              <a:rPr lang="en-US" dirty="0"/>
              <a:t>Each Primary still must handle all the writes, though indirectly.</a:t>
            </a:r>
          </a:p>
          <a:p>
            <a:r>
              <a:rPr lang="en-US" dirty="0"/>
              <a:t>Thus, the same performance bottleneck remains.</a:t>
            </a:r>
          </a:p>
          <a:p>
            <a:endParaRPr lang="en-US" dirty="0"/>
          </a:p>
          <a:p>
            <a:r>
              <a:rPr lang="en-US" dirty="0"/>
              <a:t>Also, data can become </a:t>
            </a:r>
            <a:r>
              <a:rPr lang="en-US" b="1" dirty="0"/>
              <a:t>inconsistent </a:t>
            </a:r>
            <a:r>
              <a:rPr lang="en-US" dirty="0"/>
              <a:t>if operations happen concurrently.</a:t>
            </a:r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8B0C0B7D-834D-B24B-9CC8-35A62D294B9B}"/>
              </a:ext>
            </a:extLst>
          </p:cNvPr>
          <p:cNvSpPr/>
          <p:nvPr/>
        </p:nvSpPr>
        <p:spPr>
          <a:xfrm>
            <a:off x="4386967" y="2550855"/>
            <a:ext cx="1166925" cy="1051932"/>
          </a:xfrm>
          <a:prstGeom prst="flowChartMagneticDisk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Primary</a:t>
            </a:r>
            <a:r>
              <a:rPr lang="en-US" sz="2400" b="1" dirty="0">
                <a:solidFill>
                  <a:schemeClr val="tx1"/>
                </a:solidFill>
              </a:rPr>
              <a:t>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Magnetic Disk 4">
            <a:extLst>
              <a:ext uri="{FF2B5EF4-FFF2-40B4-BE49-F238E27FC236}">
                <a16:creationId xmlns:a16="http://schemas.microsoft.com/office/drawing/2014/main" id="{0F5DC365-5C18-B842-ABDB-5473644CD163}"/>
              </a:ext>
            </a:extLst>
          </p:cNvPr>
          <p:cNvSpPr/>
          <p:nvPr/>
        </p:nvSpPr>
        <p:spPr>
          <a:xfrm>
            <a:off x="5868524" y="2550855"/>
            <a:ext cx="1166925" cy="1051932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Primary</a:t>
            </a:r>
            <a:r>
              <a:rPr lang="en-US" sz="2400" b="1" dirty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13E572-DDC9-5D4D-B19E-843967287136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5949088" y="2054369"/>
            <a:ext cx="502899" cy="4964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2691C76-BC9E-2B4B-9C62-DE60366B9725}"/>
              </a:ext>
            </a:extLst>
          </p:cNvPr>
          <p:cNvSpPr/>
          <p:nvPr/>
        </p:nvSpPr>
        <p:spPr>
          <a:xfrm>
            <a:off x="5101286" y="1105135"/>
            <a:ext cx="992777" cy="79683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AF19BA-A41C-DC43-93D2-7B2B9E9B31F2}"/>
              </a:ext>
            </a:extLst>
          </p:cNvPr>
          <p:cNvSpPr/>
          <p:nvPr/>
        </p:nvSpPr>
        <p:spPr>
          <a:xfrm>
            <a:off x="5165080" y="1175920"/>
            <a:ext cx="992777" cy="79683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6B2039-7E8A-8542-9F72-BB0D4179050A}"/>
              </a:ext>
            </a:extLst>
          </p:cNvPr>
          <p:cNvSpPr/>
          <p:nvPr/>
        </p:nvSpPr>
        <p:spPr>
          <a:xfrm>
            <a:off x="5253686" y="1257535"/>
            <a:ext cx="992777" cy="79683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CB5AE0-228B-7941-AC2D-CAFB4B06F22A}"/>
              </a:ext>
            </a:extLst>
          </p:cNvPr>
          <p:cNvCxnSpPr>
            <a:cxnSpLocks/>
          </p:cNvCxnSpPr>
          <p:nvPr/>
        </p:nvCxnSpPr>
        <p:spPr>
          <a:xfrm>
            <a:off x="5553892" y="2883699"/>
            <a:ext cx="314632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43949B-714E-904E-90AA-3759AC048BCA}"/>
              </a:ext>
            </a:extLst>
          </p:cNvPr>
          <p:cNvCxnSpPr>
            <a:cxnSpLocks/>
          </p:cNvCxnSpPr>
          <p:nvPr/>
        </p:nvCxnSpPr>
        <p:spPr>
          <a:xfrm flipH="1">
            <a:off x="5107590" y="2054369"/>
            <a:ext cx="496388" cy="51630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5FCD433-D1E8-AA42-A8BE-3B9DC27D34F4}"/>
              </a:ext>
            </a:extLst>
          </p:cNvPr>
          <p:cNvCxnSpPr>
            <a:cxnSpLocks/>
          </p:cNvCxnSpPr>
          <p:nvPr/>
        </p:nvCxnSpPr>
        <p:spPr>
          <a:xfrm flipH="1" flipV="1">
            <a:off x="5553892" y="3113315"/>
            <a:ext cx="314632" cy="259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54EA80F-DB17-6B46-BC7A-BDD54BFF93CF}"/>
              </a:ext>
            </a:extLst>
          </p:cNvPr>
          <p:cNvSpPr txBox="1"/>
          <p:nvPr/>
        </p:nvSpPr>
        <p:spPr>
          <a:xfrm>
            <a:off x="5322088" y="2125154"/>
            <a:ext cx="89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Writes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4172E0-B777-514B-BA66-02BD2239CEB1}"/>
              </a:ext>
            </a:extLst>
          </p:cNvPr>
          <p:cNvGrpSpPr/>
          <p:nvPr/>
        </p:nvGrpSpPr>
        <p:grpSpPr>
          <a:xfrm>
            <a:off x="10972800" y="264364"/>
            <a:ext cx="929898" cy="884264"/>
            <a:chOff x="10763181" y="2345404"/>
            <a:chExt cx="1139517" cy="1083596"/>
          </a:xfrm>
        </p:grpSpPr>
        <p:sp>
          <p:nvSpPr>
            <p:cNvPr id="32" name="Octagon 31">
              <a:extLst>
                <a:ext uri="{FF2B5EF4-FFF2-40B4-BE49-F238E27FC236}">
                  <a16:creationId xmlns:a16="http://schemas.microsoft.com/office/drawing/2014/main" id="{2F7B1F9B-7267-DF46-BAF9-86C752C96260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3" name="Octagon 32">
              <a:extLst>
                <a:ext uri="{FF2B5EF4-FFF2-40B4-BE49-F238E27FC236}">
                  <a16:creationId xmlns:a16="http://schemas.microsoft.com/office/drawing/2014/main" id="{C908F2D2-32D2-9D43-9979-AFD651E5554B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CA6A245-F988-084A-8A7C-3B742C726C4E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579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A38E7-E4FE-D645-A703-EC00E85D7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scale </a:t>
            </a:r>
            <a:r>
              <a:rPr lang="en-US" b="1" dirty="0"/>
              <a:t>writes</a:t>
            </a:r>
            <a:r>
              <a:rPr lang="en-US" dirty="0"/>
              <a:t> and storage </a:t>
            </a:r>
            <a:r>
              <a:rPr lang="en-US" b="1" dirty="0"/>
              <a:t>capacity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AA310-3535-0149-A482-1F0E3BB94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already tried vertical scaling.</a:t>
            </a:r>
          </a:p>
          <a:p>
            <a:r>
              <a:rPr lang="en-US" dirty="0"/>
              <a:t>How to implement </a:t>
            </a:r>
            <a:r>
              <a:rPr lang="en-US" b="1" dirty="0"/>
              <a:t>horizontal</a:t>
            </a:r>
            <a:r>
              <a:rPr lang="en-US" dirty="0"/>
              <a:t> scaling of a writes and capacity?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Some kind of </a:t>
            </a:r>
            <a:r>
              <a:rPr lang="en-US" b="1" dirty="0"/>
              <a:t>partitioning</a:t>
            </a:r>
            <a:r>
              <a:rPr lang="en-US" dirty="0"/>
              <a:t> is needed:</a:t>
            </a:r>
          </a:p>
          <a:p>
            <a:r>
              <a:rPr lang="en-US" b="1" dirty="0">
                <a:solidFill>
                  <a:schemeClr val="accent6"/>
                </a:solidFill>
              </a:rPr>
              <a:t>Functional partitioning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Create multiple databases storing different categories/types of data.</a:t>
            </a:r>
          </a:p>
          <a:p>
            <a:pPr lvl="1"/>
            <a:r>
              <a:rPr lang="en-US" dirty="0" err="1"/>
              <a:t>Eg.</a:t>
            </a:r>
            <a:r>
              <a:rPr lang="en-US" dirty="0"/>
              <a:t>: three separate databases for: accounts, orders, and customers.</a:t>
            </a:r>
          </a:p>
          <a:p>
            <a:pPr lvl="1"/>
            <a:r>
              <a:rPr lang="en-US" dirty="0"/>
              <a:t>Cons:</a:t>
            </a:r>
          </a:p>
          <a:p>
            <a:pPr lvl="2"/>
            <a:r>
              <a:rPr lang="en-US" dirty="0"/>
              <a:t>Limits queries joining rows in tables in different DBs</a:t>
            </a:r>
          </a:p>
          <a:p>
            <a:pPr lvl="2"/>
            <a:r>
              <a:rPr lang="en-US" dirty="0"/>
              <a:t>Only a few functional partitions are possible.  It's not highly scalable.</a:t>
            </a:r>
          </a:p>
          <a:p>
            <a:r>
              <a:rPr lang="en-US" b="1" dirty="0">
                <a:solidFill>
                  <a:schemeClr val="accent6"/>
                </a:solidFill>
              </a:rPr>
              <a:t>Data partitioning </a:t>
            </a:r>
            <a:r>
              <a:rPr lang="en-US" dirty="0"/>
              <a:t>is a more general approach…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EDDDD6-9D67-1445-8BFE-8E06A9E2743C}"/>
              </a:ext>
            </a:extLst>
          </p:cNvPr>
          <p:cNvGrpSpPr/>
          <p:nvPr/>
        </p:nvGrpSpPr>
        <p:grpSpPr>
          <a:xfrm>
            <a:off x="11001250" y="1241406"/>
            <a:ext cx="929898" cy="884264"/>
            <a:chOff x="10763181" y="2345404"/>
            <a:chExt cx="1139517" cy="1083596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ED7676CA-4379-1B44-AEF5-140EF7A7B121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B32A28D8-3A0B-A84B-AE27-88932125D51D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6CB947-CF79-3141-AAC9-E1EB3156583F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DD5CC2E4-C7BF-2C4E-A4D1-6E033EF93E6D}"/>
              </a:ext>
            </a:extLst>
          </p:cNvPr>
          <p:cNvSpPr/>
          <p:nvPr/>
        </p:nvSpPr>
        <p:spPr>
          <a:xfrm>
            <a:off x="9835712" y="2833352"/>
            <a:ext cx="2331076" cy="752949"/>
          </a:xfrm>
          <a:prstGeom prst="wedgeRectCallout">
            <a:avLst>
              <a:gd name="adj1" fmla="val -49010"/>
              <a:gd name="adj2" fmla="val 8099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Functional partitioning divides by </a:t>
            </a:r>
            <a:r>
              <a:rPr lang="en-US" b="1" dirty="0">
                <a:solidFill>
                  <a:srgbClr val="FFFF00"/>
                </a:solidFill>
              </a:rPr>
              <a:t>tables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85333DDD-FA36-BF41-9C59-4C634F20960D}"/>
              </a:ext>
            </a:extLst>
          </p:cNvPr>
          <p:cNvSpPr/>
          <p:nvPr/>
        </p:nvSpPr>
        <p:spPr>
          <a:xfrm>
            <a:off x="9835712" y="5988814"/>
            <a:ext cx="2331076" cy="752949"/>
          </a:xfrm>
          <a:prstGeom prst="wedgeRectCallout">
            <a:avLst>
              <a:gd name="adj1" fmla="val -89341"/>
              <a:gd name="adj2" fmla="val -96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partitioning divides by </a:t>
            </a:r>
            <a:r>
              <a:rPr lang="en-US" b="1" dirty="0">
                <a:solidFill>
                  <a:srgbClr val="FFFF00"/>
                </a:solidFill>
              </a:rPr>
              <a:t>rows</a:t>
            </a:r>
          </a:p>
        </p:txBody>
      </p:sp>
    </p:spTree>
    <p:extLst>
      <p:ext uri="{BB962C8B-B14F-4D97-AF65-F5344CB8AC3E}">
        <p14:creationId xmlns:p14="http://schemas.microsoft.com/office/powerpoint/2010/main" val="365728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94ED9-A439-F945-B8B5-A4B48231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Sharding</a:t>
            </a:r>
            <a:r>
              <a:rPr lang="en-US" dirty="0"/>
              <a:t> </a:t>
            </a:r>
            <a:r>
              <a:rPr lang="en-US" i="1" dirty="0"/>
              <a:t>(data partitioning) </a:t>
            </a:r>
            <a:r>
              <a:rPr lang="en-US" dirty="0"/>
              <a:t>relational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106E0-4CFF-6B44-99A3-8249EE4B2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 your data universe into disjoint subsets is called </a:t>
            </a:r>
            <a:r>
              <a:rPr lang="en-US" b="1" dirty="0"/>
              <a:t>shards</a:t>
            </a:r>
            <a:r>
              <a:rPr lang="en-US" dirty="0"/>
              <a:t>.</a:t>
            </a:r>
          </a:p>
          <a:p>
            <a:r>
              <a:rPr lang="en-US" dirty="0"/>
              <a:t>For example: Consider parallelizing Facebook's database…</a:t>
            </a:r>
          </a:p>
          <a:p>
            <a:pPr lvl="1"/>
            <a:r>
              <a:rPr lang="en-US" dirty="0"/>
              <a:t>Maybe put Illinois users in one machine, Wisconsin in another, etc.</a:t>
            </a:r>
          </a:p>
          <a:p>
            <a:pPr lvl="1"/>
            <a:r>
              <a:rPr lang="en-US" dirty="0"/>
              <a:t>Each node stores rows for all tables, but only a subset of rows.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 err="1"/>
              <a:t>Sharding</a:t>
            </a:r>
            <a:r>
              <a:rPr lang="en-US" b="1" dirty="0"/>
              <a:t> key </a:t>
            </a:r>
            <a:r>
              <a:rPr lang="en-US" dirty="0"/>
              <a:t>determines assignment of rows to shards.</a:t>
            </a:r>
          </a:p>
          <a:p>
            <a:r>
              <a:rPr lang="en-US" dirty="0"/>
              <a:t>Relational databases usually don't support </a:t>
            </a:r>
            <a:r>
              <a:rPr lang="en-US" dirty="0" err="1"/>
              <a:t>sharding</a:t>
            </a:r>
            <a:r>
              <a:rPr lang="en-US" dirty="0"/>
              <a:t> natively, it must be somehow hacked at the application level.</a:t>
            </a:r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1BC49387-419C-CC47-A2F9-54F7018D28A1}"/>
              </a:ext>
            </a:extLst>
          </p:cNvPr>
          <p:cNvSpPr/>
          <p:nvPr/>
        </p:nvSpPr>
        <p:spPr>
          <a:xfrm>
            <a:off x="777406" y="3181082"/>
            <a:ext cx="2893074" cy="1681926"/>
          </a:xfrm>
          <a:prstGeom prst="flowChartMagneticDisk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Shard</a:t>
            </a:r>
            <a:r>
              <a:rPr lang="en-US" sz="2400" b="1" dirty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Illinois data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Magnetic Disk 14">
            <a:extLst>
              <a:ext uri="{FF2B5EF4-FFF2-40B4-BE49-F238E27FC236}">
                <a16:creationId xmlns:a16="http://schemas.microsoft.com/office/drawing/2014/main" id="{CC631CC6-65F2-4A43-AF71-A8E2B59E7526}"/>
              </a:ext>
            </a:extLst>
          </p:cNvPr>
          <p:cNvSpPr/>
          <p:nvPr/>
        </p:nvSpPr>
        <p:spPr>
          <a:xfrm>
            <a:off x="4072251" y="3181082"/>
            <a:ext cx="2893074" cy="1681926"/>
          </a:xfrm>
          <a:prstGeom prst="flowChartMagneticDisk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Shard</a:t>
            </a:r>
            <a:r>
              <a:rPr lang="en-US" sz="2400" b="1" dirty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Wisconsin data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Magnetic Disk 15">
            <a:extLst>
              <a:ext uri="{FF2B5EF4-FFF2-40B4-BE49-F238E27FC236}">
                <a16:creationId xmlns:a16="http://schemas.microsoft.com/office/drawing/2014/main" id="{837BCCDC-2E8D-D545-A5AB-B7E6366416E2}"/>
              </a:ext>
            </a:extLst>
          </p:cNvPr>
          <p:cNvSpPr/>
          <p:nvPr/>
        </p:nvSpPr>
        <p:spPr>
          <a:xfrm>
            <a:off x="8521520" y="3197181"/>
            <a:ext cx="2893074" cy="1681926"/>
          </a:xfrm>
          <a:prstGeom prst="flowChartMagneticDisk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Shard</a:t>
            </a:r>
            <a:r>
              <a:rPr lang="en-US" sz="2400" b="1" dirty="0">
                <a:solidFill>
                  <a:schemeClr val="tx1"/>
                </a:solidFill>
              </a:rPr>
              <a:t>3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New York data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98F223-A535-094C-9ECF-C517EE3DAD7F}"/>
              </a:ext>
            </a:extLst>
          </p:cNvPr>
          <p:cNvSpPr txBox="1"/>
          <p:nvPr/>
        </p:nvSpPr>
        <p:spPr>
          <a:xfrm>
            <a:off x="7131912" y="3651931"/>
            <a:ext cx="1352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…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ECC6C2-A523-A94E-9EEC-A74DBAF12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95651">
            <a:off x="10681214" y="601145"/>
            <a:ext cx="1466760" cy="14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E5F0-34FB-B548-A61E-F8B77534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Sharding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3C8D-8EF1-5248-A8EA-005DA4315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69" y="4842455"/>
            <a:ext cx="11639227" cy="1860561"/>
          </a:xfrm>
        </p:spPr>
        <p:txBody>
          <a:bodyPr>
            <a:normAutofit/>
          </a:bodyPr>
          <a:lstStyle/>
          <a:p>
            <a:r>
              <a:rPr lang="en-US" dirty="0"/>
              <a:t>In this example,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shard_id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user % 2</a:t>
            </a:r>
          </a:p>
          <a:p>
            <a:r>
              <a:rPr lang="en-US" dirty="0">
                <a:cs typeface="Courier New" panose="02070309020205020404" pitchFamily="49" charset="0"/>
              </a:rPr>
              <a:t>How to implement query for all posts by Steve?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Post NATURAL JOIN User WHERE user=0</a:t>
            </a:r>
            <a:r>
              <a:rPr lang="en-US" sz="2800" dirty="0">
                <a:cs typeface="Courier New" panose="02070309020205020404" pitchFamily="49" charset="0"/>
              </a:rPr>
              <a:t>?</a:t>
            </a:r>
            <a:endParaRPr lang="en-US" dirty="0">
              <a:cs typeface="Courier New" panose="02070309020205020404" pitchFamily="49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D95237-D3EC-334A-88FC-A4DB09674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177921"/>
              </p:ext>
            </p:extLst>
          </p:nvPr>
        </p:nvGraphicFramePr>
        <p:xfrm>
          <a:off x="499342" y="2250671"/>
          <a:ext cx="1769413" cy="1572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41">
                  <a:extLst>
                    <a:ext uri="{9D8B030D-6E8A-4147-A177-3AD203B41FA5}">
                      <a16:colId xmlns:a16="http://schemas.microsoft.com/office/drawing/2014/main" val="1747915750"/>
                    </a:ext>
                  </a:extLst>
                </a:gridCol>
                <a:gridCol w="1161172">
                  <a:extLst>
                    <a:ext uri="{9D8B030D-6E8A-4147-A177-3AD203B41FA5}">
                      <a16:colId xmlns:a16="http://schemas.microsoft.com/office/drawing/2014/main" val="2326048589"/>
                    </a:ext>
                  </a:extLst>
                </a:gridCol>
              </a:tblGrid>
              <a:tr h="393193">
                <a:tc>
                  <a:txBody>
                    <a:bodyPr/>
                    <a:lstStyle/>
                    <a:p>
                      <a:r>
                        <a:rPr lang="en-US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57914"/>
                  </a:ext>
                </a:extLst>
              </a:tr>
              <a:tr h="393193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392460"/>
                  </a:ext>
                </a:extLst>
              </a:tr>
              <a:tr h="393193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Yingyi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218030"/>
                  </a:ext>
                </a:extLst>
              </a:tr>
              <a:tr h="393193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2405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E59CE4-936C-F045-A905-4796B213F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597031"/>
              </p:ext>
            </p:extLst>
          </p:nvPr>
        </p:nvGraphicFramePr>
        <p:xfrm>
          <a:off x="6820722" y="2277283"/>
          <a:ext cx="1711398" cy="1176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024">
                  <a:extLst>
                    <a:ext uri="{9D8B030D-6E8A-4147-A177-3AD203B41FA5}">
                      <a16:colId xmlns:a16="http://schemas.microsoft.com/office/drawing/2014/main" val="1747915750"/>
                    </a:ext>
                  </a:extLst>
                </a:gridCol>
                <a:gridCol w="1062374">
                  <a:extLst>
                    <a:ext uri="{9D8B030D-6E8A-4147-A177-3AD203B41FA5}">
                      <a16:colId xmlns:a16="http://schemas.microsoft.com/office/drawing/2014/main" val="2326048589"/>
                    </a:ext>
                  </a:extLst>
                </a:gridCol>
              </a:tblGrid>
              <a:tr h="392108">
                <a:tc>
                  <a:txBody>
                    <a:bodyPr/>
                    <a:lstStyle/>
                    <a:p>
                      <a:r>
                        <a:rPr lang="en-US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57914"/>
                  </a:ext>
                </a:extLst>
              </a:tr>
              <a:tr h="392108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Guannan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392460"/>
                  </a:ext>
                </a:extLst>
              </a:tr>
              <a:tr h="392108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Clarissa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2180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B3892A-E0D5-7944-B17F-C584EC07B52C}"/>
              </a:ext>
            </a:extLst>
          </p:cNvPr>
          <p:cNvSpPr txBox="1"/>
          <p:nvPr/>
        </p:nvSpPr>
        <p:spPr>
          <a:xfrm>
            <a:off x="965484" y="1787657"/>
            <a:ext cx="837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6E279C-2BA6-3040-B27B-14B788AB2EE1}"/>
              </a:ext>
            </a:extLst>
          </p:cNvPr>
          <p:cNvSpPr txBox="1"/>
          <p:nvPr/>
        </p:nvSpPr>
        <p:spPr>
          <a:xfrm>
            <a:off x="7286864" y="1849537"/>
            <a:ext cx="837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User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6564713-F39F-9B4B-9422-76B8B6FDC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68984"/>
              </p:ext>
            </p:extLst>
          </p:nvPr>
        </p:nvGraphicFramePr>
        <p:xfrm>
          <a:off x="2573556" y="2277283"/>
          <a:ext cx="2746061" cy="20518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1048">
                  <a:extLst>
                    <a:ext uri="{9D8B030D-6E8A-4147-A177-3AD203B41FA5}">
                      <a16:colId xmlns:a16="http://schemas.microsoft.com/office/drawing/2014/main" val="2476236047"/>
                    </a:ext>
                  </a:extLst>
                </a:gridCol>
                <a:gridCol w="920780">
                  <a:extLst>
                    <a:ext uri="{9D8B030D-6E8A-4147-A177-3AD203B41FA5}">
                      <a16:colId xmlns:a16="http://schemas.microsoft.com/office/drawing/2014/main" val="4037066178"/>
                    </a:ext>
                  </a:extLst>
                </a:gridCol>
                <a:gridCol w="1204233">
                  <a:extLst>
                    <a:ext uri="{9D8B030D-6E8A-4147-A177-3AD203B41FA5}">
                      <a16:colId xmlns:a16="http://schemas.microsoft.com/office/drawing/2014/main" val="1508282406"/>
                    </a:ext>
                  </a:extLst>
                </a:gridCol>
              </a:tblGrid>
              <a:tr h="410363">
                <a:tc>
                  <a:txBody>
                    <a:bodyPr/>
                    <a:lstStyle/>
                    <a:p>
                      <a:r>
                        <a:rPr lang="en-US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9925"/>
                  </a:ext>
                </a:extLst>
              </a:tr>
              <a:tr h="410363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04-25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 there…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110912"/>
                  </a:ext>
                </a:extLst>
              </a:tr>
              <a:tr h="410363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04-27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Still tea…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970628"/>
                  </a:ext>
                </a:extLst>
              </a:tr>
              <a:tr h="410363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03-12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Web </a:t>
                      </a:r>
                      <a:r>
                        <a:rPr lang="en-US" dirty="0" err="1"/>
                        <a:t>scal</a:t>
                      </a: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748104"/>
                  </a:ext>
                </a:extLst>
              </a:tr>
              <a:tr h="410363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04-25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Tips and…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04582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2D10E1D-585A-4F4E-ADB3-5DB48F322334}"/>
              </a:ext>
            </a:extLst>
          </p:cNvPr>
          <p:cNvSpPr txBox="1"/>
          <p:nvPr/>
        </p:nvSpPr>
        <p:spPr>
          <a:xfrm>
            <a:off x="3521761" y="1787657"/>
            <a:ext cx="837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Post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8B3C37A-3FC5-844E-BDF9-7EB5D1B40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623278"/>
              </p:ext>
            </p:extLst>
          </p:nvPr>
        </p:nvGraphicFramePr>
        <p:xfrm>
          <a:off x="8894935" y="2277283"/>
          <a:ext cx="2746061" cy="20518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1048">
                  <a:extLst>
                    <a:ext uri="{9D8B030D-6E8A-4147-A177-3AD203B41FA5}">
                      <a16:colId xmlns:a16="http://schemas.microsoft.com/office/drawing/2014/main" val="2476236047"/>
                    </a:ext>
                  </a:extLst>
                </a:gridCol>
                <a:gridCol w="920780">
                  <a:extLst>
                    <a:ext uri="{9D8B030D-6E8A-4147-A177-3AD203B41FA5}">
                      <a16:colId xmlns:a16="http://schemas.microsoft.com/office/drawing/2014/main" val="4037066178"/>
                    </a:ext>
                  </a:extLst>
                </a:gridCol>
                <a:gridCol w="1204233">
                  <a:extLst>
                    <a:ext uri="{9D8B030D-6E8A-4147-A177-3AD203B41FA5}">
                      <a16:colId xmlns:a16="http://schemas.microsoft.com/office/drawing/2014/main" val="1508282406"/>
                    </a:ext>
                  </a:extLst>
                </a:gridCol>
              </a:tblGrid>
              <a:tr h="410363">
                <a:tc>
                  <a:txBody>
                    <a:bodyPr/>
                    <a:lstStyle/>
                    <a:p>
                      <a:r>
                        <a:rPr lang="en-US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9925"/>
                  </a:ext>
                </a:extLst>
              </a:tr>
              <a:tr h="410363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04-05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Box pl…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110912"/>
                  </a:ext>
                </a:extLst>
              </a:tr>
              <a:tr h="410363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04-27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Sound…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970628"/>
                  </a:ext>
                </a:extLst>
              </a:tr>
              <a:tr h="410363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03-12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Random…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748104"/>
                  </a:ext>
                </a:extLst>
              </a:tr>
              <a:tr h="410363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04-27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Northw</a:t>
                      </a: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04582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F5FEED6-7C00-9744-BF3D-B18872ACC877}"/>
              </a:ext>
            </a:extLst>
          </p:cNvPr>
          <p:cNvSpPr txBox="1"/>
          <p:nvPr/>
        </p:nvSpPr>
        <p:spPr>
          <a:xfrm>
            <a:off x="9843140" y="1787657"/>
            <a:ext cx="837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10FBFAE-BFFF-D149-8750-D210CDF1A627}"/>
              </a:ext>
            </a:extLst>
          </p:cNvPr>
          <p:cNvSpPr/>
          <p:nvPr/>
        </p:nvSpPr>
        <p:spPr>
          <a:xfrm>
            <a:off x="115838" y="1038386"/>
            <a:ext cx="5451878" cy="3580327"/>
          </a:xfrm>
          <a:prstGeom prst="roundRect">
            <a:avLst>
              <a:gd name="adj" fmla="val 506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26B9F0-3149-524C-B015-B6DF883A1B39}"/>
              </a:ext>
            </a:extLst>
          </p:cNvPr>
          <p:cNvSpPr txBox="1"/>
          <p:nvPr/>
        </p:nvSpPr>
        <p:spPr>
          <a:xfrm>
            <a:off x="2217152" y="1075912"/>
            <a:ext cx="124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Shard0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28BB397-AE29-7345-97CC-CBB5A441104D}"/>
              </a:ext>
            </a:extLst>
          </p:cNvPr>
          <p:cNvSpPr/>
          <p:nvPr/>
        </p:nvSpPr>
        <p:spPr>
          <a:xfrm>
            <a:off x="6450820" y="1038386"/>
            <a:ext cx="5451878" cy="3580327"/>
          </a:xfrm>
          <a:prstGeom prst="roundRect">
            <a:avLst>
              <a:gd name="adj" fmla="val 506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BC0470-C5D5-D243-8DCD-DAB75C0FC2DC}"/>
              </a:ext>
            </a:extLst>
          </p:cNvPr>
          <p:cNvSpPr txBox="1"/>
          <p:nvPr/>
        </p:nvSpPr>
        <p:spPr>
          <a:xfrm>
            <a:off x="8552134" y="1075912"/>
            <a:ext cx="124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Shard1</a:t>
            </a:r>
          </a:p>
        </p:txBody>
      </p: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A4ECC350-E887-E240-A1EF-2F60C2226FCA}"/>
              </a:ext>
            </a:extLst>
          </p:cNvPr>
          <p:cNvSpPr/>
          <p:nvPr/>
        </p:nvSpPr>
        <p:spPr>
          <a:xfrm>
            <a:off x="8894935" y="4804570"/>
            <a:ext cx="2972710" cy="984587"/>
          </a:xfrm>
          <a:prstGeom prst="wedgeRectCallout">
            <a:avLst>
              <a:gd name="adj1" fmla="val -75364"/>
              <a:gd name="adj2" fmla="val 406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All the data we need must be on Shard 0.</a:t>
            </a:r>
          </a:p>
        </p:txBody>
      </p:sp>
    </p:spTree>
    <p:extLst>
      <p:ext uri="{BB962C8B-B14F-4D97-AF65-F5344CB8AC3E}">
        <p14:creationId xmlns:p14="http://schemas.microsoft.com/office/powerpoint/2010/main" val="3553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2543552-35C6-164C-A3B8-3C4595948FD1}"/>
              </a:ext>
            </a:extLst>
          </p:cNvPr>
          <p:cNvSpPr/>
          <p:nvPr/>
        </p:nvSpPr>
        <p:spPr>
          <a:xfrm>
            <a:off x="594102" y="1296538"/>
            <a:ext cx="7193323" cy="3421435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0B459CF-C66C-3D4C-81BC-08E559A71545}"/>
              </a:ext>
            </a:extLst>
          </p:cNvPr>
          <p:cNvSpPr/>
          <p:nvPr/>
        </p:nvSpPr>
        <p:spPr>
          <a:xfrm>
            <a:off x="441702" y="1144138"/>
            <a:ext cx="7193323" cy="3421435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10FBFAE-BFFF-D149-8750-D210CDF1A627}"/>
              </a:ext>
            </a:extLst>
          </p:cNvPr>
          <p:cNvSpPr/>
          <p:nvPr/>
        </p:nvSpPr>
        <p:spPr>
          <a:xfrm>
            <a:off x="289302" y="991738"/>
            <a:ext cx="7193323" cy="3421435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6E5F0-34FB-B548-A61E-F8B77534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Sharding</a:t>
            </a:r>
            <a:r>
              <a:rPr lang="en-US" dirty="0"/>
              <a:t> 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3C8D-8EF1-5248-A8EA-005DA4315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9826" y="936727"/>
            <a:ext cx="3988703" cy="374475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cs typeface="Courier New" panose="02070309020205020404" pitchFamily="49" charset="0"/>
              </a:rPr>
              <a:t>How to implement query for latest 10 posts from Steve's friends?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User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NATURAL JOIN Friend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JOIN Post ON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Post.user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Friend.friend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User.name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="Steve" ORDER BY date DESC LIMIT 10;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BE43F19-C28E-F445-99ED-686423724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471" y="5017126"/>
            <a:ext cx="11639227" cy="16858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Steve may be friends with users in all the shards; </a:t>
            </a:r>
            <a:r>
              <a:rPr lang="en-US" dirty="0">
                <a:solidFill>
                  <a:srgbClr val="C00000"/>
                </a:solidFill>
              </a:rPr>
              <a:t>all shards must be queried</a:t>
            </a:r>
            <a:r>
              <a:rPr lang="en-US" dirty="0"/>
              <a:t>.</a:t>
            </a:r>
          </a:p>
          <a:p>
            <a:r>
              <a:rPr lang="en-US" dirty="0"/>
              <a:t>Query above will not work verbatim: user=0 row only exists in Shard0.</a:t>
            </a:r>
          </a:p>
          <a:p>
            <a:r>
              <a:rPr lang="en-US" dirty="0"/>
              <a:t>Each shard can supply ten latest posts, app must manually merge them and choose the latest ten.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D95237-D3EC-334A-88FC-A4DB09674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299073"/>
              </p:ext>
            </p:extLst>
          </p:nvPr>
        </p:nvGraphicFramePr>
        <p:xfrm>
          <a:off x="499342" y="2134760"/>
          <a:ext cx="1769413" cy="1572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41">
                  <a:extLst>
                    <a:ext uri="{9D8B030D-6E8A-4147-A177-3AD203B41FA5}">
                      <a16:colId xmlns:a16="http://schemas.microsoft.com/office/drawing/2014/main" val="1747915750"/>
                    </a:ext>
                  </a:extLst>
                </a:gridCol>
                <a:gridCol w="1161172">
                  <a:extLst>
                    <a:ext uri="{9D8B030D-6E8A-4147-A177-3AD203B41FA5}">
                      <a16:colId xmlns:a16="http://schemas.microsoft.com/office/drawing/2014/main" val="2326048589"/>
                    </a:ext>
                  </a:extLst>
                </a:gridCol>
              </a:tblGrid>
              <a:tr h="393193">
                <a:tc>
                  <a:txBody>
                    <a:bodyPr/>
                    <a:lstStyle/>
                    <a:p>
                      <a:r>
                        <a:rPr lang="en-US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57914"/>
                  </a:ext>
                </a:extLst>
              </a:tr>
              <a:tr h="393193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392460"/>
                  </a:ext>
                </a:extLst>
              </a:tr>
              <a:tr h="393193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Yingyi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218030"/>
                  </a:ext>
                </a:extLst>
              </a:tr>
              <a:tr h="393193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240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B3892A-E0D5-7944-B17F-C584EC07B52C}"/>
              </a:ext>
            </a:extLst>
          </p:cNvPr>
          <p:cNvSpPr txBox="1"/>
          <p:nvPr/>
        </p:nvSpPr>
        <p:spPr>
          <a:xfrm>
            <a:off x="965484" y="1671746"/>
            <a:ext cx="837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User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6564713-F39F-9B4B-9422-76B8B6FDC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282746"/>
              </p:ext>
            </p:extLst>
          </p:nvPr>
        </p:nvGraphicFramePr>
        <p:xfrm>
          <a:off x="2573556" y="2161372"/>
          <a:ext cx="2746061" cy="20518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1048">
                  <a:extLst>
                    <a:ext uri="{9D8B030D-6E8A-4147-A177-3AD203B41FA5}">
                      <a16:colId xmlns:a16="http://schemas.microsoft.com/office/drawing/2014/main" val="2476236047"/>
                    </a:ext>
                  </a:extLst>
                </a:gridCol>
                <a:gridCol w="920780">
                  <a:extLst>
                    <a:ext uri="{9D8B030D-6E8A-4147-A177-3AD203B41FA5}">
                      <a16:colId xmlns:a16="http://schemas.microsoft.com/office/drawing/2014/main" val="4037066178"/>
                    </a:ext>
                  </a:extLst>
                </a:gridCol>
                <a:gridCol w="1204233">
                  <a:extLst>
                    <a:ext uri="{9D8B030D-6E8A-4147-A177-3AD203B41FA5}">
                      <a16:colId xmlns:a16="http://schemas.microsoft.com/office/drawing/2014/main" val="1508282406"/>
                    </a:ext>
                  </a:extLst>
                </a:gridCol>
              </a:tblGrid>
              <a:tr h="410363">
                <a:tc>
                  <a:txBody>
                    <a:bodyPr/>
                    <a:lstStyle/>
                    <a:p>
                      <a:r>
                        <a:rPr lang="en-US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9925"/>
                  </a:ext>
                </a:extLst>
              </a:tr>
              <a:tr h="410363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04-25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 there…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110912"/>
                  </a:ext>
                </a:extLst>
              </a:tr>
              <a:tr h="410363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04-27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Still tea…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970628"/>
                  </a:ext>
                </a:extLst>
              </a:tr>
              <a:tr h="410363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03-12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Web </a:t>
                      </a:r>
                      <a:r>
                        <a:rPr lang="en-US" dirty="0" err="1"/>
                        <a:t>scal</a:t>
                      </a: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748104"/>
                  </a:ext>
                </a:extLst>
              </a:tr>
              <a:tr h="410363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04-25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Tips and…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04582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2D10E1D-585A-4F4E-ADB3-5DB48F322334}"/>
              </a:ext>
            </a:extLst>
          </p:cNvPr>
          <p:cNvSpPr txBox="1"/>
          <p:nvPr/>
        </p:nvSpPr>
        <p:spPr>
          <a:xfrm>
            <a:off x="3521761" y="1671746"/>
            <a:ext cx="837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26B9F0-3149-524C-B015-B6DF883A1B39}"/>
              </a:ext>
            </a:extLst>
          </p:cNvPr>
          <p:cNvSpPr txBox="1"/>
          <p:nvPr/>
        </p:nvSpPr>
        <p:spPr>
          <a:xfrm>
            <a:off x="340859" y="998950"/>
            <a:ext cx="124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Shard0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8859199-3D93-6F47-8008-D7B7C7146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17959"/>
              </p:ext>
            </p:extLst>
          </p:nvPr>
        </p:nvGraphicFramePr>
        <p:xfrm>
          <a:off x="5637287" y="1751009"/>
          <a:ext cx="1577793" cy="24621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35535">
                  <a:extLst>
                    <a:ext uri="{9D8B030D-6E8A-4147-A177-3AD203B41FA5}">
                      <a16:colId xmlns:a16="http://schemas.microsoft.com/office/drawing/2014/main" val="2476236047"/>
                    </a:ext>
                  </a:extLst>
                </a:gridCol>
                <a:gridCol w="942258">
                  <a:extLst>
                    <a:ext uri="{9D8B030D-6E8A-4147-A177-3AD203B41FA5}">
                      <a16:colId xmlns:a16="http://schemas.microsoft.com/office/drawing/2014/main" val="4037066178"/>
                    </a:ext>
                  </a:extLst>
                </a:gridCol>
              </a:tblGrid>
              <a:tr h="410363">
                <a:tc>
                  <a:txBody>
                    <a:bodyPr/>
                    <a:lstStyle/>
                    <a:p>
                      <a:r>
                        <a:rPr lang="en-US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9925"/>
                  </a:ext>
                </a:extLst>
              </a:tr>
              <a:tr h="410363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110912"/>
                  </a:ext>
                </a:extLst>
              </a:tr>
              <a:tr h="410363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970628"/>
                  </a:ext>
                </a:extLst>
              </a:tr>
              <a:tr h="410363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748104"/>
                  </a:ext>
                </a:extLst>
              </a:tr>
              <a:tr h="410363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045822"/>
                  </a:ext>
                </a:extLst>
              </a:tr>
              <a:tr h="410363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759789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329F010-5119-5645-BD04-0EBC8A1195C0}"/>
              </a:ext>
            </a:extLst>
          </p:cNvPr>
          <p:cNvSpPr txBox="1"/>
          <p:nvPr/>
        </p:nvSpPr>
        <p:spPr>
          <a:xfrm>
            <a:off x="5871913" y="1316208"/>
            <a:ext cx="107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Friend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013384-F798-064A-8756-3FE418E33A28}"/>
              </a:ext>
            </a:extLst>
          </p:cNvPr>
          <p:cNvGrpSpPr/>
          <p:nvPr/>
        </p:nvGrpSpPr>
        <p:grpSpPr>
          <a:xfrm>
            <a:off x="11155957" y="3907636"/>
            <a:ext cx="844062" cy="810337"/>
            <a:chOff x="10763181" y="2345404"/>
            <a:chExt cx="1139517" cy="1083596"/>
          </a:xfrm>
        </p:grpSpPr>
        <p:sp>
          <p:nvSpPr>
            <p:cNvPr id="16" name="Octagon 15">
              <a:extLst>
                <a:ext uri="{FF2B5EF4-FFF2-40B4-BE49-F238E27FC236}">
                  <a16:creationId xmlns:a16="http://schemas.microsoft.com/office/drawing/2014/main" id="{18EE04E5-F7D4-824B-9047-2AD978D0BD19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2" name="Octagon 21">
              <a:extLst>
                <a:ext uri="{FF2B5EF4-FFF2-40B4-BE49-F238E27FC236}">
                  <a16:creationId xmlns:a16="http://schemas.microsoft.com/office/drawing/2014/main" id="{449FC3BA-9FBB-834E-874F-F926DD6A80C7}"/>
                </a:ext>
              </a:extLst>
            </p:cNvPr>
            <p:cNvSpPr/>
            <p:nvPr/>
          </p:nvSpPr>
          <p:spPr>
            <a:xfrm>
              <a:off x="10807550" y="2396681"/>
              <a:ext cx="1045508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0D62DB-3855-9640-8588-F064C5312474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8C3E-0AA4-9448-8A00-A3B09BE48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Sharding</a:t>
            </a:r>
            <a:r>
              <a:rPr lang="en-US" dirty="0"/>
              <a:t> 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BEE3E-C8CA-594C-A21A-3B0BD4178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B52AB-9B04-F443-93E2-682CAEF4D6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Because each row is stored once:</a:t>
            </a:r>
          </a:p>
          <a:p>
            <a:pPr>
              <a:buFont typeface=".SF NS Symbols Regular"/>
              <a:buChar char="✓"/>
            </a:pPr>
            <a:r>
              <a:rPr lang="en-US" b="1" dirty="0"/>
              <a:t>Capacity</a:t>
            </a:r>
            <a:r>
              <a:rPr lang="en-US" dirty="0"/>
              <a:t> scales.</a:t>
            </a:r>
          </a:p>
          <a:p>
            <a:pPr>
              <a:buFont typeface=".SF NS Symbols Regular"/>
              <a:buChar char="✓"/>
            </a:pPr>
            <a:r>
              <a:rPr lang="en-US" dirty="0"/>
              <a:t>Data is </a:t>
            </a:r>
            <a:r>
              <a:rPr lang="en-US" b="1" dirty="0"/>
              <a:t>consistent.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dirty="0" err="1"/>
              <a:t>sharding</a:t>
            </a:r>
            <a:r>
              <a:rPr lang="en-US" dirty="0"/>
              <a:t> key is chosen carefully: </a:t>
            </a:r>
          </a:p>
          <a:p>
            <a:pPr>
              <a:buFont typeface=".SF NS Symbols Regular"/>
              <a:buChar char="✓"/>
            </a:pPr>
            <a:r>
              <a:rPr lang="en-US" dirty="0"/>
              <a:t>Data will be </a:t>
            </a:r>
            <a:r>
              <a:rPr lang="en-US" b="1" dirty="0"/>
              <a:t>balanced</a:t>
            </a:r>
            <a:r>
              <a:rPr lang="en-US" dirty="0"/>
              <a:t>.</a:t>
            </a:r>
          </a:p>
          <a:p>
            <a:pPr>
              <a:buFont typeface=".SF NS Symbols Regular"/>
              <a:buChar char="✓"/>
            </a:pPr>
            <a:r>
              <a:rPr lang="en-US" dirty="0"/>
              <a:t>Many queries will involve only one or a few shards.  There is no central bottleneck for these.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205C08-7333-BF4F-A238-1D70E7975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08A89-4548-3D44-9D69-E0BFD9AFB45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Zapf Dingbats"/>
              <a:buChar char="✘"/>
            </a:pPr>
            <a:r>
              <a:rPr lang="en-US" dirty="0"/>
              <a:t>Cannot use plain SQL.</a:t>
            </a:r>
          </a:p>
          <a:p>
            <a:pPr>
              <a:buFont typeface="Zapf Dingbats"/>
              <a:buChar char="✘"/>
            </a:pPr>
            <a:r>
              <a:rPr lang="en-US" dirty="0"/>
              <a:t>Queries must be manually adapted to match </a:t>
            </a:r>
            <a:r>
              <a:rPr lang="en-US" dirty="0" err="1"/>
              <a:t>sharding</a:t>
            </a:r>
            <a:r>
              <a:rPr lang="en-US" dirty="0"/>
              <a:t>.</a:t>
            </a:r>
          </a:p>
          <a:p>
            <a:pPr>
              <a:buFont typeface="Zapf Dingbats"/>
              <a:buChar char="✘"/>
            </a:pPr>
            <a:r>
              <a:rPr lang="en-US" dirty="0"/>
              <a:t>If </a:t>
            </a:r>
            <a:r>
              <a:rPr lang="en-US" dirty="0" err="1"/>
              <a:t>sharding</a:t>
            </a:r>
            <a:r>
              <a:rPr lang="en-US" dirty="0"/>
              <a:t> key is chosen poorly, shard load will be imbalanced, either by capacity or traffic.</a:t>
            </a:r>
          </a:p>
          <a:p>
            <a:pPr>
              <a:buFont typeface="Zapf Dingbats"/>
              <a:buChar char="✘"/>
            </a:pPr>
            <a:r>
              <a:rPr lang="en-US" dirty="0"/>
              <a:t>Some queries will involve all the shards.  The capacity for handling such queries is limited by each single machine's speed.</a:t>
            </a:r>
          </a:p>
        </p:txBody>
      </p:sp>
    </p:spTree>
    <p:extLst>
      <p:ext uri="{BB962C8B-B14F-4D97-AF65-F5344CB8AC3E}">
        <p14:creationId xmlns:p14="http://schemas.microsoft.com/office/powerpoint/2010/main" val="2619095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B32F-DB9D-304A-B954-151017C1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Simple Scaling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0EC78-25A8-B64A-9BA1-2CF8F8F9A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</a:t>
            </a:r>
            <a:r>
              <a:rPr lang="en-US" dirty="0"/>
              <a:t> nodes</a:t>
            </a:r>
          </a:p>
          <a:p>
            <a:r>
              <a:rPr lang="en-US" b="1" dirty="0"/>
              <a:t>R</a:t>
            </a:r>
            <a:r>
              <a:rPr lang="en-US" dirty="0"/>
              <a:t> total request rate </a:t>
            </a:r>
            <a:r>
              <a:rPr lang="en-US" i="1" dirty="0"/>
              <a:t>(requests per second or another time frame)</a:t>
            </a:r>
          </a:p>
          <a:p>
            <a:r>
              <a:rPr lang="en-US" dirty="0"/>
              <a:t>Each node has the capacity to handle a maximum rate of requests </a:t>
            </a:r>
            <a:r>
              <a:rPr lang="en-US" b="1" dirty="0"/>
              <a:t>C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If each request is sent to one node:</a:t>
            </a:r>
          </a:p>
          <a:p>
            <a:pPr lvl="1"/>
            <a:r>
              <a:rPr lang="en-US" dirty="0" err="1"/>
              <a:t>R</a:t>
            </a:r>
            <a:r>
              <a:rPr lang="en-US" baseline="-25000" dirty="0" err="1"/>
              <a:t>max</a:t>
            </a:r>
            <a:r>
              <a:rPr lang="en-US" dirty="0"/>
              <a:t> = NC</a:t>
            </a:r>
          </a:p>
          <a:p>
            <a:r>
              <a:rPr lang="en-US" dirty="0"/>
              <a:t>If each request is sent to a</a:t>
            </a:r>
            <a:br>
              <a:rPr lang="en-US" dirty="0"/>
            </a:br>
            <a:r>
              <a:rPr lang="en-US" dirty="0"/>
              <a:t>constant </a:t>
            </a:r>
            <a:r>
              <a:rPr lang="en-US" b="1" dirty="0"/>
              <a:t>k</a:t>
            </a:r>
            <a:r>
              <a:rPr lang="en-US" dirty="0"/>
              <a:t> number of nodes:</a:t>
            </a:r>
          </a:p>
          <a:p>
            <a:pPr lvl="1"/>
            <a:r>
              <a:rPr lang="en-US" dirty="0" err="1"/>
              <a:t>R</a:t>
            </a:r>
            <a:r>
              <a:rPr lang="en-US" baseline="-25000" dirty="0" err="1"/>
              <a:t>max</a:t>
            </a:r>
            <a:r>
              <a:rPr lang="en-US" dirty="0"/>
              <a:t> = NC/k = 𝒪(NC) </a:t>
            </a:r>
          </a:p>
          <a:p>
            <a:r>
              <a:rPr lang="en-US" dirty="0"/>
              <a:t>If each request is sent to all nodes:</a:t>
            </a:r>
          </a:p>
          <a:p>
            <a:pPr lvl="1"/>
            <a:r>
              <a:rPr lang="en-US" dirty="0" err="1"/>
              <a:t>R</a:t>
            </a:r>
            <a:r>
              <a:rPr lang="en-US" baseline="-25000" dirty="0" err="1"/>
              <a:t>max</a:t>
            </a:r>
            <a:r>
              <a:rPr lang="en-US" dirty="0"/>
              <a:t> =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A6A55D-B4EC-BA42-92C5-2579313D975F}"/>
              </a:ext>
            </a:extLst>
          </p:cNvPr>
          <p:cNvSpPr txBox="1"/>
          <p:nvPr/>
        </p:nvSpPr>
        <p:spPr>
          <a:xfrm>
            <a:off x="6890196" y="4229402"/>
            <a:ext cx="427815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Scalable </a:t>
            </a:r>
            <a:r>
              <a:rPr lang="en-US" sz="3200" dirty="0"/>
              <a:t>(increases with N)</a:t>
            </a:r>
          </a:p>
          <a:p>
            <a:endParaRPr lang="en-US" sz="3200" i="1" dirty="0"/>
          </a:p>
          <a:p>
            <a:endParaRPr lang="en-US" sz="3200" i="1" dirty="0"/>
          </a:p>
          <a:p>
            <a:endParaRPr lang="en-US" sz="3200" i="1" dirty="0"/>
          </a:p>
          <a:p>
            <a:r>
              <a:rPr lang="en-US" sz="3200" i="1" dirty="0"/>
              <a:t>Not Scalable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15B6FAC-EF10-C542-8A5D-B4BCEBA37071}"/>
              </a:ext>
            </a:extLst>
          </p:cNvPr>
          <p:cNvSpPr/>
          <p:nvPr/>
        </p:nvSpPr>
        <p:spPr>
          <a:xfrm>
            <a:off x="6310648" y="3429001"/>
            <a:ext cx="480811" cy="2134672"/>
          </a:xfrm>
          <a:prstGeom prst="rightBrace">
            <a:avLst>
              <a:gd name="adj1" fmla="val 39559"/>
              <a:gd name="adj2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839A21-845E-F244-8B13-6AE3595B0DAC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6465194"/>
            <a:ext cx="695460" cy="1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250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1627-7F81-9645-9BD1-4F2E500A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2DECC-1EEE-5D42-8A9F-64EE7C196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Read replicas </a:t>
            </a:r>
            <a:r>
              <a:rPr lang="en-US" dirty="0"/>
              <a:t>horizontally scale databases for reading.</a:t>
            </a:r>
          </a:p>
          <a:p>
            <a:pPr lvl="1"/>
            <a:r>
              <a:rPr lang="en-US" dirty="0"/>
              <a:t>Writes are done in one place and propagated to many replicas.</a:t>
            </a:r>
          </a:p>
          <a:p>
            <a:pPr lvl="1"/>
            <a:r>
              <a:rPr lang="en-US" dirty="0"/>
              <a:t>Data on a given replica may lag behind primary, but it's self-</a:t>
            </a:r>
            <a:r>
              <a:rPr lang="en-US" b="1" dirty="0"/>
              <a:t>consistent.</a:t>
            </a:r>
            <a:endParaRPr lang="en-US" dirty="0"/>
          </a:p>
          <a:p>
            <a:pPr lvl="1"/>
            <a:r>
              <a:rPr lang="en-US" dirty="0"/>
              <a:t>Works well if writes are much less common than reads.</a:t>
            </a:r>
          </a:p>
          <a:p>
            <a:r>
              <a:rPr lang="en-US" dirty="0"/>
              <a:t>Horizontal scaling of writes suggests </a:t>
            </a:r>
            <a:r>
              <a:rPr lang="en-US" b="1" dirty="0"/>
              <a:t>data</a:t>
            </a:r>
            <a:r>
              <a:rPr lang="en-US" dirty="0"/>
              <a:t> </a:t>
            </a:r>
            <a:r>
              <a:rPr lang="en-US" b="1" dirty="0"/>
              <a:t>partitioning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Each data row/element is assigned a single "home"</a:t>
            </a:r>
          </a:p>
          <a:p>
            <a:pPr lvl="1"/>
            <a:r>
              <a:rPr lang="en-US" dirty="0"/>
              <a:t>If not, consistency is very tricky (write race conditions for transactions).</a:t>
            </a:r>
          </a:p>
          <a:p>
            <a:r>
              <a:rPr lang="en-US" b="1" dirty="0" err="1"/>
              <a:t>Sharding</a:t>
            </a:r>
            <a:r>
              <a:rPr lang="en-US" dirty="0"/>
              <a:t> is data partitioning for SQL/relational </a:t>
            </a:r>
            <a:r>
              <a:rPr lang="en-US" dirty="0" err="1"/>
              <a:t>DBs.</a:t>
            </a:r>
            <a:endParaRPr lang="en-US" dirty="0"/>
          </a:p>
          <a:p>
            <a:pPr lvl="1"/>
            <a:r>
              <a:rPr lang="en-US" dirty="0"/>
              <a:t>Works well for queries that can be handled within a single shard.</a:t>
            </a:r>
          </a:p>
          <a:p>
            <a:pPr lvl="1"/>
            <a:r>
              <a:rPr lang="en-US" dirty="0" err="1"/>
              <a:t>Sharding</a:t>
            </a:r>
            <a:r>
              <a:rPr lang="en-US" dirty="0"/>
              <a:t> divides data along just one dimension, so inevitably some queries will involve all the nodes, and thus will not be scalable.</a:t>
            </a:r>
          </a:p>
          <a:p>
            <a:r>
              <a:rPr lang="en-US" dirty="0"/>
              <a:t>Next time… NoSQL databases for more horizontal scaling!</a:t>
            </a:r>
          </a:p>
        </p:txBody>
      </p:sp>
    </p:spTree>
    <p:extLst>
      <p:ext uri="{BB962C8B-B14F-4D97-AF65-F5344CB8AC3E}">
        <p14:creationId xmlns:p14="http://schemas.microsoft.com/office/powerpoint/2010/main" val="404997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1627-7F81-9645-9BD1-4F2E500A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Storage and Relational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2DECC-1EEE-5D42-8A9F-64EE7C196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Persistent</a:t>
            </a:r>
            <a:r>
              <a:rPr lang="en-US" dirty="0"/>
              <a:t> storage requires special consideration due to slow performance and lack of language-level support.</a:t>
            </a:r>
          </a:p>
          <a:p>
            <a:pPr lvl="1"/>
            <a:r>
              <a:rPr lang="en-US" b="1" dirty="0"/>
              <a:t>RAID</a:t>
            </a:r>
            <a:r>
              <a:rPr lang="en-US" dirty="0"/>
              <a:t> combines multiple disks for better capacity, storage, and fault tolerance.</a:t>
            </a:r>
          </a:p>
          <a:p>
            <a:r>
              <a:rPr lang="en-US" dirty="0"/>
              <a:t>Databases solve lots of problems:</a:t>
            </a:r>
          </a:p>
          <a:p>
            <a:pPr lvl="1"/>
            <a:r>
              <a:rPr lang="en-US" sz="3200" b="1" dirty="0"/>
              <a:t>scalability, persistence, indexing, concurrency, </a:t>
            </a:r>
            <a:r>
              <a:rPr lang="en-US" sz="3200" dirty="0"/>
              <a:t>etc.</a:t>
            </a:r>
          </a:p>
          <a:p>
            <a:pPr lvl="1"/>
            <a:r>
              <a:rPr lang="en-US" sz="3200" dirty="0"/>
              <a:t>Filesystems can solve some, but not all, of these problems.</a:t>
            </a:r>
          </a:p>
          <a:p>
            <a:r>
              <a:rPr lang="en-US" b="1" dirty="0"/>
              <a:t>Relational (SQL) databases </a:t>
            </a:r>
            <a:r>
              <a:rPr lang="en-US" dirty="0"/>
              <a:t>store data in tables.</a:t>
            </a:r>
          </a:p>
          <a:p>
            <a:r>
              <a:rPr lang="en-US" dirty="0"/>
              <a:t>Developer defines the DB </a:t>
            </a:r>
            <a:r>
              <a:rPr lang="en-US" b="1" dirty="0"/>
              <a:t>schema</a:t>
            </a:r>
            <a:r>
              <a:rPr lang="en-US" dirty="0"/>
              <a:t> first (tables, columns, keys).</a:t>
            </a:r>
          </a:p>
          <a:p>
            <a:pPr lvl="1"/>
            <a:r>
              <a:rPr lang="en-US" dirty="0"/>
              <a:t>Rows are added during DB operation, and they must fit the schema.</a:t>
            </a:r>
          </a:p>
          <a:p>
            <a:r>
              <a:rPr lang="en-US" b="1" dirty="0"/>
              <a:t>Indexes</a:t>
            </a:r>
            <a:r>
              <a:rPr lang="en-US" dirty="0"/>
              <a:t> let us find rows quickly with value of one or more column.</a:t>
            </a:r>
          </a:p>
          <a:p>
            <a:r>
              <a:rPr lang="en-US" dirty="0"/>
              <a:t>SQL query language lets us run analysis code "close to" data storage (filtering, aggregation – sum, count, min, max, avg, etc.).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7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1336-96E0-AC47-BE2C-2905ACDC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vs disk access in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FFF6F-6545-5741-858A-B0ADD5B86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72" y="1084882"/>
            <a:ext cx="5013124" cy="4350004"/>
          </a:xfrm>
        </p:spPr>
        <p:txBody>
          <a:bodyPr>
            <a:normAutofit/>
          </a:bodyPr>
          <a:lstStyle/>
          <a:p>
            <a:r>
              <a:rPr lang="en-US" dirty="0"/>
              <a:t>Remember that computers have a hierarchy of storage.</a:t>
            </a:r>
          </a:p>
          <a:p>
            <a:r>
              <a:rPr lang="en-US" dirty="0"/>
              <a:t>RAM is 100,000x faster but ~100x smaller than disk.</a:t>
            </a:r>
          </a:p>
          <a:p>
            <a:r>
              <a:rPr lang="en-US" dirty="0"/>
              <a:t>Database servers operate much faster when accessing data that is cached in RAM (memory).</a:t>
            </a:r>
          </a:p>
          <a:p>
            <a:pPr lvl="1"/>
            <a:r>
              <a:rPr lang="en-US" dirty="0"/>
              <a:t>RAM can be up to ~1TB.</a:t>
            </a:r>
          </a:p>
          <a:p>
            <a:pPr lvl="1"/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098F41C-CD2B-1748-8689-D7CE7483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471" y="5567213"/>
            <a:ext cx="11639227" cy="1143552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Goal</a:t>
            </a:r>
            <a:r>
              <a:rPr lang="en-US" dirty="0"/>
              <a:t>: fit entire </a:t>
            </a:r>
            <a:r>
              <a:rPr lang="en-US" b="1" dirty="0"/>
              <a:t>active data set </a:t>
            </a:r>
            <a:r>
              <a:rPr lang="en-US" dirty="0"/>
              <a:t>in RAM.</a:t>
            </a:r>
          </a:p>
          <a:p>
            <a:r>
              <a:rPr lang="en-US" dirty="0"/>
              <a:t>Database/OS automatically cache most frequent data in RAM.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6E4499-6159-CD49-BFC4-A0AF8A7EED6F}"/>
              </a:ext>
            </a:extLst>
          </p:cNvPr>
          <p:cNvGrpSpPr/>
          <p:nvPr/>
        </p:nvGrpSpPr>
        <p:grpSpPr>
          <a:xfrm>
            <a:off x="5350040" y="1038386"/>
            <a:ext cx="6841960" cy="3934997"/>
            <a:chOff x="6304598" y="1920680"/>
            <a:chExt cx="5245169" cy="301664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C83F2EE-2814-AC44-B2BA-50541B52C517}"/>
                </a:ext>
              </a:extLst>
            </p:cNvPr>
            <p:cNvSpPr/>
            <p:nvPr/>
          </p:nvSpPr>
          <p:spPr>
            <a:xfrm>
              <a:off x="6891059" y="2044667"/>
              <a:ext cx="3104740" cy="10318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F8450D-6024-0F47-80BA-2C9F2EFE7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265" y="2200198"/>
              <a:ext cx="611626" cy="55861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A0F25D-4669-7847-AC43-5389951E33DD}"/>
                </a:ext>
              </a:extLst>
            </p:cNvPr>
            <p:cNvSpPr txBox="1"/>
            <p:nvPr/>
          </p:nvSpPr>
          <p:spPr>
            <a:xfrm>
              <a:off x="8600405" y="2114175"/>
              <a:ext cx="1410968" cy="920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subset of data is cached in RAM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07D7B6-78E5-9049-AD8C-E93F54C8D3E9}"/>
                </a:ext>
              </a:extLst>
            </p:cNvPr>
            <p:cNvSpPr txBox="1"/>
            <p:nvPr/>
          </p:nvSpPr>
          <p:spPr>
            <a:xfrm>
              <a:off x="7860077" y="3212794"/>
              <a:ext cx="3689690" cy="353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Disk access I/O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6EF06D5-D7DA-E14C-BF86-FFE23C3F6DB7}"/>
                </a:ext>
              </a:extLst>
            </p:cNvPr>
            <p:cNvSpPr/>
            <p:nvPr/>
          </p:nvSpPr>
          <p:spPr>
            <a:xfrm>
              <a:off x="6773830" y="1920680"/>
              <a:ext cx="4660625" cy="3016640"/>
            </a:xfrm>
            <a:prstGeom prst="roundRect">
              <a:avLst>
                <a:gd name="adj" fmla="val 738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6C338E-A570-D442-BE2F-968E1B761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1728" y="2193731"/>
              <a:ext cx="611626" cy="55861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2956C4-9BA9-2F46-A556-71B7889C9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732" y="2562134"/>
              <a:ext cx="1360803" cy="51435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5E99E9-EC0C-014F-91DB-89D4B32A20A8}"/>
                </a:ext>
              </a:extLst>
            </p:cNvPr>
            <p:cNvSpPr txBox="1"/>
            <p:nvPr/>
          </p:nvSpPr>
          <p:spPr>
            <a:xfrm rot="16200000">
              <a:off x="5160030" y="3200561"/>
              <a:ext cx="2643057" cy="353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One big computer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A8F4770-D491-374D-8715-4D7FCDB70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3204" y="3668737"/>
              <a:ext cx="2540000" cy="1193801"/>
            </a:xfrm>
            <a:prstGeom prst="rect">
              <a:avLst/>
            </a:prstGeom>
          </p:spPr>
        </p:pic>
        <p:sp>
          <p:nvSpPr>
            <p:cNvPr id="14" name="Up-Down Arrow 13">
              <a:extLst>
                <a:ext uri="{FF2B5EF4-FFF2-40B4-BE49-F238E27FC236}">
                  <a16:creationId xmlns:a16="http://schemas.microsoft.com/office/drawing/2014/main" id="{01396A1E-A5B4-F447-86E6-06E7C9D5E0AE}"/>
                </a:ext>
              </a:extLst>
            </p:cNvPr>
            <p:cNvSpPr/>
            <p:nvPr/>
          </p:nvSpPr>
          <p:spPr>
            <a:xfrm>
              <a:off x="7543352" y="3076485"/>
              <a:ext cx="294451" cy="641951"/>
            </a:xfrm>
            <a:prstGeom prst="upDownArrow">
              <a:avLst>
                <a:gd name="adj1" fmla="val 50000"/>
                <a:gd name="adj2" fmla="val 57779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A5422F-158E-EA47-A6A7-F397A98713CA}"/>
                </a:ext>
              </a:extLst>
            </p:cNvPr>
            <p:cNvSpPr txBox="1"/>
            <p:nvPr/>
          </p:nvSpPr>
          <p:spPr>
            <a:xfrm>
              <a:off x="9521202" y="3859629"/>
              <a:ext cx="1913253" cy="920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remainder of data is on disk</a:t>
              </a:r>
            </a:p>
            <a:p>
              <a:r>
                <a:rPr lang="en-US" sz="2400" dirty="0"/>
                <a:t>(up to petabytes!)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16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3120-D718-B347-9293-2C2E65F7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 are performance bottlenecks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AF918-3E03-BE4F-A370-63D22337D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8121865" cy="5594888"/>
          </a:xfrm>
        </p:spPr>
        <p:txBody>
          <a:bodyPr>
            <a:normAutofit/>
          </a:bodyPr>
          <a:lstStyle/>
          <a:p>
            <a:r>
              <a:rPr lang="en-US" dirty="0"/>
              <a:t>Why is load balancer not the bottleneck in this design?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Load balancer does much less work per request than the database.</a:t>
            </a:r>
          </a:p>
          <a:p>
            <a:r>
              <a:rPr lang="en-US" dirty="0"/>
              <a:t>Why not create clones of the database?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Traditional scalable service design relies on a single shared database for </a:t>
            </a:r>
            <a:r>
              <a:rPr lang="en-US" b="1" dirty="0"/>
              <a:t>coordination</a:t>
            </a:r>
            <a:r>
              <a:rPr lang="en-US" dirty="0"/>
              <a:t>.  App clones share state through the database.</a:t>
            </a:r>
          </a:p>
          <a:p>
            <a:pPr lvl="1"/>
            <a:r>
              <a:rPr lang="en-US" dirty="0"/>
              <a:t>However, we'll learn some tricks in this lecture.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F49426-3A72-A945-9C3E-BFF097C30B71}"/>
              </a:ext>
            </a:extLst>
          </p:cNvPr>
          <p:cNvSpPr/>
          <p:nvPr/>
        </p:nvSpPr>
        <p:spPr>
          <a:xfrm>
            <a:off x="9380191" y="1680275"/>
            <a:ext cx="1132115" cy="7641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Load Balancer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2E8C44-555D-0F48-B69B-E65F73C84D2C}"/>
              </a:ext>
            </a:extLst>
          </p:cNvPr>
          <p:cNvSpPr/>
          <p:nvPr/>
        </p:nvSpPr>
        <p:spPr>
          <a:xfrm>
            <a:off x="9310521" y="2965852"/>
            <a:ext cx="992777" cy="79683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4E6DCA-BFF0-D34F-A8B1-C9018EFB76B9}"/>
              </a:ext>
            </a:extLst>
          </p:cNvPr>
          <p:cNvSpPr/>
          <p:nvPr/>
        </p:nvSpPr>
        <p:spPr>
          <a:xfrm>
            <a:off x="9380191" y="3020700"/>
            <a:ext cx="992777" cy="79683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D11EDC-0D76-EB4C-95F6-01167485D0DA}"/>
              </a:ext>
            </a:extLst>
          </p:cNvPr>
          <p:cNvSpPr/>
          <p:nvPr/>
        </p:nvSpPr>
        <p:spPr>
          <a:xfrm>
            <a:off x="9449861" y="3080757"/>
            <a:ext cx="992777" cy="79683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5CD663-FA23-624E-AD97-90D13767C043}"/>
              </a:ext>
            </a:extLst>
          </p:cNvPr>
          <p:cNvSpPr/>
          <p:nvPr/>
        </p:nvSpPr>
        <p:spPr>
          <a:xfrm>
            <a:off x="9519529" y="3140814"/>
            <a:ext cx="992777" cy="79683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F6F5F2-DDB0-E744-887B-5EF0EA993251}"/>
              </a:ext>
            </a:extLst>
          </p:cNvPr>
          <p:cNvSpPr/>
          <p:nvPr/>
        </p:nvSpPr>
        <p:spPr>
          <a:xfrm>
            <a:off x="9589197" y="3200871"/>
            <a:ext cx="992777" cy="79683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 clones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93800A-431E-354A-BE68-75AE7C4E39B5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9946249" y="4035587"/>
            <a:ext cx="0" cy="5383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AC741C-B99E-0B4C-ABEE-5B2C220E1F20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9946249" y="2444452"/>
            <a:ext cx="0" cy="51619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gnetic Disk 16">
            <a:extLst>
              <a:ext uri="{FF2B5EF4-FFF2-40B4-BE49-F238E27FC236}">
                <a16:creationId xmlns:a16="http://schemas.microsoft.com/office/drawing/2014/main" id="{2B43D777-89CD-BF40-A571-ED78F7233B08}"/>
              </a:ext>
            </a:extLst>
          </p:cNvPr>
          <p:cNvSpPr/>
          <p:nvPr/>
        </p:nvSpPr>
        <p:spPr>
          <a:xfrm>
            <a:off x="9165795" y="4573954"/>
            <a:ext cx="1560908" cy="1430606"/>
          </a:xfrm>
          <a:prstGeom prst="flowChartMagneticDisk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Shared Database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83F908-493C-ED48-9E3C-7B8D58D50633}"/>
              </a:ext>
            </a:extLst>
          </p:cNvPr>
          <p:cNvGrpSpPr/>
          <p:nvPr/>
        </p:nvGrpSpPr>
        <p:grpSpPr>
          <a:xfrm>
            <a:off x="7169013" y="1681047"/>
            <a:ext cx="929898" cy="884264"/>
            <a:chOff x="10763181" y="2345404"/>
            <a:chExt cx="1139517" cy="1083596"/>
          </a:xfrm>
        </p:grpSpPr>
        <p:sp>
          <p:nvSpPr>
            <p:cNvPr id="19" name="Octagon 18">
              <a:extLst>
                <a:ext uri="{FF2B5EF4-FFF2-40B4-BE49-F238E27FC236}">
                  <a16:creationId xmlns:a16="http://schemas.microsoft.com/office/drawing/2014/main" id="{882B9A85-616D-C543-B685-8213532273B5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0" name="Octagon 19">
              <a:extLst>
                <a:ext uri="{FF2B5EF4-FFF2-40B4-BE49-F238E27FC236}">
                  <a16:creationId xmlns:a16="http://schemas.microsoft.com/office/drawing/2014/main" id="{510AF8C3-7039-6846-B84E-FD9AC5541ABF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1532814-7EAD-FC4B-80A8-4771EE9C9960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A6C93FF-265E-8641-A562-B518EAF90B4D}"/>
              </a:ext>
            </a:extLst>
          </p:cNvPr>
          <p:cNvCxnSpPr>
            <a:cxnSpLocks/>
          </p:cNvCxnSpPr>
          <p:nvPr/>
        </p:nvCxnSpPr>
        <p:spPr>
          <a:xfrm>
            <a:off x="9946249" y="1164084"/>
            <a:ext cx="0" cy="51619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ED944C4-0C5C-C745-8592-B79E074C5F8C}"/>
              </a:ext>
            </a:extLst>
          </p:cNvPr>
          <p:cNvSpPr txBox="1"/>
          <p:nvPr/>
        </p:nvSpPr>
        <p:spPr>
          <a:xfrm>
            <a:off x="9425911" y="746765"/>
            <a:ext cx="1050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Request</a:t>
            </a:r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2C0F3D-EEF9-2749-8618-CD8DCB2EE1D1}"/>
              </a:ext>
            </a:extLst>
          </p:cNvPr>
          <p:cNvGrpSpPr/>
          <p:nvPr/>
        </p:nvGrpSpPr>
        <p:grpSpPr>
          <a:xfrm>
            <a:off x="7127168" y="3862638"/>
            <a:ext cx="929898" cy="884264"/>
            <a:chOff x="10763181" y="2345404"/>
            <a:chExt cx="1139517" cy="1083596"/>
          </a:xfrm>
        </p:grpSpPr>
        <p:sp>
          <p:nvSpPr>
            <p:cNvPr id="39" name="Octagon 38">
              <a:extLst>
                <a:ext uri="{FF2B5EF4-FFF2-40B4-BE49-F238E27FC236}">
                  <a16:creationId xmlns:a16="http://schemas.microsoft.com/office/drawing/2014/main" id="{74066338-FA3C-2D43-9E0E-F3B47CBB9ACF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0" name="Octagon 39">
              <a:extLst>
                <a:ext uri="{FF2B5EF4-FFF2-40B4-BE49-F238E27FC236}">
                  <a16:creationId xmlns:a16="http://schemas.microsoft.com/office/drawing/2014/main" id="{4F20C831-F679-A540-A508-175D794ACE2C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E5DCC92-F08D-4841-8DBB-359BA2589142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34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9DCF-81C3-B845-A8D5-1B1EB00F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Database performance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FB359-4357-744F-952B-A35EAD877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Query planners </a:t>
            </a:r>
            <a:r>
              <a:rPr lang="en-US" dirty="0"/>
              <a:t>optimize order of table access and use of indexes:</a:t>
            </a:r>
          </a:p>
          <a:p>
            <a:pPr lvl="2"/>
            <a:r>
              <a:rPr lang="en-US" dirty="0"/>
              <a:t>SELECT * FROM user NATURAL JOIN post</a:t>
            </a:r>
            <a:br>
              <a:rPr lang="en-US" dirty="0"/>
            </a:br>
            <a:r>
              <a:rPr lang="en-US" dirty="0"/>
              <a:t>WHERE </a:t>
            </a:r>
            <a:r>
              <a:rPr lang="en-US" dirty="0" err="1"/>
              <a:t>post.date</a:t>
            </a:r>
            <a:r>
              <a:rPr lang="en-US" dirty="0"/>
              <a:t> &gt; "2010-01-01" AND </a:t>
            </a:r>
            <a:r>
              <a:rPr lang="en-US" dirty="0" err="1"/>
              <a:t>user.birth_year</a:t>
            </a:r>
            <a:r>
              <a:rPr lang="en-US" dirty="0"/>
              <a:t> &lt; 1920;</a:t>
            </a:r>
          </a:p>
          <a:p>
            <a:r>
              <a:rPr lang="en-US" dirty="0"/>
              <a:t>RAM is used to store the most important data and indexes.</a:t>
            </a:r>
          </a:p>
          <a:p>
            <a:r>
              <a:rPr lang="en-US" dirty="0"/>
              <a:t>Responses can be cached and replayed if data has not changed.</a:t>
            </a:r>
          </a:p>
          <a:p>
            <a:pPr marL="1828800" lvl="4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To avoid a database bottleneck:</a:t>
            </a:r>
          </a:p>
          <a:p>
            <a:r>
              <a:rPr lang="en-US" dirty="0"/>
              <a:t>Avoid unnecessary queries (cache data in the frontend).</a:t>
            </a:r>
          </a:p>
          <a:p>
            <a:r>
              <a:rPr lang="en-US" dirty="0"/>
              <a:t>Buy a really fast machine, with plenty of RAM for caching.</a:t>
            </a:r>
          </a:p>
          <a:p>
            <a:r>
              <a:rPr lang="en-US" dirty="0"/>
              <a:t>Use the fastest possible disks (SSDs, RAID).</a:t>
            </a:r>
          </a:p>
          <a:p>
            <a:r>
              <a:rPr lang="en-US" dirty="0"/>
              <a:t>Use </a:t>
            </a:r>
            <a:r>
              <a:rPr lang="en-US" b="1" dirty="0"/>
              <a:t>read replicas </a:t>
            </a:r>
            <a:r>
              <a:rPr lang="en-US" dirty="0"/>
              <a:t>or</a:t>
            </a:r>
            <a:r>
              <a:rPr lang="en-US" b="1" dirty="0"/>
              <a:t> </a:t>
            </a:r>
            <a:r>
              <a:rPr lang="en-US" b="1" dirty="0" err="1"/>
              <a:t>sharding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i="1" dirty="0"/>
              <a:t>Horizontal Scaling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5B489-1DEA-2948-8188-55F51FB3AC88}"/>
              </a:ext>
            </a:extLst>
          </p:cNvPr>
          <p:cNvSpPr txBox="1"/>
          <p:nvPr/>
        </p:nvSpPr>
        <p:spPr>
          <a:xfrm>
            <a:off x="10238472" y="5154434"/>
            <a:ext cx="129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Vertical</a:t>
            </a:r>
            <a:br>
              <a:rPr lang="en-US" sz="2800" i="1" dirty="0"/>
            </a:br>
            <a:r>
              <a:rPr lang="en-US" sz="2800" i="1" dirty="0"/>
              <a:t>Scaling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A2F3EED4-E87B-934A-BEDC-6E28FF41A030}"/>
              </a:ext>
            </a:extLst>
          </p:cNvPr>
          <p:cNvSpPr/>
          <p:nvPr/>
        </p:nvSpPr>
        <p:spPr>
          <a:xfrm>
            <a:off x="9885886" y="5119095"/>
            <a:ext cx="218941" cy="953036"/>
          </a:xfrm>
          <a:prstGeom prst="rightBrace">
            <a:avLst>
              <a:gd name="adj1" fmla="val 39559"/>
              <a:gd name="adj2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82ECC0-45C8-2C41-8571-E57067D1315E}"/>
              </a:ext>
            </a:extLst>
          </p:cNvPr>
          <p:cNvGrpSpPr/>
          <p:nvPr/>
        </p:nvGrpSpPr>
        <p:grpSpPr>
          <a:xfrm>
            <a:off x="9995356" y="1637720"/>
            <a:ext cx="844062" cy="810337"/>
            <a:chOff x="10763181" y="2345404"/>
            <a:chExt cx="1139517" cy="1083596"/>
          </a:xfrm>
        </p:grpSpPr>
        <p:sp>
          <p:nvSpPr>
            <p:cNvPr id="8" name="Octagon 7">
              <a:extLst>
                <a:ext uri="{FF2B5EF4-FFF2-40B4-BE49-F238E27FC236}">
                  <a16:creationId xmlns:a16="http://schemas.microsoft.com/office/drawing/2014/main" id="{1FB48E4D-547B-A349-951A-3E0EE75BEDA3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" name="Octagon 8">
              <a:extLst>
                <a:ext uri="{FF2B5EF4-FFF2-40B4-BE49-F238E27FC236}">
                  <a16:creationId xmlns:a16="http://schemas.microsoft.com/office/drawing/2014/main" id="{3F26EFD2-AACC-7942-8562-B20914EAAD41}"/>
                </a:ext>
              </a:extLst>
            </p:cNvPr>
            <p:cNvSpPr/>
            <p:nvPr/>
          </p:nvSpPr>
          <p:spPr>
            <a:xfrm>
              <a:off x="10807550" y="2396681"/>
              <a:ext cx="1045508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99E986-8A36-8345-ADDF-AA0570D8CC31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874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replicas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D187A3-ECF3-DD43-8818-6EBA6B444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2677" y="1084882"/>
            <a:ext cx="7190021" cy="56258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Often, &gt; 95% of DB traffic is </a:t>
            </a:r>
            <a:r>
              <a:rPr lang="en-US" b="1" dirty="0"/>
              <a:t>reads</a:t>
            </a:r>
            <a:r>
              <a:rPr lang="en-US" dirty="0"/>
              <a:t>.</a:t>
            </a:r>
          </a:p>
          <a:p>
            <a:r>
              <a:rPr lang="en-US" b="1" dirty="0"/>
              <a:t>Replica</a:t>
            </a:r>
            <a:r>
              <a:rPr lang="en-US" dirty="0"/>
              <a:t> servers each have a </a:t>
            </a:r>
            <a:r>
              <a:rPr lang="en-US" b="1" dirty="0"/>
              <a:t>full copy </a:t>
            </a:r>
            <a:r>
              <a:rPr lang="en-US" dirty="0"/>
              <a:t>of all the data, and they can handle read requests (SELECT).</a:t>
            </a:r>
          </a:p>
          <a:p>
            <a:r>
              <a:rPr lang="en-US" dirty="0"/>
              <a:t>All writes (UPDATE, DELETE) must go to the </a:t>
            </a:r>
            <a:r>
              <a:rPr lang="en-US" b="1" dirty="0"/>
              <a:t>Primary</a:t>
            </a:r>
            <a:r>
              <a:rPr lang="en-US" dirty="0"/>
              <a:t> server (a.k.a. Main, Master)</a:t>
            </a:r>
          </a:p>
          <a:p>
            <a:r>
              <a:rPr lang="en-US" dirty="0"/>
              <a:t>Data changes are pushed to read replicas.</a:t>
            </a:r>
          </a:p>
          <a:p>
            <a:r>
              <a:rPr lang="en-US" dirty="0"/>
              <a:t>However, replicas may be slightly behind the primary, so read requests that are sensitive to consistency should use the primary.</a:t>
            </a:r>
          </a:p>
          <a:p>
            <a:r>
              <a:rPr lang="en-US" dirty="0"/>
              <a:t>Too many replicas would make the data push process a bottleneck in the primary.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B1990F-130D-7E43-AB7B-0C022A5BFC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560969" y="1373640"/>
            <a:ext cx="5868691" cy="44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3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limits the number of read replicas?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D187A3-ECF3-DD43-8818-6EBA6B444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9302" y="1084882"/>
            <a:ext cx="11613397" cy="5625884"/>
          </a:xfrm>
        </p:spPr>
        <p:txBody>
          <a:bodyPr>
            <a:normAutofit/>
          </a:bodyPr>
          <a:lstStyle/>
          <a:p>
            <a:r>
              <a:rPr lang="en-US" dirty="0"/>
              <a:t>This design is not infinitely scalable.</a:t>
            </a:r>
          </a:p>
          <a:p>
            <a:r>
              <a:rPr lang="en-US" dirty="0"/>
              <a:t>The Primary is a central bottleneck and single point of failure.</a:t>
            </a:r>
          </a:p>
          <a:p>
            <a:r>
              <a:rPr lang="en-US" dirty="0"/>
              <a:t>If there are N replicas, Primary must send N copies of each write.</a:t>
            </a:r>
          </a:p>
          <a:p>
            <a:r>
              <a:rPr lang="en-US" dirty="0"/>
              <a:t>If there are R times as many reads as writes, and we want to equalize load on Primary and Replicas (to the max machine capacity), we get:</a:t>
            </a:r>
          </a:p>
          <a:p>
            <a:pPr marL="457200" lvl="1" indent="0" algn="ctr">
              <a:buNone/>
            </a:pPr>
            <a:r>
              <a:rPr lang="en-US" sz="2400" dirty="0" err="1"/>
              <a:t>primary_load</a:t>
            </a:r>
            <a:r>
              <a:rPr lang="en-US" sz="2400" dirty="0"/>
              <a:t> = </a:t>
            </a:r>
            <a:r>
              <a:rPr lang="en-US" sz="2400" dirty="0" err="1"/>
              <a:t>repl_load</a:t>
            </a:r>
            <a:endParaRPr lang="en-US" sz="2400" dirty="0"/>
          </a:p>
          <a:p>
            <a:pPr marL="457200" lvl="1" indent="0" algn="ctr">
              <a:buNone/>
            </a:pPr>
            <a:r>
              <a:rPr lang="en-US" sz="2400" dirty="0" err="1"/>
              <a:t>primary_reads</a:t>
            </a:r>
            <a:r>
              <a:rPr lang="en-US" sz="2400" dirty="0"/>
              <a:t> + </a:t>
            </a:r>
            <a:r>
              <a:rPr lang="en-US" sz="2400" dirty="0" err="1"/>
              <a:t>primary_writes</a:t>
            </a:r>
            <a:r>
              <a:rPr lang="en-US" sz="2400" dirty="0"/>
              <a:t> + </a:t>
            </a:r>
            <a:r>
              <a:rPr lang="en-US" sz="2400" dirty="0" err="1"/>
              <a:t>data_xfer</a:t>
            </a:r>
            <a:r>
              <a:rPr lang="en-US" sz="2400" dirty="0"/>
              <a:t> = </a:t>
            </a:r>
            <a:r>
              <a:rPr lang="en-US" sz="2400" dirty="0" err="1"/>
              <a:t>repl_reads</a:t>
            </a:r>
            <a:r>
              <a:rPr lang="en-US" sz="2400" dirty="0"/>
              <a:t> + </a:t>
            </a:r>
            <a:r>
              <a:rPr lang="en-US" sz="2400" dirty="0" err="1"/>
              <a:t>repl_writes</a:t>
            </a:r>
            <a:r>
              <a:rPr lang="en-US" sz="2400" dirty="0"/>
              <a:t> + </a:t>
            </a:r>
            <a:r>
              <a:rPr lang="en-US" sz="2400" dirty="0" err="1"/>
              <a:t>data_xfer</a:t>
            </a:r>
            <a:endParaRPr lang="en-US" sz="2400" dirty="0"/>
          </a:p>
          <a:p>
            <a:pPr marL="457200" lvl="1" indent="0" algn="ctr">
              <a:buNone/>
            </a:pPr>
            <a:r>
              <a:rPr lang="en-US" sz="2400" dirty="0"/>
              <a:t>0 + 1 + N = R + 0 + 1</a:t>
            </a:r>
          </a:p>
          <a:p>
            <a:pPr marL="457200" lvl="1" indent="0" algn="ctr">
              <a:buNone/>
            </a:pPr>
            <a:r>
              <a:rPr lang="en-US" sz="2400" dirty="0"/>
              <a:t>N = R</a:t>
            </a:r>
          </a:p>
          <a:p>
            <a:r>
              <a:rPr lang="en-US" dirty="0"/>
              <a:t>Here, the optimal number of replicas is directly proportional to the ratio of reads to writes, perhaps about ten in a typical application.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A90176-ABA4-664B-85FF-58AA7FACED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23684" y="-559321"/>
            <a:ext cx="3697705" cy="27732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EE15F37-C95B-FE4A-9799-642A17FE3C03}"/>
              </a:ext>
            </a:extLst>
          </p:cNvPr>
          <p:cNvGrpSpPr/>
          <p:nvPr/>
        </p:nvGrpSpPr>
        <p:grpSpPr>
          <a:xfrm>
            <a:off x="8601653" y="864864"/>
            <a:ext cx="844062" cy="810337"/>
            <a:chOff x="10763181" y="2345404"/>
            <a:chExt cx="1139517" cy="1083596"/>
          </a:xfrm>
        </p:grpSpPr>
        <p:sp>
          <p:nvSpPr>
            <p:cNvPr id="7" name="Octagon 6">
              <a:extLst>
                <a:ext uri="{FF2B5EF4-FFF2-40B4-BE49-F238E27FC236}">
                  <a16:creationId xmlns:a16="http://schemas.microsoft.com/office/drawing/2014/main" id="{34DA3BD3-D2AB-5347-9E61-0E1DB661ABDE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" name="Octagon 8">
              <a:extLst>
                <a:ext uri="{FF2B5EF4-FFF2-40B4-BE49-F238E27FC236}">
                  <a16:creationId xmlns:a16="http://schemas.microsoft.com/office/drawing/2014/main" id="{4A9AF911-3601-E842-A905-2D15A7EFEB8B}"/>
                </a:ext>
              </a:extLst>
            </p:cNvPr>
            <p:cNvSpPr/>
            <p:nvPr/>
          </p:nvSpPr>
          <p:spPr>
            <a:xfrm>
              <a:off x="10807550" y="2396681"/>
              <a:ext cx="1045508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CF6BE2-4039-DD49-93C8-FECA4501CDA2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B1EBD017-DAE1-0241-BDFA-9442F3D410B0}"/>
              </a:ext>
            </a:extLst>
          </p:cNvPr>
          <p:cNvSpPr/>
          <p:nvPr/>
        </p:nvSpPr>
        <p:spPr>
          <a:xfrm>
            <a:off x="6743410" y="6317360"/>
            <a:ext cx="4511883" cy="431752"/>
          </a:xfrm>
          <a:prstGeom prst="wedgeRectCallout">
            <a:avLst>
              <a:gd name="adj1" fmla="val 35277"/>
              <a:gd name="adj2" fmla="val 8812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Ideas for greater scaling of reads?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5DC1AA-187D-FB44-9D96-099302F7B664}"/>
              </a:ext>
            </a:extLst>
          </p:cNvPr>
          <p:cNvGrpSpPr/>
          <p:nvPr/>
        </p:nvGrpSpPr>
        <p:grpSpPr>
          <a:xfrm>
            <a:off x="11045951" y="5900429"/>
            <a:ext cx="844062" cy="810337"/>
            <a:chOff x="10763181" y="2345404"/>
            <a:chExt cx="1139517" cy="1083596"/>
          </a:xfrm>
        </p:grpSpPr>
        <p:sp>
          <p:nvSpPr>
            <p:cNvPr id="12" name="Octagon 11">
              <a:extLst>
                <a:ext uri="{FF2B5EF4-FFF2-40B4-BE49-F238E27FC236}">
                  <a16:creationId xmlns:a16="http://schemas.microsoft.com/office/drawing/2014/main" id="{2E5A5CCA-BEB8-3A49-9F0A-BC1824796405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3" name="Octagon 12">
              <a:extLst>
                <a:ext uri="{FF2B5EF4-FFF2-40B4-BE49-F238E27FC236}">
                  <a16:creationId xmlns:a16="http://schemas.microsoft.com/office/drawing/2014/main" id="{E741A81B-9C0C-ED41-A6A9-F2C26A3D87B1}"/>
                </a:ext>
              </a:extLst>
            </p:cNvPr>
            <p:cNvSpPr/>
            <p:nvPr/>
          </p:nvSpPr>
          <p:spPr>
            <a:xfrm>
              <a:off x="10807550" y="2396681"/>
              <a:ext cx="1045508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19BCD0-E848-CD4F-92AC-EC98A646932A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815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23D2-E270-1847-85EC-56541B2C8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replication can extend read-scalability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74470-1A26-6D4F-8C71-60EF1E8D8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46875"/>
            <a:ext cx="5954448" cy="5594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Where do read requests go? 🛑</a:t>
            </a:r>
          </a:p>
          <a:p>
            <a:pPr lvl="1"/>
            <a:r>
              <a:rPr lang="en-US" dirty="0"/>
              <a:t>To the bottom level replicas.</a:t>
            </a:r>
            <a:br>
              <a:rPr lang="en-US" dirty="0"/>
            </a:br>
            <a:r>
              <a:rPr lang="en-US" dirty="0"/>
              <a:t>(nine are shown in this diagram)</a:t>
            </a:r>
          </a:p>
          <a:p>
            <a:pPr marL="0" indent="0">
              <a:buNone/>
            </a:pPr>
            <a:r>
              <a:rPr lang="en-US" dirty="0"/>
              <a:t>Why not read from middle replicas? 🛑</a:t>
            </a:r>
          </a:p>
          <a:p>
            <a:pPr lvl="1"/>
            <a:r>
              <a:rPr lang="en-US" dirty="0"/>
              <a:t>Like the primary, they are busy pushing writes to their many children.</a:t>
            </a:r>
          </a:p>
          <a:p>
            <a:pPr marL="0" indent="0">
              <a:buNone/>
            </a:pPr>
            <a:r>
              <a:rPr lang="en-US" dirty="0"/>
              <a:t>Where do write requests go? 🛑</a:t>
            </a:r>
          </a:p>
          <a:p>
            <a:pPr lvl="1"/>
            <a:r>
              <a:rPr lang="en-US" dirty="0"/>
              <a:t>To the one primary.</a:t>
            </a:r>
          </a:p>
          <a:p>
            <a:pPr marL="0" indent="0">
              <a:buNone/>
            </a:pPr>
            <a:r>
              <a:rPr lang="en-US" dirty="0"/>
              <a:t>Can we add more replication levels</a:t>
            </a:r>
            <a:br>
              <a:rPr lang="en-US" dirty="0"/>
            </a:br>
            <a:r>
              <a:rPr lang="en-US" dirty="0"/>
              <a:t>(to achieve arbitrary </a:t>
            </a:r>
            <a:r>
              <a:rPr lang="en-US" i="1" dirty="0"/>
              <a:t>width</a:t>
            </a:r>
            <a:r>
              <a:rPr lang="en-US" dirty="0"/>
              <a:t>)? 🛑</a:t>
            </a:r>
          </a:p>
          <a:p>
            <a:pPr lvl="1"/>
            <a:r>
              <a:rPr lang="en-US" dirty="0"/>
              <a:t>Yes, but each level adds more </a:t>
            </a:r>
            <a:r>
              <a:rPr lang="en-US" b="1" dirty="0"/>
              <a:t>delay</a:t>
            </a:r>
            <a:r>
              <a:rPr lang="en-US" dirty="0"/>
              <a:t> between write at primary and data availability at read replicas.</a:t>
            </a:r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AEEAFE6F-A1FF-0347-91F8-DE9511EF99ED}"/>
              </a:ext>
            </a:extLst>
          </p:cNvPr>
          <p:cNvSpPr/>
          <p:nvPr/>
        </p:nvSpPr>
        <p:spPr>
          <a:xfrm>
            <a:off x="2420015" y="1551938"/>
            <a:ext cx="1166925" cy="883403"/>
          </a:xfrm>
          <a:prstGeom prst="flowChartMagneticDisk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Primary</a:t>
            </a:r>
          </a:p>
        </p:txBody>
      </p:sp>
      <p:sp>
        <p:nvSpPr>
          <p:cNvPr id="5" name="Magnetic Disk 4">
            <a:extLst>
              <a:ext uri="{FF2B5EF4-FFF2-40B4-BE49-F238E27FC236}">
                <a16:creationId xmlns:a16="http://schemas.microsoft.com/office/drawing/2014/main" id="{0FEDCD11-CC49-744C-85EE-D9A1FC24098F}"/>
              </a:ext>
            </a:extLst>
          </p:cNvPr>
          <p:cNvSpPr/>
          <p:nvPr/>
        </p:nvSpPr>
        <p:spPr>
          <a:xfrm>
            <a:off x="936195" y="2871506"/>
            <a:ext cx="1166925" cy="883403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Middle Replica</a:t>
            </a:r>
          </a:p>
        </p:txBody>
      </p:sp>
      <p:sp>
        <p:nvSpPr>
          <p:cNvPr id="6" name="Magnetic Disk 5">
            <a:extLst>
              <a:ext uri="{FF2B5EF4-FFF2-40B4-BE49-F238E27FC236}">
                <a16:creationId xmlns:a16="http://schemas.microsoft.com/office/drawing/2014/main" id="{72538CD8-90BF-084B-9213-B1E9208F34DD}"/>
              </a:ext>
            </a:extLst>
          </p:cNvPr>
          <p:cNvSpPr/>
          <p:nvPr/>
        </p:nvSpPr>
        <p:spPr>
          <a:xfrm>
            <a:off x="2417752" y="2871506"/>
            <a:ext cx="1166925" cy="883403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Middle Replica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Magnetic Disk 6">
            <a:extLst>
              <a:ext uri="{FF2B5EF4-FFF2-40B4-BE49-F238E27FC236}">
                <a16:creationId xmlns:a16="http://schemas.microsoft.com/office/drawing/2014/main" id="{92904E0C-6C84-6241-930C-8CB6EB73C366}"/>
              </a:ext>
            </a:extLst>
          </p:cNvPr>
          <p:cNvSpPr/>
          <p:nvPr/>
        </p:nvSpPr>
        <p:spPr>
          <a:xfrm>
            <a:off x="3899309" y="2871506"/>
            <a:ext cx="1166925" cy="883403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Middle Replica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Magnetic Disk 7">
            <a:extLst>
              <a:ext uri="{FF2B5EF4-FFF2-40B4-BE49-F238E27FC236}">
                <a16:creationId xmlns:a16="http://schemas.microsoft.com/office/drawing/2014/main" id="{5A8D1932-9808-6A4D-ABEB-5150389B7C48}"/>
              </a:ext>
            </a:extLst>
          </p:cNvPr>
          <p:cNvSpPr/>
          <p:nvPr/>
        </p:nvSpPr>
        <p:spPr>
          <a:xfrm>
            <a:off x="141552" y="4198291"/>
            <a:ext cx="555519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9" name="Magnetic Disk 8">
            <a:extLst>
              <a:ext uri="{FF2B5EF4-FFF2-40B4-BE49-F238E27FC236}">
                <a16:creationId xmlns:a16="http://schemas.microsoft.com/office/drawing/2014/main" id="{0C52AF32-2085-6140-B3DD-A2F088BFBCC9}"/>
              </a:ext>
            </a:extLst>
          </p:cNvPr>
          <p:cNvSpPr/>
          <p:nvPr/>
        </p:nvSpPr>
        <p:spPr>
          <a:xfrm>
            <a:off x="787459" y="4198290"/>
            <a:ext cx="555520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1" name="Magnetic Disk 10">
            <a:extLst>
              <a:ext uri="{FF2B5EF4-FFF2-40B4-BE49-F238E27FC236}">
                <a16:creationId xmlns:a16="http://schemas.microsoft.com/office/drawing/2014/main" id="{FBCAFFBD-7A1A-5C45-B2C7-5CD0E1664EA0}"/>
              </a:ext>
            </a:extLst>
          </p:cNvPr>
          <p:cNvSpPr/>
          <p:nvPr/>
        </p:nvSpPr>
        <p:spPr>
          <a:xfrm>
            <a:off x="1427745" y="4198289"/>
            <a:ext cx="555520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2" name="Magnetic Disk 11">
            <a:extLst>
              <a:ext uri="{FF2B5EF4-FFF2-40B4-BE49-F238E27FC236}">
                <a16:creationId xmlns:a16="http://schemas.microsoft.com/office/drawing/2014/main" id="{87B9BD4E-8725-3346-A889-F315D92DA2BF}"/>
              </a:ext>
            </a:extLst>
          </p:cNvPr>
          <p:cNvSpPr/>
          <p:nvPr/>
        </p:nvSpPr>
        <p:spPr>
          <a:xfrm>
            <a:off x="2057596" y="4198291"/>
            <a:ext cx="555519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3" name="Magnetic Disk 12">
            <a:extLst>
              <a:ext uri="{FF2B5EF4-FFF2-40B4-BE49-F238E27FC236}">
                <a16:creationId xmlns:a16="http://schemas.microsoft.com/office/drawing/2014/main" id="{88CE5604-FECC-2446-A1CE-6A1D34C88D59}"/>
              </a:ext>
            </a:extLst>
          </p:cNvPr>
          <p:cNvSpPr/>
          <p:nvPr/>
        </p:nvSpPr>
        <p:spPr>
          <a:xfrm>
            <a:off x="2703503" y="4198290"/>
            <a:ext cx="555520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4" name="Magnetic Disk 13">
            <a:extLst>
              <a:ext uri="{FF2B5EF4-FFF2-40B4-BE49-F238E27FC236}">
                <a16:creationId xmlns:a16="http://schemas.microsoft.com/office/drawing/2014/main" id="{DEA9D4F2-5926-3043-8223-54A4304C85FF}"/>
              </a:ext>
            </a:extLst>
          </p:cNvPr>
          <p:cNvSpPr/>
          <p:nvPr/>
        </p:nvSpPr>
        <p:spPr>
          <a:xfrm>
            <a:off x="3343789" y="4198289"/>
            <a:ext cx="555520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6" name="Magnetic Disk 15">
            <a:extLst>
              <a:ext uri="{FF2B5EF4-FFF2-40B4-BE49-F238E27FC236}">
                <a16:creationId xmlns:a16="http://schemas.microsoft.com/office/drawing/2014/main" id="{BD3A1293-BADF-F245-BA95-DA139D71EAB7}"/>
              </a:ext>
            </a:extLst>
          </p:cNvPr>
          <p:cNvSpPr/>
          <p:nvPr/>
        </p:nvSpPr>
        <p:spPr>
          <a:xfrm>
            <a:off x="3976743" y="4198289"/>
            <a:ext cx="555519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7" name="Magnetic Disk 16">
            <a:extLst>
              <a:ext uri="{FF2B5EF4-FFF2-40B4-BE49-F238E27FC236}">
                <a16:creationId xmlns:a16="http://schemas.microsoft.com/office/drawing/2014/main" id="{3345707B-788B-2E4D-9829-490BDE2110F9}"/>
              </a:ext>
            </a:extLst>
          </p:cNvPr>
          <p:cNvSpPr/>
          <p:nvPr/>
        </p:nvSpPr>
        <p:spPr>
          <a:xfrm>
            <a:off x="4622650" y="4198288"/>
            <a:ext cx="555520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8" name="Magnetic Disk 17">
            <a:extLst>
              <a:ext uri="{FF2B5EF4-FFF2-40B4-BE49-F238E27FC236}">
                <a16:creationId xmlns:a16="http://schemas.microsoft.com/office/drawing/2014/main" id="{53750A53-B6DB-984E-9088-16EED59B0667}"/>
              </a:ext>
            </a:extLst>
          </p:cNvPr>
          <p:cNvSpPr/>
          <p:nvPr/>
        </p:nvSpPr>
        <p:spPr>
          <a:xfrm>
            <a:off x="5262936" y="4198287"/>
            <a:ext cx="555520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8D1D684-E327-8B46-8BDB-B701C28D1DF3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H="1">
            <a:off x="1519658" y="2435341"/>
            <a:ext cx="1483820" cy="43616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39B0812-F8E4-8042-9500-BD02CE61541B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H="1">
            <a:off x="3001215" y="2435341"/>
            <a:ext cx="2263" cy="43616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21A4F7D-6F32-6A4E-BE69-50D02E26CDE0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3003478" y="2435341"/>
            <a:ext cx="1479294" cy="43616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31DA383-8DFF-6B48-A055-134739BBFB85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57516" y="3754909"/>
            <a:ext cx="1062142" cy="44337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6AE78C1-B220-F14C-9CAB-2947DE5A5149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H="1">
            <a:off x="1065219" y="3754909"/>
            <a:ext cx="454439" cy="44338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0248ED7-7255-FA46-9B88-A0A852C90857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1519658" y="3754909"/>
            <a:ext cx="185847" cy="4433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D6AD5AA-FC36-9B46-973A-86951FB3087B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 flipH="1">
            <a:off x="2335356" y="3754909"/>
            <a:ext cx="665859" cy="44338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BE4DE9-78BB-0D42-BC45-DBC133DC9FF0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 flipH="1">
            <a:off x="2981263" y="3754909"/>
            <a:ext cx="19952" cy="44338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0912AA8-AE54-FA4F-BF76-2C4A30F32072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038255" y="3762126"/>
            <a:ext cx="583294" cy="43616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C19FCC6-26AC-AC4F-9FBE-F0DCF66C7DBE}"/>
              </a:ext>
            </a:extLst>
          </p:cNvPr>
          <p:cNvCxnSpPr>
            <a:cxnSpLocks/>
            <a:stCxn id="7" idx="3"/>
            <a:endCxn id="16" idx="1"/>
          </p:cNvCxnSpPr>
          <p:nvPr/>
        </p:nvCxnSpPr>
        <p:spPr>
          <a:xfrm flipH="1">
            <a:off x="4254503" y="3754909"/>
            <a:ext cx="228269" cy="4433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75E71D9-A8EF-0243-ACF0-81921EE76BCC}"/>
              </a:ext>
            </a:extLst>
          </p:cNvPr>
          <p:cNvCxnSpPr>
            <a:cxnSpLocks/>
            <a:stCxn id="7" idx="3"/>
            <a:endCxn id="17" idx="1"/>
          </p:cNvCxnSpPr>
          <p:nvPr/>
        </p:nvCxnSpPr>
        <p:spPr>
          <a:xfrm>
            <a:off x="4482772" y="3754909"/>
            <a:ext cx="417638" cy="44337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D12E45B-D52C-8D44-88E3-D8124ECCF901}"/>
              </a:ext>
            </a:extLst>
          </p:cNvPr>
          <p:cNvCxnSpPr>
            <a:cxnSpLocks/>
            <a:stCxn id="7" idx="3"/>
            <a:endCxn id="18" idx="1"/>
          </p:cNvCxnSpPr>
          <p:nvPr/>
        </p:nvCxnSpPr>
        <p:spPr>
          <a:xfrm>
            <a:off x="4482772" y="3754909"/>
            <a:ext cx="1057924" cy="44337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ular Callout 56">
            <a:extLst>
              <a:ext uri="{FF2B5EF4-FFF2-40B4-BE49-F238E27FC236}">
                <a16:creationId xmlns:a16="http://schemas.microsoft.com/office/drawing/2014/main" id="{F5220EB3-B422-FB4C-ACD5-9822AFBCF6C8}"/>
              </a:ext>
            </a:extLst>
          </p:cNvPr>
          <p:cNvSpPr/>
          <p:nvPr/>
        </p:nvSpPr>
        <p:spPr>
          <a:xfrm>
            <a:off x="2057595" y="5525070"/>
            <a:ext cx="3621987" cy="946361"/>
          </a:xfrm>
          <a:prstGeom prst="wedgeRectCallout">
            <a:avLst>
              <a:gd name="adj1" fmla="val -36673"/>
              <a:gd name="adj2" fmla="val -12483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is a kind of </a:t>
            </a:r>
            <a:r>
              <a:rPr lang="en-US" sz="2400" b="1" dirty="0"/>
              <a:t>horizontal</a:t>
            </a:r>
            <a:r>
              <a:rPr lang="en-US" sz="2400" dirty="0"/>
              <a:t> </a:t>
            </a:r>
            <a:r>
              <a:rPr lang="en-US" sz="2400" b="1" dirty="0"/>
              <a:t>scaling</a:t>
            </a:r>
            <a:r>
              <a:rPr lang="en-US" sz="2400" dirty="0"/>
              <a:t> for database reads.</a:t>
            </a:r>
          </a:p>
        </p:txBody>
      </p:sp>
    </p:spTree>
    <p:extLst>
      <p:ext uri="{BB962C8B-B14F-4D97-AF65-F5344CB8AC3E}">
        <p14:creationId xmlns:p14="http://schemas.microsoft.com/office/powerpoint/2010/main" val="100821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D462-670D-1941-A165-D3E700F1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read-replicas?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BD3B5-FD09-5D47-B651-8747D5327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038386"/>
            <a:ext cx="11639227" cy="1486633"/>
          </a:xfrm>
        </p:spPr>
        <p:txBody>
          <a:bodyPr/>
          <a:lstStyle/>
          <a:p>
            <a:r>
              <a:rPr lang="en-US" dirty="0"/>
              <a:t>Put a load balancer in front of all the read replicas.</a:t>
            </a:r>
          </a:p>
          <a:p>
            <a:r>
              <a:rPr lang="en-US" dirty="0"/>
              <a:t>This can be a NAT-type local LB or a simple software library. (</a:t>
            </a:r>
            <a:r>
              <a:rPr lang="en-US" dirty="0">
                <a:hlinkClick r:id="rId3"/>
              </a:rPr>
              <a:t>eg.</a:t>
            </a:r>
            <a:r>
              <a:rPr lang="en-US" dirty="0"/>
              <a:t>)</a:t>
            </a:r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899DC39F-EFCC-1F49-B91A-0B6083ECA615}"/>
              </a:ext>
            </a:extLst>
          </p:cNvPr>
          <p:cNvSpPr/>
          <p:nvPr/>
        </p:nvSpPr>
        <p:spPr>
          <a:xfrm>
            <a:off x="4245384" y="4231758"/>
            <a:ext cx="1211524" cy="883403"/>
          </a:xfrm>
          <a:prstGeom prst="flowChartMagneticDisk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Primary</a:t>
            </a:r>
          </a:p>
        </p:txBody>
      </p:sp>
      <p:sp>
        <p:nvSpPr>
          <p:cNvPr id="8" name="Magnetic Disk 7">
            <a:extLst>
              <a:ext uri="{FF2B5EF4-FFF2-40B4-BE49-F238E27FC236}">
                <a16:creationId xmlns:a16="http://schemas.microsoft.com/office/drawing/2014/main" id="{775A7D50-6A4A-C743-A742-13A03704822B}"/>
              </a:ext>
            </a:extLst>
          </p:cNvPr>
          <p:cNvSpPr/>
          <p:nvPr/>
        </p:nvSpPr>
        <p:spPr>
          <a:xfrm>
            <a:off x="3058923" y="5778004"/>
            <a:ext cx="555519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9" name="Magnetic Disk 8">
            <a:extLst>
              <a:ext uri="{FF2B5EF4-FFF2-40B4-BE49-F238E27FC236}">
                <a16:creationId xmlns:a16="http://schemas.microsoft.com/office/drawing/2014/main" id="{FE1511A1-5129-9146-B314-912869C9658E}"/>
              </a:ext>
            </a:extLst>
          </p:cNvPr>
          <p:cNvSpPr/>
          <p:nvPr/>
        </p:nvSpPr>
        <p:spPr>
          <a:xfrm>
            <a:off x="3704830" y="5778003"/>
            <a:ext cx="555520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0" name="Magnetic Disk 9">
            <a:extLst>
              <a:ext uri="{FF2B5EF4-FFF2-40B4-BE49-F238E27FC236}">
                <a16:creationId xmlns:a16="http://schemas.microsoft.com/office/drawing/2014/main" id="{22E1F8EF-FE37-8F4E-9FDB-4B8C96377470}"/>
              </a:ext>
            </a:extLst>
          </p:cNvPr>
          <p:cNvSpPr/>
          <p:nvPr/>
        </p:nvSpPr>
        <p:spPr>
          <a:xfrm>
            <a:off x="4345116" y="5778002"/>
            <a:ext cx="555520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1" name="Magnetic Disk 10">
            <a:extLst>
              <a:ext uri="{FF2B5EF4-FFF2-40B4-BE49-F238E27FC236}">
                <a16:creationId xmlns:a16="http://schemas.microsoft.com/office/drawing/2014/main" id="{B2A964B2-D1F4-0843-90F2-AFA2D1F47DAC}"/>
              </a:ext>
            </a:extLst>
          </p:cNvPr>
          <p:cNvSpPr/>
          <p:nvPr/>
        </p:nvSpPr>
        <p:spPr>
          <a:xfrm>
            <a:off x="4974967" y="5778004"/>
            <a:ext cx="555519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2" name="Magnetic Disk 11">
            <a:extLst>
              <a:ext uri="{FF2B5EF4-FFF2-40B4-BE49-F238E27FC236}">
                <a16:creationId xmlns:a16="http://schemas.microsoft.com/office/drawing/2014/main" id="{84B85743-4C1E-044B-89F2-F4C83DBA7B18}"/>
              </a:ext>
            </a:extLst>
          </p:cNvPr>
          <p:cNvSpPr/>
          <p:nvPr/>
        </p:nvSpPr>
        <p:spPr>
          <a:xfrm>
            <a:off x="5620874" y="5778003"/>
            <a:ext cx="555520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3" name="Magnetic Disk 12">
            <a:extLst>
              <a:ext uri="{FF2B5EF4-FFF2-40B4-BE49-F238E27FC236}">
                <a16:creationId xmlns:a16="http://schemas.microsoft.com/office/drawing/2014/main" id="{A3BFC516-6F69-F841-894F-786DAF58ECB1}"/>
              </a:ext>
            </a:extLst>
          </p:cNvPr>
          <p:cNvSpPr/>
          <p:nvPr/>
        </p:nvSpPr>
        <p:spPr>
          <a:xfrm>
            <a:off x="6261160" y="5778002"/>
            <a:ext cx="555520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4" name="Magnetic Disk 13">
            <a:extLst>
              <a:ext uri="{FF2B5EF4-FFF2-40B4-BE49-F238E27FC236}">
                <a16:creationId xmlns:a16="http://schemas.microsoft.com/office/drawing/2014/main" id="{D10BB043-B015-0F4D-9D63-30559863D0C9}"/>
              </a:ext>
            </a:extLst>
          </p:cNvPr>
          <p:cNvSpPr/>
          <p:nvPr/>
        </p:nvSpPr>
        <p:spPr>
          <a:xfrm>
            <a:off x="6894114" y="5778002"/>
            <a:ext cx="555519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5" name="Magnetic Disk 14">
            <a:extLst>
              <a:ext uri="{FF2B5EF4-FFF2-40B4-BE49-F238E27FC236}">
                <a16:creationId xmlns:a16="http://schemas.microsoft.com/office/drawing/2014/main" id="{200B3C64-5BCD-B946-B849-3B4E8E2ED6F0}"/>
              </a:ext>
            </a:extLst>
          </p:cNvPr>
          <p:cNvSpPr/>
          <p:nvPr/>
        </p:nvSpPr>
        <p:spPr>
          <a:xfrm>
            <a:off x="7540021" y="5778001"/>
            <a:ext cx="555520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6" name="Magnetic Disk 15">
            <a:extLst>
              <a:ext uri="{FF2B5EF4-FFF2-40B4-BE49-F238E27FC236}">
                <a16:creationId xmlns:a16="http://schemas.microsoft.com/office/drawing/2014/main" id="{516CE4C0-BF6F-D449-BEBB-BF243DE27ED0}"/>
              </a:ext>
            </a:extLst>
          </p:cNvPr>
          <p:cNvSpPr/>
          <p:nvPr/>
        </p:nvSpPr>
        <p:spPr>
          <a:xfrm>
            <a:off x="8180307" y="5778000"/>
            <a:ext cx="555520" cy="51531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1EE1D8-EF12-224E-89C0-3E8431EB5255}"/>
              </a:ext>
            </a:extLst>
          </p:cNvPr>
          <p:cNvSpPr/>
          <p:nvPr/>
        </p:nvSpPr>
        <p:spPr>
          <a:xfrm>
            <a:off x="6248399" y="4291370"/>
            <a:ext cx="1132115" cy="76417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2115"/>
                      <a:gd name="connsiteY0" fmla="*/ 0 h 764177"/>
                      <a:gd name="connsiteX1" fmla="*/ 588700 w 1132115"/>
                      <a:gd name="connsiteY1" fmla="*/ 0 h 764177"/>
                      <a:gd name="connsiteX2" fmla="*/ 1132115 w 1132115"/>
                      <a:gd name="connsiteY2" fmla="*/ 0 h 764177"/>
                      <a:gd name="connsiteX3" fmla="*/ 1132115 w 1132115"/>
                      <a:gd name="connsiteY3" fmla="*/ 359163 h 764177"/>
                      <a:gd name="connsiteX4" fmla="*/ 1132115 w 1132115"/>
                      <a:gd name="connsiteY4" fmla="*/ 764177 h 764177"/>
                      <a:gd name="connsiteX5" fmla="*/ 588700 w 1132115"/>
                      <a:gd name="connsiteY5" fmla="*/ 764177 h 764177"/>
                      <a:gd name="connsiteX6" fmla="*/ 0 w 1132115"/>
                      <a:gd name="connsiteY6" fmla="*/ 764177 h 764177"/>
                      <a:gd name="connsiteX7" fmla="*/ 0 w 1132115"/>
                      <a:gd name="connsiteY7" fmla="*/ 389730 h 764177"/>
                      <a:gd name="connsiteX8" fmla="*/ 0 w 1132115"/>
                      <a:gd name="connsiteY8" fmla="*/ 0 h 764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2115" h="764177" fill="none" extrusionOk="0">
                        <a:moveTo>
                          <a:pt x="0" y="0"/>
                        </a:moveTo>
                        <a:cubicBezTo>
                          <a:pt x="208381" y="-16806"/>
                          <a:pt x="294883" y="-2734"/>
                          <a:pt x="588700" y="0"/>
                        </a:cubicBezTo>
                        <a:cubicBezTo>
                          <a:pt x="882517" y="2734"/>
                          <a:pt x="984056" y="-25029"/>
                          <a:pt x="1132115" y="0"/>
                        </a:cubicBezTo>
                        <a:cubicBezTo>
                          <a:pt x="1131956" y="150882"/>
                          <a:pt x="1126870" y="186540"/>
                          <a:pt x="1132115" y="359163"/>
                        </a:cubicBezTo>
                        <a:cubicBezTo>
                          <a:pt x="1137360" y="531786"/>
                          <a:pt x="1145786" y="676571"/>
                          <a:pt x="1132115" y="764177"/>
                        </a:cubicBezTo>
                        <a:cubicBezTo>
                          <a:pt x="895743" y="758192"/>
                          <a:pt x="734737" y="740316"/>
                          <a:pt x="588700" y="764177"/>
                        </a:cubicBezTo>
                        <a:cubicBezTo>
                          <a:pt x="442664" y="788038"/>
                          <a:pt x="176886" y="779852"/>
                          <a:pt x="0" y="764177"/>
                        </a:cubicBezTo>
                        <a:cubicBezTo>
                          <a:pt x="9876" y="665397"/>
                          <a:pt x="-5104" y="533885"/>
                          <a:pt x="0" y="389730"/>
                        </a:cubicBezTo>
                        <a:cubicBezTo>
                          <a:pt x="5104" y="245575"/>
                          <a:pt x="-9952" y="114822"/>
                          <a:pt x="0" y="0"/>
                        </a:cubicBezTo>
                        <a:close/>
                      </a:path>
                      <a:path w="1132115" h="764177" stroke="0" extrusionOk="0">
                        <a:moveTo>
                          <a:pt x="0" y="0"/>
                        </a:moveTo>
                        <a:cubicBezTo>
                          <a:pt x="195358" y="26221"/>
                          <a:pt x="337797" y="7924"/>
                          <a:pt x="554736" y="0"/>
                        </a:cubicBezTo>
                        <a:cubicBezTo>
                          <a:pt x="771675" y="-7924"/>
                          <a:pt x="872527" y="-27803"/>
                          <a:pt x="1132115" y="0"/>
                        </a:cubicBezTo>
                        <a:cubicBezTo>
                          <a:pt x="1139245" y="105090"/>
                          <a:pt x="1134281" y="271538"/>
                          <a:pt x="1132115" y="397372"/>
                        </a:cubicBezTo>
                        <a:cubicBezTo>
                          <a:pt x="1129949" y="523206"/>
                          <a:pt x="1141458" y="628512"/>
                          <a:pt x="1132115" y="764177"/>
                        </a:cubicBezTo>
                        <a:cubicBezTo>
                          <a:pt x="912478" y="761489"/>
                          <a:pt x="754120" y="788172"/>
                          <a:pt x="588700" y="764177"/>
                        </a:cubicBezTo>
                        <a:cubicBezTo>
                          <a:pt x="423280" y="740182"/>
                          <a:pt x="246608" y="773183"/>
                          <a:pt x="0" y="764177"/>
                        </a:cubicBezTo>
                        <a:cubicBezTo>
                          <a:pt x="-14952" y="606950"/>
                          <a:pt x="6050" y="483275"/>
                          <a:pt x="0" y="397372"/>
                        </a:cubicBezTo>
                        <a:cubicBezTo>
                          <a:pt x="-6050" y="311470"/>
                          <a:pt x="11309" y="9451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Load Balancer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2245D0-3F6A-B243-B262-E014FC39EF6D}"/>
              </a:ext>
            </a:extLst>
          </p:cNvPr>
          <p:cNvSpPr/>
          <p:nvPr/>
        </p:nvSpPr>
        <p:spPr>
          <a:xfrm>
            <a:off x="5270399" y="2535385"/>
            <a:ext cx="992777" cy="79683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505FF14-FE30-0E40-8FF2-1CB358765E12}"/>
              </a:ext>
            </a:extLst>
          </p:cNvPr>
          <p:cNvCxnSpPr>
            <a:cxnSpLocks/>
            <a:endCxn id="4" idx="1"/>
          </p:cNvCxnSpPr>
          <p:nvPr/>
        </p:nvCxnSpPr>
        <p:spPr>
          <a:xfrm flipH="1">
            <a:off x="4851146" y="3434923"/>
            <a:ext cx="704808" cy="79683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707E55-08A7-164A-8E41-91C56FCAC6ED}"/>
              </a:ext>
            </a:extLst>
          </p:cNvPr>
          <p:cNvSpPr txBox="1"/>
          <p:nvPr/>
        </p:nvSpPr>
        <p:spPr>
          <a:xfrm>
            <a:off x="3879754" y="3501755"/>
            <a:ext cx="1414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SQL Writes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CD79E8-E800-6249-81CE-C6FFBFDE4487}"/>
              </a:ext>
            </a:extLst>
          </p:cNvPr>
          <p:cNvSpPr txBox="1"/>
          <p:nvPr/>
        </p:nvSpPr>
        <p:spPr>
          <a:xfrm>
            <a:off x="6350265" y="3531560"/>
            <a:ext cx="1414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SQL Reads </a:t>
            </a:r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DBEDAEA-8E75-4449-A033-6726C36A6434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6009110" y="3426854"/>
            <a:ext cx="805347" cy="8645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n Arrow 38">
            <a:extLst>
              <a:ext uri="{FF2B5EF4-FFF2-40B4-BE49-F238E27FC236}">
                <a16:creationId xmlns:a16="http://schemas.microsoft.com/office/drawing/2014/main" id="{FBDD4D7B-D754-A843-8AC0-A1C7A62DC30B}"/>
              </a:ext>
            </a:extLst>
          </p:cNvPr>
          <p:cNvSpPr/>
          <p:nvPr/>
        </p:nvSpPr>
        <p:spPr>
          <a:xfrm>
            <a:off x="4435331" y="5171989"/>
            <a:ext cx="840672" cy="37563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2948453D-7753-C447-97E5-53F34FE4EC45}"/>
              </a:ext>
            </a:extLst>
          </p:cNvPr>
          <p:cNvSpPr/>
          <p:nvPr/>
        </p:nvSpPr>
        <p:spPr>
          <a:xfrm>
            <a:off x="6411783" y="5115161"/>
            <a:ext cx="840672" cy="375634"/>
          </a:xfrm>
          <a:prstGeom prst="downArrow">
            <a:avLst>
              <a:gd name="adj1" fmla="val 4741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4C5873-32B1-AF45-8F3F-578A6D281947}"/>
              </a:ext>
            </a:extLst>
          </p:cNvPr>
          <p:cNvSpPr/>
          <p:nvPr/>
        </p:nvSpPr>
        <p:spPr>
          <a:xfrm>
            <a:off x="5334193" y="2606170"/>
            <a:ext cx="992777" cy="79683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B54BF05-BDA7-824D-AB52-F07A9C0593D1}"/>
              </a:ext>
            </a:extLst>
          </p:cNvPr>
          <p:cNvSpPr/>
          <p:nvPr/>
        </p:nvSpPr>
        <p:spPr>
          <a:xfrm>
            <a:off x="5422799" y="2687785"/>
            <a:ext cx="992777" cy="79683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50" name="Rectangular Callout 49">
            <a:extLst>
              <a:ext uri="{FF2B5EF4-FFF2-40B4-BE49-F238E27FC236}">
                <a16:creationId xmlns:a16="http://schemas.microsoft.com/office/drawing/2014/main" id="{81924A6A-A1F1-0F43-B35D-A96AAD83F2DA}"/>
              </a:ext>
            </a:extLst>
          </p:cNvPr>
          <p:cNvSpPr/>
          <p:nvPr/>
        </p:nvSpPr>
        <p:spPr>
          <a:xfrm>
            <a:off x="2683730" y="2489427"/>
            <a:ext cx="1289154" cy="880619"/>
          </a:xfrm>
          <a:prstGeom prst="wedgeRectCallout">
            <a:avLst>
              <a:gd name="adj1" fmla="val 87057"/>
              <a:gd name="adj2" fmla="val 600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b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b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</a:p>
        </p:txBody>
      </p:sp>
      <p:sp>
        <p:nvSpPr>
          <p:cNvPr id="51" name="Rectangular Callout 50">
            <a:extLst>
              <a:ext uri="{FF2B5EF4-FFF2-40B4-BE49-F238E27FC236}">
                <a16:creationId xmlns:a16="http://schemas.microsoft.com/office/drawing/2014/main" id="{4FDC6A49-D7F4-4347-9E8F-3780C9B8CD56}"/>
              </a:ext>
            </a:extLst>
          </p:cNvPr>
          <p:cNvSpPr/>
          <p:nvPr/>
        </p:nvSpPr>
        <p:spPr>
          <a:xfrm>
            <a:off x="7535730" y="2783943"/>
            <a:ext cx="1118413" cy="515318"/>
          </a:xfrm>
          <a:prstGeom prst="wedgeRectCallout">
            <a:avLst>
              <a:gd name="adj1" fmla="val -51039"/>
              <a:gd name="adj2" fmla="val 926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</a:p>
        </p:txBody>
      </p:sp>
    </p:spTree>
    <p:extLst>
      <p:ext uri="{BB962C8B-B14F-4D97-AF65-F5344CB8AC3E}">
        <p14:creationId xmlns:p14="http://schemas.microsoft.com/office/powerpoint/2010/main" val="171755500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00937B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EECS-340 Lecture 17 - QUIC</Template>
  <TotalTime>22454</TotalTime>
  <Words>1898</Words>
  <Application>Microsoft Macintosh PowerPoint</Application>
  <PresentationFormat>Widescreen</PresentationFormat>
  <Paragraphs>374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.SF NS Symbols Regular</vt:lpstr>
      <vt:lpstr>Arial</vt:lpstr>
      <vt:lpstr>Calibri</vt:lpstr>
      <vt:lpstr>Courier New</vt:lpstr>
      <vt:lpstr>Garamond</vt:lpstr>
      <vt:lpstr>Zapf Dingbats</vt:lpstr>
      <vt:lpstr>Theme1</vt:lpstr>
      <vt:lpstr>CS-310 Scalable Software Architectures Lecture 9: SQL Database Scaling</vt:lpstr>
      <vt:lpstr>Recap: Storage and Relational Databases</vt:lpstr>
      <vt:lpstr>Memory vs disk access in databases</vt:lpstr>
      <vt:lpstr>Databases are performance bottlenecks</vt:lpstr>
      <vt:lpstr>Relational Database performance optimizations</vt:lpstr>
      <vt:lpstr>Read replicas</vt:lpstr>
      <vt:lpstr>What limits the number of read replicas?</vt:lpstr>
      <vt:lpstr>Multi-level replication can extend read-scalability</vt:lpstr>
      <vt:lpstr>How to use read-replicas?</vt:lpstr>
      <vt:lpstr>Replication shortcomings?</vt:lpstr>
      <vt:lpstr>Primary-primary failover for robustness</vt:lpstr>
      <vt:lpstr>Why not allow writes to multiple primarys?</vt:lpstr>
      <vt:lpstr>How to scale writes and storage capacity?</vt:lpstr>
      <vt:lpstr>Sharding (data partitioning) relational databases</vt:lpstr>
      <vt:lpstr>Sharding example</vt:lpstr>
      <vt:lpstr>Sharding example 2</vt:lpstr>
      <vt:lpstr>Sharding conclusions</vt:lpstr>
      <vt:lpstr>Some Simple Scaling math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353</cp:revision>
  <cp:lastPrinted>2019-10-02T20:13:19Z</cp:lastPrinted>
  <dcterms:created xsi:type="dcterms:W3CDTF">2017-09-19T21:33:23Z</dcterms:created>
  <dcterms:modified xsi:type="dcterms:W3CDTF">2021-02-09T22:47:45Z</dcterms:modified>
</cp:coreProperties>
</file>