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256" r:id="rId2"/>
    <p:sldId id="541" r:id="rId3"/>
    <p:sldId id="535" r:id="rId4"/>
    <p:sldId id="367" r:id="rId5"/>
    <p:sldId id="266" r:id="rId6"/>
    <p:sldId id="311" r:id="rId7"/>
    <p:sldId id="284" r:id="rId8"/>
    <p:sldId id="536" r:id="rId9"/>
    <p:sldId id="277" r:id="rId10"/>
    <p:sldId id="378" r:id="rId11"/>
    <p:sldId id="401" r:id="rId12"/>
    <p:sldId id="395" r:id="rId13"/>
    <p:sldId id="400" r:id="rId14"/>
    <p:sldId id="398" r:id="rId15"/>
    <p:sldId id="538" r:id="rId16"/>
    <p:sldId id="405" r:id="rId17"/>
    <p:sldId id="537" r:id="rId18"/>
    <p:sldId id="396" r:id="rId19"/>
    <p:sldId id="399" r:id="rId20"/>
    <p:sldId id="397" r:id="rId21"/>
    <p:sldId id="270" r:id="rId22"/>
    <p:sldId id="271" r:id="rId23"/>
    <p:sldId id="272" r:id="rId24"/>
    <p:sldId id="281" r:id="rId25"/>
    <p:sldId id="314" r:id="rId26"/>
    <p:sldId id="280" r:id="rId27"/>
    <p:sldId id="539" r:id="rId28"/>
    <p:sldId id="540" r:id="rId29"/>
    <p:sldId id="307" r:id="rId30"/>
    <p:sldId id="285" r:id="rId31"/>
    <p:sldId id="310" r:id="rId32"/>
    <p:sldId id="283" r:id="rId33"/>
    <p:sldId id="40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219861-5E0D-C644-9540-737B718C485A}">
          <p14:sldIdLst>
            <p14:sldId id="256"/>
            <p14:sldId id="541"/>
            <p14:sldId id="535"/>
            <p14:sldId id="367"/>
            <p14:sldId id="266"/>
            <p14:sldId id="311"/>
            <p14:sldId id="284"/>
            <p14:sldId id="536"/>
            <p14:sldId id="277"/>
            <p14:sldId id="378"/>
            <p14:sldId id="401"/>
            <p14:sldId id="395"/>
            <p14:sldId id="400"/>
            <p14:sldId id="398"/>
            <p14:sldId id="538"/>
            <p14:sldId id="405"/>
            <p14:sldId id="537"/>
            <p14:sldId id="396"/>
            <p14:sldId id="399"/>
            <p14:sldId id="397"/>
            <p14:sldId id="270"/>
            <p14:sldId id="271"/>
            <p14:sldId id="272"/>
            <p14:sldId id="281"/>
            <p14:sldId id="314"/>
            <p14:sldId id="280"/>
            <p14:sldId id="539"/>
            <p14:sldId id="540"/>
            <p14:sldId id="307"/>
            <p14:sldId id="285"/>
            <p14:sldId id="310"/>
            <p14:sldId id="283"/>
            <p14:sldId id="40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77"/>
    <p:restoredTop sz="94702"/>
  </p:normalViewPr>
  <p:slideViewPr>
    <p:cSldViewPr snapToGrid="0" snapToObjects="1">
      <p:cViewPr varScale="1">
        <p:scale>
          <a:sx n="95" d="100"/>
          <a:sy n="95" d="100"/>
        </p:scale>
        <p:origin x="2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1097-98C8-FE45-B63E-A689361303E4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BE98C-46CD-DF40-A244-A5625579B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57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34C72-D733-5448-A03C-2F9CE3C7CCB3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B1E31-8139-D340-BE89-3F6CE06B3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76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06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57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09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91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6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33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69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70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9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78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B1E31-8139-D340-BE89-3F6CE06B35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60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325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88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533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51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4"/>
            <a:ext cx="11639227" cy="805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471" y="1084881"/>
            <a:ext cx="5756329" cy="56258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84882"/>
            <a:ext cx="5730498" cy="56258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28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5" y="139485"/>
            <a:ext cx="11747715" cy="8834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4" y="1143794"/>
            <a:ext cx="5765101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5" y="1794724"/>
            <a:ext cx="5765101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43794"/>
            <a:ext cx="5807989" cy="530023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794723"/>
            <a:ext cx="5807988" cy="49315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6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470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6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28CB909-01C5-0048-81B0-8604E356718E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FE8D68A-910C-AD49-B346-DB2506993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03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883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471" y="1146875"/>
            <a:ext cx="11639227" cy="5594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97E4A-C124-DB41-91D0-E575A952D4C6}"/>
              </a:ext>
            </a:extLst>
          </p:cNvPr>
          <p:cNvSpPr txBox="1">
            <a:spLocks/>
          </p:cNvSpPr>
          <p:nvPr userDrawn="1"/>
        </p:nvSpPr>
        <p:spPr>
          <a:xfrm>
            <a:off x="11594123" y="0"/>
            <a:ext cx="5978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E8D68A-910C-AD49-B346-DB2506993EA7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kqNpwL14nns?t=267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nimagraffs.com/hard-disk-drive/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67712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tx1"/>
                </a:solidFill>
              </a:rPr>
              <a:t>CS-310 Scalable Software Architectures</a:t>
            </a:r>
            <a:br>
              <a:rPr lang="en-US" dirty="0"/>
            </a:br>
            <a:r>
              <a:rPr lang="en-US" dirty="0"/>
              <a:t>Lecture 08:</a:t>
            </a:r>
            <a:br>
              <a:rPr lang="en-US" dirty="0"/>
            </a:br>
            <a:r>
              <a:rPr lang="en-US" dirty="0"/>
              <a:t>Relational Databases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22548"/>
            <a:ext cx="9144000" cy="1135251"/>
          </a:xfrm>
        </p:spPr>
        <p:txBody>
          <a:bodyPr/>
          <a:lstStyle/>
          <a:p>
            <a:r>
              <a:rPr lang="en-US" dirty="0"/>
              <a:t>Steve Tarzia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9" y="6024402"/>
            <a:ext cx="2895817" cy="36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EED4-A666-A74D-ADEF-F0879374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database servers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5ACAB-8ABE-DD44-809A-70A371AEA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2" y="1146875"/>
            <a:ext cx="11639226" cy="5594888"/>
          </a:xfrm>
        </p:spPr>
        <p:txBody>
          <a:bodyPr/>
          <a:lstStyle/>
          <a:p>
            <a:r>
              <a:rPr lang="en-US" dirty="0"/>
              <a:t>Capacity is practically unlimited, but a single computer has:</a:t>
            </a:r>
          </a:p>
          <a:p>
            <a:pPr lvl="1"/>
            <a:r>
              <a:rPr lang="en-US" sz="3200" dirty="0"/>
              <a:t>Limited compute power.</a:t>
            </a:r>
          </a:p>
          <a:p>
            <a:pPr lvl="1"/>
            <a:r>
              <a:rPr lang="en-US" sz="3200" dirty="0"/>
              <a:t>Limited I/O bandwidth</a:t>
            </a:r>
            <a:br>
              <a:rPr lang="en-US" sz="3200" dirty="0"/>
            </a:br>
            <a:r>
              <a:rPr lang="en-US" dirty="0"/>
              <a:t>(theoretical max of</a:t>
            </a:r>
            <a:br>
              <a:rPr lang="en-US" dirty="0"/>
            </a:br>
            <a:r>
              <a:rPr lang="en-US" dirty="0"/>
              <a:t>~80 GB/s on</a:t>
            </a:r>
            <a:br>
              <a:rPr lang="en-US" dirty="0"/>
            </a:br>
            <a:r>
              <a:rPr lang="en-US" dirty="0"/>
              <a:t>PCI-express v4).</a:t>
            </a:r>
          </a:p>
          <a:p>
            <a:r>
              <a:rPr lang="en-US" dirty="0"/>
              <a:t>This single-machine design</a:t>
            </a:r>
            <a:br>
              <a:rPr lang="en-US" dirty="0"/>
            </a:br>
            <a:r>
              <a:rPr lang="en-US" dirty="0"/>
              <a:t>can actually scale pretty well!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Relational (aka SQL) DBs use this design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9816E1C-1D6E-B345-A515-E24A6B7B5D12}"/>
              </a:ext>
            </a:extLst>
          </p:cNvPr>
          <p:cNvGrpSpPr/>
          <p:nvPr/>
        </p:nvGrpSpPr>
        <p:grpSpPr>
          <a:xfrm>
            <a:off x="5236985" y="1976819"/>
            <a:ext cx="6841960" cy="3934997"/>
            <a:chOff x="6304598" y="1920680"/>
            <a:chExt cx="5245169" cy="301664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1C9071C-7E08-D64E-A2DC-63891DC743D1}"/>
                </a:ext>
              </a:extLst>
            </p:cNvPr>
            <p:cNvSpPr/>
            <p:nvPr/>
          </p:nvSpPr>
          <p:spPr>
            <a:xfrm>
              <a:off x="6891059" y="2044667"/>
              <a:ext cx="3104740" cy="10318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6A64931-F549-474A-8003-BEA34363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265" y="2200198"/>
              <a:ext cx="611626" cy="5586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9C3B63-A191-8E48-AEAB-FA26A12CE15B}"/>
                </a:ext>
              </a:extLst>
            </p:cNvPr>
            <p:cNvSpPr txBox="1"/>
            <p:nvPr/>
          </p:nvSpPr>
          <p:spPr>
            <a:xfrm>
              <a:off x="8600405" y="2114175"/>
              <a:ext cx="1410968" cy="920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Database SW running on one machine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7AC6AE-7E46-084C-9006-FA87093E938A}"/>
                </a:ext>
              </a:extLst>
            </p:cNvPr>
            <p:cNvSpPr txBox="1"/>
            <p:nvPr/>
          </p:nvSpPr>
          <p:spPr>
            <a:xfrm>
              <a:off x="7860077" y="3212794"/>
              <a:ext cx="3689690" cy="353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Limited bandwidth to storage </a:t>
              </a:r>
              <a:r>
                <a:rPr lang="en-US" sz="2000" dirty="0"/>
                <a:t>(80GB/s)</a:t>
              </a:r>
              <a:endParaRPr lang="en-US" sz="2400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5F12EADF-9858-C943-BEAB-ED656AD9FF12}"/>
                </a:ext>
              </a:extLst>
            </p:cNvPr>
            <p:cNvSpPr/>
            <p:nvPr/>
          </p:nvSpPr>
          <p:spPr>
            <a:xfrm>
              <a:off x="6773830" y="1920680"/>
              <a:ext cx="4660625" cy="3016640"/>
            </a:xfrm>
            <a:prstGeom prst="roundRect">
              <a:avLst>
                <a:gd name="adj" fmla="val 738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6A4F3E6-DC33-174D-872E-A0F49D9C7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728" y="2193731"/>
              <a:ext cx="611626" cy="55861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89833D-04AB-7943-AE7A-74DD39B38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732" y="2562134"/>
              <a:ext cx="1360803" cy="51435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03F792-1F12-3249-BD91-6192879B76D5}"/>
                </a:ext>
              </a:extLst>
            </p:cNvPr>
            <p:cNvSpPr txBox="1"/>
            <p:nvPr/>
          </p:nvSpPr>
          <p:spPr>
            <a:xfrm rot="16200000">
              <a:off x="5160030" y="3200561"/>
              <a:ext cx="2643057" cy="353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One big computer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CA2A156-6E28-EA42-B815-A7B1111B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53204" y="3668737"/>
              <a:ext cx="2540000" cy="1193801"/>
            </a:xfrm>
            <a:prstGeom prst="rect">
              <a:avLst/>
            </a:prstGeom>
          </p:spPr>
        </p:pic>
        <p:sp>
          <p:nvSpPr>
            <p:cNvPr id="15" name="Up-Down Arrow 14">
              <a:extLst>
                <a:ext uri="{FF2B5EF4-FFF2-40B4-BE49-F238E27FC236}">
                  <a16:creationId xmlns:a16="http://schemas.microsoft.com/office/drawing/2014/main" id="{9CBC66B9-F5C1-8340-B6FB-0E37C0E38494}"/>
                </a:ext>
              </a:extLst>
            </p:cNvPr>
            <p:cNvSpPr/>
            <p:nvPr/>
          </p:nvSpPr>
          <p:spPr>
            <a:xfrm>
              <a:off x="7543352" y="3076485"/>
              <a:ext cx="294451" cy="641951"/>
            </a:xfrm>
            <a:prstGeom prst="upDownArrow">
              <a:avLst>
                <a:gd name="adj1" fmla="val 50000"/>
                <a:gd name="adj2" fmla="val 57779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992043-0C83-5848-9771-D8BC9F05BBDB}"/>
                </a:ext>
              </a:extLst>
            </p:cNvPr>
            <p:cNvSpPr txBox="1"/>
            <p:nvPr/>
          </p:nvSpPr>
          <p:spPr>
            <a:xfrm>
              <a:off x="9521202" y="3859629"/>
              <a:ext cx="1913253" cy="920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Many disks can be connected to the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86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FD11-DB49-4C4F-8D03-45E04E8F6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Persistent (disk) storage has always been different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540B0-2E0D-FF41-9A87-25A884BBA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Programming languages rarely deal with storage directly (except SQL).</a:t>
            </a:r>
          </a:p>
          <a:p>
            <a:pPr lvl="1"/>
            <a:r>
              <a:rPr lang="en-US" dirty="0"/>
              <a:t>Programmer must write code to move data from memory to disk.</a:t>
            </a:r>
          </a:p>
          <a:p>
            <a:pPr lvl="1"/>
            <a:r>
              <a:rPr lang="en-US" dirty="0"/>
              <a:t>Disks are slow, so making the programmer think before using it is OK.</a:t>
            </a:r>
          </a:p>
          <a:p>
            <a:pPr lvl="1"/>
            <a:r>
              <a:rPr lang="en-US" dirty="0"/>
              <a:t>But it’s also really tedious to operate on large data sets, where data is constantly shuffled between disk and RAM.</a:t>
            </a:r>
          </a:p>
          <a:p>
            <a:r>
              <a:rPr lang="en-US" dirty="0"/>
              <a:t>Normal way of accessing persistent storage:</a:t>
            </a:r>
          </a:p>
          <a:p>
            <a:pPr lvl="1"/>
            <a:r>
              <a:rPr lang="en-US" dirty="0"/>
              <a:t>Pass data into and out of </a:t>
            </a:r>
            <a:r>
              <a:rPr lang="en-US" b="1" dirty="0"/>
              <a:t>files</a:t>
            </a:r>
            <a:r>
              <a:rPr lang="en-US" dirty="0"/>
              <a:t> using system's open/read/write functions.</a:t>
            </a:r>
          </a:p>
          <a:p>
            <a:pPr lvl="1"/>
            <a:endParaRPr lang="en-US" dirty="0"/>
          </a:p>
          <a:p>
            <a:r>
              <a:rPr lang="en-US" b="1" dirty="0"/>
              <a:t>Databases</a:t>
            </a:r>
            <a:r>
              <a:rPr lang="en-US" dirty="0"/>
              <a:t> let the programmer use persistent storage w/out worrying about file-level transfers, with advanced performance optimizations.</a:t>
            </a:r>
          </a:p>
          <a:p>
            <a:r>
              <a:rPr lang="en-US" dirty="0"/>
              <a:t>Usually interact with DB using a special query language (</a:t>
            </a:r>
            <a:r>
              <a:rPr lang="en-US" dirty="0" err="1"/>
              <a:t>eg.</a:t>
            </a:r>
            <a:r>
              <a:rPr lang="en-US" dirty="0"/>
              <a:t>, SQL).</a:t>
            </a:r>
          </a:p>
        </p:txBody>
      </p:sp>
    </p:spTree>
    <p:extLst>
      <p:ext uri="{BB962C8B-B14F-4D97-AF65-F5344CB8AC3E}">
        <p14:creationId xmlns:p14="http://schemas.microsoft.com/office/powerpoint/2010/main" val="283219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90E8DCA-386F-C748-BD70-A5C9C42D26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1166" y="231819"/>
            <a:ext cx="7196251" cy="65079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BCCE8-A6F8-FF41-9A82-C8045E49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DBs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9E29FE-89DC-0B4D-80DD-5BB321AF2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3131" y="1084881"/>
            <a:ext cx="7541126" cy="562588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Relational</a:t>
            </a:r>
            <a:r>
              <a:rPr lang="en-US" dirty="0"/>
              <a:t> databases store</a:t>
            </a:r>
            <a:br>
              <a:rPr lang="en-US" dirty="0"/>
            </a:br>
            <a:r>
              <a:rPr lang="en-US" dirty="0"/>
              <a:t> data in multiple </a:t>
            </a:r>
            <a:r>
              <a:rPr lang="en-US" b="1" dirty="0"/>
              <a:t>tables</a:t>
            </a:r>
            <a:r>
              <a:rPr lang="en-US" dirty="0"/>
              <a:t>.</a:t>
            </a:r>
          </a:p>
          <a:p>
            <a:r>
              <a:rPr lang="en-US" dirty="0"/>
              <a:t>Each table has pre-defined</a:t>
            </a:r>
            <a:br>
              <a:rPr lang="en-US" dirty="0"/>
            </a:br>
            <a:r>
              <a:rPr lang="en-US" dirty="0"/>
              <a:t>set of columns (schema).</a:t>
            </a:r>
          </a:p>
          <a:p>
            <a:r>
              <a:rPr lang="en-US" dirty="0"/>
              <a:t>Rows are added over time.</a:t>
            </a:r>
          </a:p>
          <a:p>
            <a:r>
              <a:rPr lang="en-US" dirty="0"/>
              <a:t>Rows can refer to other</a:t>
            </a:r>
            <a:br>
              <a:rPr lang="en-US" dirty="0"/>
            </a:br>
            <a:r>
              <a:rPr lang="en-US" dirty="0"/>
              <a:t>rows through </a:t>
            </a:r>
            <a:r>
              <a:rPr lang="en-US" b="1" dirty="0"/>
              <a:t>foreign keys</a:t>
            </a:r>
            <a:r>
              <a:rPr lang="en-US" dirty="0"/>
              <a:t>.</a:t>
            </a:r>
            <a:br>
              <a:rPr lang="en-US" dirty="0"/>
            </a:br>
            <a:r>
              <a:rPr lang="en-US" i="1" dirty="0"/>
              <a:t>(the arrows)</a:t>
            </a:r>
          </a:p>
          <a:p>
            <a:pPr lvl="1"/>
            <a:r>
              <a:rPr lang="en-US" dirty="0"/>
              <a:t>“Philanthropy” is defined</a:t>
            </a:r>
            <a:br>
              <a:rPr lang="en-US" dirty="0"/>
            </a:br>
            <a:r>
              <a:rPr lang="en-US" dirty="0"/>
              <a:t>once, but referenced by the</a:t>
            </a:r>
            <a:br>
              <a:rPr lang="en-US" dirty="0"/>
            </a:br>
            <a:r>
              <a:rPr lang="en-US" i="1" dirty="0"/>
              <a:t>industry</a:t>
            </a:r>
            <a:r>
              <a:rPr lang="en-US" dirty="0"/>
              <a:t> id 131 in many user rows.</a:t>
            </a:r>
          </a:p>
          <a:p>
            <a:r>
              <a:rPr lang="en-US" dirty="0"/>
              <a:t>The final LinkedIn page may be generated by </a:t>
            </a:r>
            <a:r>
              <a:rPr lang="en-US" b="1" dirty="0" err="1"/>
              <a:t>JOIN</a:t>
            </a:r>
            <a:r>
              <a:rPr lang="en-US" dirty="0" err="1"/>
              <a:t>ing</a:t>
            </a:r>
            <a:r>
              <a:rPr lang="en-US" dirty="0"/>
              <a:t> rows from many tables.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B6888-AA8C-5342-B2ED-5694BA417259}"/>
              </a:ext>
            </a:extLst>
          </p:cNvPr>
          <p:cNvSpPr txBox="1"/>
          <p:nvPr/>
        </p:nvSpPr>
        <p:spPr>
          <a:xfrm>
            <a:off x="8313807" y="1037731"/>
            <a:ext cx="88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/>
                </a:solidFill>
              </a:rPr>
              <a:t>… line wrapped</a:t>
            </a:r>
          </a:p>
        </p:txBody>
      </p:sp>
    </p:spTree>
    <p:extLst>
      <p:ext uri="{BB962C8B-B14F-4D97-AF65-F5344CB8AC3E}">
        <p14:creationId xmlns:p14="http://schemas.microsoft.com/office/powerpoint/2010/main" val="1808333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90E8DCA-386F-C748-BD70-A5C9C42D26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1166" y="231819"/>
            <a:ext cx="7196251" cy="650791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BBCCE8-A6F8-FF41-9A82-C8045E49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many tables?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FB6888-AA8C-5342-B2ED-5694BA417259}"/>
              </a:ext>
            </a:extLst>
          </p:cNvPr>
          <p:cNvSpPr txBox="1"/>
          <p:nvPr/>
        </p:nvSpPr>
        <p:spPr>
          <a:xfrm>
            <a:off x="8313807" y="1037731"/>
            <a:ext cx="888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/>
                </a:solidFill>
              </a:rPr>
              <a:t>… line wrapped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ABE641-93B4-C44F-AE96-AEFF2156913E}"/>
              </a:ext>
            </a:extLst>
          </p:cNvPr>
          <p:cNvSpPr/>
          <p:nvPr/>
        </p:nvSpPr>
        <p:spPr>
          <a:xfrm>
            <a:off x="4868693" y="-430824"/>
            <a:ext cx="3225679" cy="7719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9E29FE-89DC-0B4D-80DD-5BB321AF2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470" y="1084881"/>
            <a:ext cx="7830901" cy="5625885"/>
          </a:xfrm>
        </p:spPr>
        <p:txBody>
          <a:bodyPr>
            <a:normAutofit/>
          </a:bodyPr>
          <a:lstStyle/>
          <a:p>
            <a:r>
              <a:rPr lang="en-US" dirty="0"/>
              <a:t>Regions:</a:t>
            </a:r>
          </a:p>
          <a:p>
            <a:pPr lvl="1"/>
            <a:r>
              <a:rPr lang="en-US" dirty="0"/>
              <a:t>Allows many users to refer to shared region data without repetition or inconsistency.</a:t>
            </a:r>
          </a:p>
          <a:p>
            <a:r>
              <a:rPr lang="en-US" dirty="0"/>
              <a:t>Positions:</a:t>
            </a:r>
          </a:p>
          <a:p>
            <a:pPr lvl="1"/>
            <a:r>
              <a:rPr lang="en-US" dirty="0"/>
              <a:t>Allows a user to have an arbitrary number of positions (zero to infinity).</a:t>
            </a:r>
          </a:p>
          <a:p>
            <a:r>
              <a:rPr lang="en-US" dirty="0"/>
              <a:t>Industries? Education? </a:t>
            </a:r>
            <a:r>
              <a:rPr lang="en-US" dirty="0" err="1"/>
              <a:t>Contact_info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i="1" dirty="0">
                <a:solidFill>
                  <a:schemeClr val="accent6"/>
                </a:solidFill>
              </a:rPr>
              <a:t>In summary:</a:t>
            </a:r>
          </a:p>
          <a:p>
            <a:r>
              <a:rPr lang="en-US" dirty="0"/>
              <a:t>A multi-table (relational) DB allows </a:t>
            </a:r>
            <a:r>
              <a:rPr lang="en-US" b="1" dirty="0"/>
              <a:t>many-to-one</a:t>
            </a:r>
            <a:r>
              <a:rPr lang="en-US" dirty="0"/>
              <a:t> and </a:t>
            </a:r>
            <a:r>
              <a:rPr lang="en-US" b="1" dirty="0"/>
              <a:t>many-to-many</a:t>
            </a:r>
            <a:r>
              <a:rPr lang="en-US" dirty="0"/>
              <a:t> relationships while keeping columns finite and clearly defined.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E5C906D6-F373-C049-877D-508ECFC7251B}"/>
              </a:ext>
            </a:extLst>
          </p:cNvPr>
          <p:cNvSpPr/>
          <p:nvPr/>
        </p:nvSpPr>
        <p:spPr>
          <a:xfrm>
            <a:off x="3576754" y="4419600"/>
            <a:ext cx="2392245" cy="431800"/>
          </a:xfrm>
          <a:prstGeom prst="wedgeRectCallout">
            <a:avLst>
              <a:gd name="adj1" fmla="val -38756"/>
              <a:gd name="adj2" fmla="val 10559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 "relation" is a </a:t>
            </a:r>
            <a:r>
              <a:rPr lang="en-US" sz="2000" b="1" dirty="0"/>
              <a:t>table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99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386" y="3888837"/>
            <a:ext cx="11639227" cy="883403"/>
          </a:xfrm>
        </p:spPr>
        <p:txBody>
          <a:bodyPr/>
          <a:lstStyle/>
          <a:p>
            <a:r>
              <a:rPr lang="en-US" dirty="0"/>
              <a:t>DB Design diagram: </a:t>
            </a:r>
            <a:r>
              <a:rPr lang="en-US" i="1" dirty="0"/>
              <a:t>(my style)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BDEDF-29A3-5847-BDB6-AC2A3EA06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4827209"/>
            <a:ext cx="4512851" cy="1914553"/>
          </a:xfrm>
        </p:spPr>
        <p:txBody>
          <a:bodyPr>
            <a:noAutofit/>
          </a:bodyPr>
          <a:lstStyle/>
          <a:p>
            <a:r>
              <a:rPr lang="en-US" sz="2800" dirty="0"/>
              <a:t>A graphical representation of the DB </a:t>
            </a:r>
            <a:r>
              <a:rPr lang="en-US" sz="2800" b="1" dirty="0"/>
              <a:t>schema</a:t>
            </a:r>
            <a:r>
              <a:rPr lang="en-US" sz="2800" dirty="0"/>
              <a:t>.</a:t>
            </a:r>
          </a:p>
          <a:p>
            <a:r>
              <a:rPr lang="en-US" sz="2800" dirty="0"/>
              <a:t>Defines the tables, columns, primary and foreign keys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850" y="203602"/>
          <a:ext cx="3594314" cy="3618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0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4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4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2312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staff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/>
                        <a:t>id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name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room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depart-</a:t>
                      </a:r>
                      <a:r>
                        <a:rPr lang="en-US" b="1" i="1" dirty="0" err="1"/>
                        <a:t>ment</a:t>
                      </a:r>
                      <a:endParaRPr lang="en-US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Sarah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785989" y="204230"/>
          <a:ext cx="3363938" cy="2606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1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312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department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/>
                        <a:t>id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name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building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Industrial Eng.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Computer Sci.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Materials</a:t>
                      </a:r>
                      <a:r>
                        <a:rPr lang="en-US" baseline="0" dirty="0"/>
                        <a:t> Sci.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244653" y="204230"/>
          <a:ext cx="2822066" cy="2606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2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2312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building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b="1" i="1" u="sng" dirty="0"/>
                        <a:t>id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/>
                        <a:t>name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err="1"/>
                        <a:t>faxNumber</a:t>
                      </a:r>
                      <a:endParaRPr lang="en-US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1-5003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Mudd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1-3004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1-6001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 flipV="1">
            <a:off x="3639783" y="1103175"/>
            <a:ext cx="1136539" cy="307075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39783" y="1494617"/>
            <a:ext cx="1136539" cy="291665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639783" y="1128804"/>
            <a:ext cx="1107864" cy="1025562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640164" y="1881431"/>
            <a:ext cx="1136158" cy="613796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40164" y="2230512"/>
            <a:ext cx="1136158" cy="579902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47651" y="2579594"/>
            <a:ext cx="1128671" cy="675050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5" idx="1"/>
          </p:cNvCxnSpPr>
          <p:nvPr/>
        </p:nvCxnSpPr>
        <p:spPr>
          <a:xfrm flipV="1">
            <a:off x="3647651" y="1507322"/>
            <a:ext cx="1138338" cy="2102385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8152106" y="1111251"/>
            <a:ext cx="1106410" cy="1501498"/>
            <a:chOff x="7768727" y="1111251"/>
            <a:chExt cx="1365805" cy="1501498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7768727" y="1111251"/>
              <a:ext cx="1351942" cy="0"/>
            </a:xfrm>
            <a:prstGeom prst="straightConnector1">
              <a:avLst/>
            </a:prstGeom>
            <a:ln w="53975">
              <a:solidFill>
                <a:schemeClr val="accent2">
                  <a:lumMod val="60000"/>
                  <a:lumOff val="4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768727" y="1483827"/>
              <a:ext cx="1351942" cy="0"/>
            </a:xfrm>
            <a:prstGeom prst="straightConnector1">
              <a:avLst/>
            </a:prstGeom>
            <a:ln w="53975">
              <a:solidFill>
                <a:schemeClr val="accent2">
                  <a:lumMod val="60000"/>
                  <a:lumOff val="4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777969" y="1111251"/>
              <a:ext cx="1342700" cy="760790"/>
            </a:xfrm>
            <a:prstGeom prst="straightConnector1">
              <a:avLst/>
            </a:prstGeom>
            <a:ln w="53975">
              <a:solidFill>
                <a:schemeClr val="accent2">
                  <a:lumMod val="60000"/>
                  <a:lumOff val="4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773348" y="1872042"/>
              <a:ext cx="1356563" cy="371174"/>
            </a:xfrm>
            <a:prstGeom prst="straightConnector1">
              <a:avLst/>
            </a:prstGeom>
            <a:ln w="53975">
              <a:solidFill>
                <a:schemeClr val="accent2">
                  <a:lumMod val="60000"/>
                  <a:lumOff val="4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7777969" y="2241575"/>
              <a:ext cx="1356563" cy="371174"/>
            </a:xfrm>
            <a:prstGeom prst="straightConnector1">
              <a:avLst/>
            </a:prstGeom>
            <a:ln w="53975">
              <a:solidFill>
                <a:schemeClr val="accent2">
                  <a:lumMod val="60000"/>
                  <a:lumOff val="40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086168"/>
              </p:ext>
            </p:extLst>
          </p:nvPr>
        </p:nvGraphicFramePr>
        <p:xfrm>
          <a:off x="5092055" y="4911469"/>
          <a:ext cx="1781013" cy="1489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staff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u="sng" dirty="0"/>
                        <a:t>id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/>
                        <a:t>name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/>
                        <a:t>department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30773"/>
              </p:ext>
            </p:extLst>
          </p:nvPr>
        </p:nvGraphicFramePr>
        <p:xfrm>
          <a:off x="7678335" y="4911469"/>
          <a:ext cx="1781013" cy="1489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department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u="sng" dirty="0"/>
                        <a:t>id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/>
                        <a:t>name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/>
                        <a:t>building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109646"/>
              </p:ext>
            </p:extLst>
          </p:nvPr>
        </p:nvGraphicFramePr>
        <p:xfrm>
          <a:off x="10264615" y="4911469"/>
          <a:ext cx="1781013" cy="1489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building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u="sng" dirty="0"/>
                        <a:t>id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/>
                        <a:t>name</a:t>
                      </a: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12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err="1"/>
                        <a:t>faxNumber</a:t>
                      </a:r>
                      <a:endParaRPr lang="en-US" sz="1800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7" name="Straight Arrow Connector 26"/>
          <p:cNvCxnSpPr/>
          <p:nvPr/>
        </p:nvCxnSpPr>
        <p:spPr>
          <a:xfrm flipV="1">
            <a:off x="6895347" y="5386938"/>
            <a:ext cx="782988" cy="850094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9466774" y="5497655"/>
            <a:ext cx="775562" cy="739378"/>
          </a:xfrm>
          <a:prstGeom prst="straightConnector1">
            <a:avLst/>
          </a:prstGeom>
          <a:ln w="539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5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888B-F2DF-8641-935C-C232CCD7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coverage of relational DB schema design: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05E6F-10BB-9842-A850-0191E0432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https://youtu.be/kqNpwL14nns?t=267</a:t>
            </a:r>
            <a:r>
              <a:rPr lang="en-US" dirty="0"/>
              <a:t> </a:t>
            </a:r>
          </a:p>
          <a:p>
            <a:r>
              <a:rPr lang="en-US" dirty="0"/>
              <a:t>Or search </a:t>
            </a:r>
            <a:r>
              <a:rPr lang="en-US" dirty="0" err="1"/>
              <a:t>Youtube</a:t>
            </a:r>
            <a:r>
              <a:rPr lang="en-US" dirty="0"/>
              <a:t> for "Tarzia 317 Lecture 07"</a:t>
            </a:r>
          </a:p>
          <a:p>
            <a:r>
              <a:rPr lang="en-US" dirty="0"/>
              <a:t>This is </a:t>
            </a:r>
            <a:r>
              <a:rPr lang="en-US" b="1" dirty="0"/>
              <a:t>highly recommended </a:t>
            </a:r>
            <a:r>
              <a:rPr lang="en-US" dirty="0"/>
              <a:t>if you have not taken a database course, and probably helpful even if you </a:t>
            </a:r>
            <a:r>
              <a:rPr lang="en-US" i="1" dirty="0"/>
              <a:t>have</a:t>
            </a:r>
            <a:r>
              <a:rPr lang="en-US" dirty="0"/>
              <a:t> taken CS-339.</a:t>
            </a:r>
          </a:p>
        </p:txBody>
      </p:sp>
    </p:spTree>
    <p:extLst>
      <p:ext uri="{BB962C8B-B14F-4D97-AF65-F5344CB8AC3E}">
        <p14:creationId xmlns:p14="http://schemas.microsoft.com/office/powerpoint/2010/main" val="130505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SQL Query language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>
                <a:latin typeface="Courier New" charset="0"/>
                <a:ea typeface="Courier New" charset="0"/>
                <a:cs typeface="Courier New" charset="0"/>
              </a:rPr>
              <a:t>SELECT </a:t>
            </a:r>
            <a:r>
              <a:rPr lang="en-US" sz="21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staff.id</a:t>
            </a:r>
            <a:r>
              <a:rPr lang="en-US" sz="2100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1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staff.name</a:t>
            </a:r>
            <a:r>
              <a:rPr lang="en-US" sz="2100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1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staff.room</a:t>
            </a:r>
            <a:r>
              <a:rPr lang="en-US" sz="2100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,</a:t>
            </a:r>
            <a:br>
              <a:rPr lang="en-US" sz="2100" dirty="0">
                <a:solidFill>
                  <a:schemeClr val="accent4"/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100" dirty="0">
                <a:solidFill>
                  <a:schemeClr val="accent6"/>
                </a:solidFill>
                <a:latin typeface="Courier New" charset="0"/>
                <a:ea typeface="Courier New" charset="0"/>
                <a:cs typeface="Courier New" charset="0"/>
              </a:rPr>
              <a:t>       </a:t>
            </a:r>
            <a:r>
              <a:rPr lang="en-US" sz="2100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department.name</a:t>
            </a:r>
            <a:r>
              <a:rPr lang="en-US" sz="2100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, </a:t>
            </a:r>
            <a:r>
              <a:rPr lang="en-US" sz="2100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department.buildingId</a:t>
            </a:r>
            <a:br>
              <a:rPr lang="en-US" sz="2100" dirty="0">
                <a:solidFill>
                  <a:schemeClr val="accent6"/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100" dirty="0">
                <a:solidFill>
                  <a:srgbClr val="FFFFFF"/>
                </a:solidFill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en-US" sz="2100" dirty="0">
                <a:latin typeface="Courier New" charset="0"/>
                <a:ea typeface="Courier New" charset="0"/>
                <a:cs typeface="Courier New" charset="0"/>
              </a:rPr>
              <a:t>FROM </a:t>
            </a:r>
            <a:r>
              <a:rPr lang="en-US" sz="2100" b="1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staff</a:t>
            </a:r>
            <a:r>
              <a:rPr lang="en-US" sz="2100" dirty="0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100" dirty="0">
                <a:latin typeface="Courier New" charset="0"/>
                <a:ea typeface="Courier New" charset="0"/>
                <a:cs typeface="Courier New" charset="0"/>
              </a:rPr>
              <a:t>JOIN </a:t>
            </a:r>
            <a:r>
              <a:rPr lang="en-US" sz="2100" b="1" dirty="0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department</a:t>
            </a:r>
            <a:br>
              <a:rPr lang="en-US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21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       </a:t>
            </a:r>
            <a:r>
              <a:rPr lang="en-US" sz="2100" dirty="0">
                <a:latin typeface="Courier New" charset="0"/>
                <a:ea typeface="Courier New" charset="0"/>
                <a:cs typeface="Courier New" charset="0"/>
              </a:rPr>
              <a:t>ON </a:t>
            </a:r>
            <a:r>
              <a:rPr lang="en-US" sz="2100" dirty="0" err="1">
                <a:solidFill>
                  <a:schemeClr val="accent1"/>
                </a:solidFill>
                <a:latin typeface="Courier New" charset="0"/>
                <a:ea typeface="Courier New" charset="0"/>
                <a:cs typeface="Courier New" charset="0"/>
              </a:rPr>
              <a:t>staff.departmentId</a:t>
            </a:r>
            <a:r>
              <a:rPr lang="en-US" sz="2100" dirty="0">
                <a:latin typeface="Courier New" charset="0"/>
                <a:ea typeface="Courier New" charset="0"/>
                <a:cs typeface="Courier New" charset="0"/>
              </a:rPr>
              <a:t>=</a:t>
            </a:r>
            <a:r>
              <a:rPr lang="en-US" sz="2100" dirty="0" err="1">
                <a:solidFill>
                  <a:schemeClr val="accent2"/>
                </a:solidFill>
                <a:latin typeface="Courier New" charset="0"/>
                <a:ea typeface="Courier New" charset="0"/>
                <a:cs typeface="Courier New" charset="0"/>
              </a:rPr>
              <a:t>department.id</a:t>
            </a:r>
            <a:endParaRPr lang="en-US" sz="2100" dirty="0">
              <a:solidFill>
                <a:schemeClr val="accent2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graphicFrame>
        <p:nvGraphicFramePr>
          <p:cNvPr id="21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673897"/>
              </p:ext>
            </p:extLst>
          </p:nvPr>
        </p:nvGraphicFramePr>
        <p:xfrm>
          <a:off x="1933076" y="3345178"/>
          <a:ext cx="8325848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54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9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938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/>
                        <a:t>staff</a:t>
                      </a:r>
                      <a:r>
                        <a:rPr lang="en-US" b="1" i="1" dirty="0" err="1"/>
                        <a:t>.id</a:t>
                      </a:r>
                      <a:endParaRPr lang="en-US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/>
                        <a:t>staff</a:t>
                      </a:r>
                      <a:r>
                        <a:rPr lang="en-US" b="1" i="1" dirty="0" err="1"/>
                        <a:t>.name</a:t>
                      </a:r>
                      <a:endParaRPr lang="en-US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/>
                        <a:t>staff.</a:t>
                      </a:r>
                      <a:r>
                        <a:rPr lang="en-US" b="1" i="1" dirty="0" err="1"/>
                        <a:t>room</a:t>
                      </a:r>
                      <a:endParaRPr lang="en-US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/>
                        <a:t>department</a:t>
                      </a:r>
                      <a:r>
                        <a:rPr lang="en-US" b="1" i="1" dirty="0" err="1"/>
                        <a:t>.name</a:t>
                      </a:r>
                      <a:endParaRPr lang="en-US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i="0" dirty="0" err="1"/>
                        <a:t>department</a:t>
                      </a:r>
                      <a:r>
                        <a:rPr lang="en-US" b="1" i="1" dirty="0" err="1"/>
                        <a:t>.buildingId</a:t>
                      </a:r>
                      <a:endParaRPr lang="en-US" b="1" i="1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Bob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Industrial Eng.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Betsy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Computer Sci.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Fran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Industrial Eng.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Frank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Sarah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Sam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Materials</a:t>
                      </a:r>
                      <a:r>
                        <a:rPr lang="en-US" baseline="0" dirty="0">
                          <a:solidFill>
                            <a:schemeClr val="accent2"/>
                          </a:solidFill>
                        </a:rPr>
                        <a:t> Sci.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Pat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Computer</a:t>
                      </a:r>
                      <a:r>
                        <a:rPr lang="en-US" baseline="0" dirty="0">
                          <a:solidFill>
                            <a:schemeClr val="accent2"/>
                          </a:solidFill>
                        </a:rPr>
                        <a:t> Sci.</a:t>
                      </a:r>
                      <a:endParaRPr lang="en-US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134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1F4B-71BA-204B-B08E-B3FA8655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DB schema design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D4854-23F8-AC45-8DF6-FBB1C7FC0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Safe Ride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Music Festival</a:t>
            </a:r>
          </a:p>
        </p:txBody>
      </p:sp>
    </p:spTree>
    <p:extLst>
      <p:ext uri="{BB962C8B-B14F-4D97-AF65-F5344CB8AC3E}">
        <p14:creationId xmlns:p14="http://schemas.microsoft.com/office/powerpoint/2010/main" val="10202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Relational Database?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Most importantly:</a:t>
            </a:r>
          </a:p>
          <a:p>
            <a:r>
              <a:rPr lang="en-US" b="1" dirty="0">
                <a:solidFill>
                  <a:srgbClr val="00B050"/>
                </a:solidFill>
              </a:rPr>
              <a:t>Scalability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work with data larger than computer’s RAM.</a:t>
            </a:r>
          </a:p>
          <a:p>
            <a:r>
              <a:rPr lang="en-US" b="1" dirty="0">
                <a:solidFill>
                  <a:srgbClr val="00B050"/>
                </a:solidFill>
              </a:rPr>
              <a:t>Persistence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keep data around after your program finishes.</a:t>
            </a:r>
          </a:p>
          <a:p>
            <a:r>
              <a:rPr lang="en-US" b="1" dirty="0">
                <a:solidFill>
                  <a:srgbClr val="00B050"/>
                </a:solidFill>
              </a:rPr>
              <a:t>Indexing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efficiently sort &amp; search along various dimensions.</a:t>
            </a:r>
          </a:p>
          <a:p>
            <a:r>
              <a:rPr lang="en-US" b="1" dirty="0">
                <a:solidFill>
                  <a:srgbClr val="00B050"/>
                </a:solidFill>
              </a:rPr>
              <a:t>Concurrency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multiple users or applications can read/write.</a:t>
            </a:r>
          </a:p>
          <a:p>
            <a:r>
              <a:rPr lang="en-US" b="1" dirty="0">
                <a:solidFill>
                  <a:srgbClr val="00B050"/>
                </a:solidFill>
              </a:rPr>
              <a:t>Analysis</a:t>
            </a:r>
            <a:r>
              <a:rPr lang="en-US" b="1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SQL query language is concise yet powerful.</a:t>
            </a:r>
          </a:p>
          <a:p>
            <a:pPr marL="0" indent="0">
              <a:buNone/>
            </a:pPr>
            <a:r>
              <a:rPr lang="en-US" sz="2400" i="1" dirty="0"/>
              <a:t>And also:</a:t>
            </a:r>
          </a:p>
          <a:p>
            <a:r>
              <a:rPr lang="en-US" b="1" dirty="0">
                <a:solidFill>
                  <a:srgbClr val="00B050"/>
                </a:solidFill>
              </a:rPr>
              <a:t>Integrity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restrict data type, disallow duplicate entries, transactions.</a:t>
            </a:r>
          </a:p>
          <a:p>
            <a:r>
              <a:rPr lang="en-US" b="1" dirty="0">
                <a:solidFill>
                  <a:srgbClr val="00B050"/>
                </a:solidFill>
              </a:rPr>
              <a:t>Deduplication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save space, keep common data consistent.</a:t>
            </a:r>
          </a:p>
          <a:p>
            <a:r>
              <a:rPr lang="en-US" b="1" dirty="0">
                <a:solidFill>
                  <a:srgbClr val="00B050"/>
                </a:solidFill>
              </a:rPr>
              <a:t>Security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different users can have access to specific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0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just read/write </a:t>
            </a:r>
            <a:r>
              <a:rPr lang="en-US" b="1" dirty="0"/>
              <a:t>files</a:t>
            </a:r>
            <a:r>
              <a:rPr lang="en-US" dirty="0"/>
              <a:t> to disk to achieve these?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 </a:t>
            </a:r>
          </a:p>
          <a:p>
            <a:r>
              <a:rPr lang="en-US" b="1" dirty="0"/>
              <a:t>Scalability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work with data larger than computer’s RAM.</a:t>
            </a:r>
          </a:p>
          <a:p>
            <a:r>
              <a:rPr lang="en-US" b="1" dirty="0"/>
              <a:t>Persistence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keep data around after your program finishes.</a:t>
            </a:r>
          </a:p>
          <a:p>
            <a:r>
              <a:rPr lang="en-US" b="1" dirty="0"/>
              <a:t>Indexing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efficiently sort &amp; search along various dimensions.</a:t>
            </a:r>
          </a:p>
          <a:p>
            <a:r>
              <a:rPr lang="en-US" b="1" dirty="0"/>
              <a:t>Concurrency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multiple users or applications can read/write.</a:t>
            </a:r>
          </a:p>
          <a:p>
            <a:r>
              <a:rPr lang="en-US" b="1" dirty="0"/>
              <a:t>Analysis </a:t>
            </a:r>
            <a:r>
              <a:rPr lang="mr-IN" dirty="0"/>
              <a:t>–</a:t>
            </a:r>
            <a:r>
              <a:rPr lang="en-US" dirty="0"/>
              <a:t> SQL query language is concise yet powerful.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</a:p>
          <a:p>
            <a:r>
              <a:rPr lang="en-US" b="1" dirty="0"/>
              <a:t>Integrity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restrict data type, disallow duplicate entries, transactions.</a:t>
            </a:r>
          </a:p>
          <a:p>
            <a:r>
              <a:rPr lang="en-US" b="1" dirty="0"/>
              <a:t>Deduplication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save space, keep common data consistent.</a:t>
            </a:r>
          </a:p>
          <a:p>
            <a:r>
              <a:rPr lang="en-US" b="1" dirty="0"/>
              <a:t>Security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different users can have access to specific data.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AF7D15-296F-2C47-A11B-FB3A35EE09F5}"/>
              </a:ext>
            </a:extLst>
          </p:cNvPr>
          <p:cNvGrpSpPr/>
          <p:nvPr/>
        </p:nvGrpSpPr>
        <p:grpSpPr>
          <a:xfrm>
            <a:off x="11284995" y="875720"/>
            <a:ext cx="844062" cy="810337"/>
            <a:chOff x="10763181" y="2345404"/>
            <a:chExt cx="1139517" cy="1083596"/>
          </a:xfrm>
        </p:grpSpPr>
        <p:sp>
          <p:nvSpPr>
            <p:cNvPr id="5" name="Octagon 4">
              <a:extLst>
                <a:ext uri="{FF2B5EF4-FFF2-40B4-BE49-F238E27FC236}">
                  <a16:creationId xmlns:a16="http://schemas.microsoft.com/office/drawing/2014/main" id="{6DFA495E-5793-014C-848F-12C341656CC0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octagon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6" name="Octagon 5">
              <a:extLst>
                <a:ext uri="{FF2B5EF4-FFF2-40B4-BE49-F238E27FC236}">
                  <a16:creationId xmlns:a16="http://schemas.microsoft.com/office/drawing/2014/main" id="{6F4C1C65-7A02-814D-B058-379A2B0383B9}"/>
                </a:ext>
              </a:extLst>
            </p:cNvPr>
            <p:cNvSpPr/>
            <p:nvPr/>
          </p:nvSpPr>
          <p:spPr>
            <a:xfrm>
              <a:off x="10807550" y="2396681"/>
              <a:ext cx="1045508" cy="991382"/>
            </a:xfrm>
            <a:prstGeom prst="octagon">
              <a:avLst/>
            </a:prstGeom>
            <a:solidFill>
              <a:srgbClr val="C0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56632C-2598-6246-82AB-E795B0FF8085}"/>
                </a:ext>
              </a:extLst>
            </p:cNvPr>
            <p:cNvSpPr/>
            <p:nvPr/>
          </p:nvSpPr>
          <p:spPr>
            <a:xfrm>
              <a:off x="10763181" y="2345404"/>
              <a:ext cx="1139517" cy="10835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b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7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4E6C-1204-BE45-83A6-A7A2A964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742325"/>
          </a:xfrm>
        </p:spPr>
        <p:txBody>
          <a:bodyPr/>
          <a:lstStyle/>
          <a:p>
            <a:r>
              <a:rPr lang="en-US" dirty="0"/>
              <a:t>Last Time: Load balancers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C1C52-6B92-2B48-ACA1-2C843EC84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2" y="897308"/>
            <a:ext cx="11573380" cy="5844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have 2/3 of the </a:t>
            </a:r>
            <a:r>
              <a:rPr lang="en-US" i="1" dirty="0"/>
              <a:t>end-to-end</a:t>
            </a:r>
            <a:r>
              <a:rPr lang="en-US" dirty="0"/>
              <a:t> view of a basic scalable architecture!</a:t>
            </a:r>
          </a:p>
          <a:p>
            <a:pPr marL="457200" lvl="1" indent="0" algn="r">
              <a:buNone/>
            </a:pPr>
            <a:r>
              <a:rPr lang="en-US" dirty="0"/>
              <a:t>(for </a:t>
            </a:r>
            <a:r>
              <a:rPr lang="en-US" i="1" dirty="0"/>
              <a:t>services</a:t>
            </a:r>
            <a:r>
              <a:rPr lang="en-US" dirty="0"/>
              <a:t>, at least)</a:t>
            </a:r>
          </a:p>
          <a:p>
            <a:r>
              <a:rPr lang="en-US" i="1" dirty="0">
                <a:solidFill>
                  <a:schemeClr val="accent6"/>
                </a:solidFill>
              </a:rPr>
              <a:t>Frontend: </a:t>
            </a:r>
            <a:r>
              <a:rPr lang="en-US" dirty="0"/>
              <a:t>Client connects to “the service” via a </a:t>
            </a:r>
            <a:r>
              <a:rPr lang="en-US" b="1" dirty="0"/>
              <a:t>load balancer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Really, the client is being directed to one of many copies of the service.</a:t>
            </a:r>
          </a:p>
          <a:p>
            <a:pPr lvl="1"/>
            <a:r>
              <a:rPr lang="en-US" dirty="0"/>
              <a:t>Global LBs (DNS and IP anycast) have no central bottlenecks.</a:t>
            </a:r>
          </a:p>
          <a:p>
            <a:pPr lvl="1"/>
            <a:r>
              <a:rPr lang="en-US" dirty="0"/>
              <a:t>Local LBs (Reverse Proxy or NAT) provide mid-level scaling and continuous operation </a:t>
            </a:r>
            <a:r>
              <a:rPr lang="en-US" i="1" dirty="0"/>
              <a:t>(health checks &amp; rolling updates)</a:t>
            </a:r>
            <a:r>
              <a:rPr lang="en-US" dirty="0"/>
              <a:t>.</a:t>
            </a:r>
          </a:p>
          <a:p>
            <a:r>
              <a:rPr lang="en-US" i="1" dirty="0">
                <a:solidFill>
                  <a:schemeClr val="accent6"/>
                </a:solidFill>
              </a:rPr>
              <a:t>Services:</a:t>
            </a:r>
            <a:r>
              <a:rPr lang="en-US" dirty="0"/>
              <a:t> Implemented by thousands of clones.</a:t>
            </a:r>
          </a:p>
          <a:p>
            <a:pPr lvl="1"/>
            <a:r>
              <a:rPr lang="en-US" dirty="0"/>
              <a:t>If the code is </a:t>
            </a:r>
            <a:r>
              <a:rPr lang="en-US" b="1" dirty="0"/>
              <a:t>stateless </a:t>
            </a:r>
            <a:r>
              <a:rPr lang="en-US" dirty="0"/>
              <a:t>then any worker can equally handle any request.</a:t>
            </a:r>
          </a:p>
          <a:p>
            <a:r>
              <a:rPr lang="en-US" i="1" dirty="0">
                <a:solidFill>
                  <a:schemeClr val="accent6"/>
                </a:solidFill>
              </a:rPr>
              <a:t>Data Storage??</a:t>
            </a:r>
          </a:p>
          <a:p>
            <a:pPr lvl="1"/>
            <a:r>
              <a:rPr lang="en-US" dirty="0"/>
              <a:t>The next big topic!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6752323B-F8F9-424D-A03F-5C702966001B}"/>
              </a:ext>
            </a:extLst>
          </p:cNvPr>
          <p:cNvSpPr/>
          <p:nvPr/>
        </p:nvSpPr>
        <p:spPr>
          <a:xfrm>
            <a:off x="11594123" y="2107769"/>
            <a:ext cx="352203" cy="1980905"/>
          </a:xfrm>
          <a:prstGeom prst="rightBrace">
            <a:avLst>
              <a:gd name="adj1" fmla="val 34804"/>
              <a:gd name="adj2" fmla="val 50000"/>
            </a:avLst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7B886-1805-BB44-A565-291B11589E16}"/>
              </a:ext>
            </a:extLst>
          </p:cNvPr>
          <p:cNvSpPr txBox="1"/>
          <p:nvPr/>
        </p:nvSpPr>
        <p:spPr>
          <a:xfrm rot="16200000">
            <a:off x="11463577" y="2680925"/>
            <a:ext cx="117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Today’s topic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4D39206-F628-AF48-83C9-AA98FC26ABE2}"/>
              </a:ext>
            </a:extLst>
          </p:cNvPr>
          <p:cNvSpPr txBox="1">
            <a:spLocks/>
          </p:cNvSpPr>
          <p:nvPr/>
        </p:nvSpPr>
        <p:spPr>
          <a:xfrm>
            <a:off x="11594123" y="0"/>
            <a:ext cx="5978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E8D68A-910C-AD49-B346-DB2506993EA7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37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Filesystem is like a basic database, it gives: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rgbClr val="00B050"/>
                </a:solidFill>
              </a:rPr>
              <a:t>Scalability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work with data larger than computer’s RAM.</a:t>
            </a:r>
          </a:p>
          <a:p>
            <a:r>
              <a:rPr lang="en-US" b="1" dirty="0">
                <a:solidFill>
                  <a:srgbClr val="00B050"/>
                </a:solidFill>
              </a:rPr>
              <a:t>Persistence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keep data around after your program finishes.</a:t>
            </a:r>
          </a:p>
          <a:p>
            <a:r>
              <a:rPr lang="en-US" b="1" dirty="0">
                <a:solidFill>
                  <a:schemeClr val="accent4"/>
                </a:solidFill>
              </a:rPr>
              <a:t>Indexing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efficient access in just one dimension – the path/filename.</a:t>
            </a:r>
          </a:p>
          <a:p>
            <a:r>
              <a:rPr lang="en-US" b="1" dirty="0">
                <a:solidFill>
                  <a:srgbClr val="FFC000"/>
                </a:solidFill>
              </a:rPr>
              <a:t>Concurrency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multiple apps can read/write, but lacks </a:t>
            </a:r>
            <a:r>
              <a:rPr lang="en-US" b="1" dirty="0"/>
              <a:t>transactions</a:t>
            </a:r>
            <a:r>
              <a:rPr lang="en-US" dirty="0"/>
              <a:t>.</a:t>
            </a:r>
          </a:p>
          <a:p>
            <a:r>
              <a:rPr lang="en-US" b="1" strike="sngStrike" dirty="0">
                <a:solidFill>
                  <a:srgbClr val="C00000"/>
                </a:solidFill>
              </a:rPr>
              <a:t>Analysis</a:t>
            </a:r>
            <a:r>
              <a:rPr lang="en-US" b="1" strike="sngStrike" dirty="0">
                <a:solidFill>
                  <a:schemeClr val="accent6"/>
                </a:solidFill>
              </a:rPr>
              <a:t> </a:t>
            </a:r>
            <a:r>
              <a:rPr lang="mr-IN" strike="sngStrike" dirty="0"/>
              <a:t>–</a:t>
            </a:r>
            <a:r>
              <a:rPr lang="en-US" strike="sngStrike" dirty="0"/>
              <a:t> SQL query language is concise yet powerful.</a:t>
            </a:r>
          </a:p>
          <a:p>
            <a:pPr marL="0" indent="0">
              <a:buNone/>
            </a:pPr>
            <a:r>
              <a:rPr lang="en-US" sz="2400" i="1" dirty="0"/>
              <a:t> </a:t>
            </a:r>
          </a:p>
          <a:p>
            <a:r>
              <a:rPr lang="en-US" b="1" strike="sngStrike" dirty="0">
                <a:solidFill>
                  <a:srgbClr val="C00000"/>
                </a:solidFill>
              </a:rPr>
              <a:t>Integrity</a:t>
            </a:r>
            <a:r>
              <a:rPr lang="en-US" strike="sngStrike" dirty="0">
                <a:solidFill>
                  <a:schemeClr val="accent6"/>
                </a:solidFill>
              </a:rPr>
              <a:t> </a:t>
            </a:r>
            <a:r>
              <a:rPr lang="mr-IN" strike="sngStrike" dirty="0"/>
              <a:t>–</a:t>
            </a:r>
            <a:r>
              <a:rPr lang="en-US" strike="sngStrike" dirty="0"/>
              <a:t> restrict data type, disallow duplicate entries, transactions.</a:t>
            </a:r>
          </a:p>
          <a:p>
            <a:r>
              <a:rPr lang="en-US" b="1" strike="sngStrike" dirty="0">
                <a:solidFill>
                  <a:srgbClr val="C00000"/>
                </a:solidFill>
              </a:rPr>
              <a:t>Deduplication</a:t>
            </a:r>
            <a:r>
              <a:rPr lang="en-US" strike="sngStrike" dirty="0">
                <a:solidFill>
                  <a:schemeClr val="accent6"/>
                </a:solidFill>
              </a:rPr>
              <a:t> </a:t>
            </a:r>
            <a:r>
              <a:rPr lang="mr-IN" strike="sngStrike" dirty="0"/>
              <a:t>–</a:t>
            </a:r>
            <a:r>
              <a:rPr lang="en-US" strike="sngStrike" dirty="0"/>
              <a:t> save space, keep common data consistent.</a:t>
            </a:r>
          </a:p>
          <a:p>
            <a:r>
              <a:rPr lang="en-US" b="1" dirty="0">
                <a:solidFill>
                  <a:srgbClr val="00B050"/>
                </a:solidFill>
              </a:rPr>
              <a:t>Security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mr-IN" dirty="0"/>
              <a:t>–</a:t>
            </a:r>
            <a:r>
              <a:rPr lang="en-US" dirty="0"/>
              <a:t> different users can have access to specific data.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67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working with large amounts of data it can be a challenge to find an item of interest.</a:t>
            </a:r>
          </a:p>
          <a:p>
            <a:r>
              <a:rPr lang="en-US" dirty="0"/>
              <a:t>We don’t want to read every storage address to find what we’re looking for.</a:t>
            </a:r>
          </a:p>
          <a:p>
            <a:r>
              <a:rPr lang="en-US" b="1" i="1" dirty="0"/>
              <a:t>Sorting</a:t>
            </a:r>
            <a:r>
              <a:rPr lang="en-US" dirty="0"/>
              <a:t> the data can help tremendously, because it allows </a:t>
            </a:r>
            <a:r>
              <a:rPr lang="en-US" i="1" dirty="0"/>
              <a:t>binary search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494" y="4001294"/>
            <a:ext cx="4314785" cy="287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16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sorting is not enough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can’t sort in </a:t>
            </a:r>
            <a:r>
              <a:rPr lang="en-US" b="1" dirty="0">
                <a:solidFill>
                  <a:schemeClr val="accent6"/>
                </a:solidFill>
              </a:rPr>
              <a:t>multiple dimensions</a:t>
            </a:r>
          </a:p>
          <a:p>
            <a:pPr lvl="1"/>
            <a:r>
              <a:rPr lang="en-US" dirty="0"/>
              <a:t>Let’s say you want to find a product quickly according to either it’s name, manufacturer, or price.  You can only sort by one of the there three columns.</a:t>
            </a:r>
          </a:p>
          <a:p>
            <a:r>
              <a:rPr lang="en-US" dirty="0"/>
              <a:t>Can’t </a:t>
            </a:r>
            <a:r>
              <a:rPr lang="en-US" b="1" dirty="0">
                <a:solidFill>
                  <a:schemeClr val="accent6"/>
                </a:solidFill>
              </a:rPr>
              <a:t>insert new data </a:t>
            </a:r>
            <a:r>
              <a:rPr lang="en-US" dirty="0"/>
              <a:t>without </a:t>
            </a:r>
            <a:r>
              <a:rPr lang="en-US" i="1" dirty="0"/>
              <a:t>shifting</a:t>
            </a:r>
            <a:r>
              <a:rPr lang="en-US" dirty="0"/>
              <a:t> everything over to make room.</a:t>
            </a:r>
          </a:p>
          <a:p>
            <a:pPr lvl="1"/>
            <a:r>
              <a:rPr lang="en-US" dirty="0"/>
              <a:t>Shifting data in storage would require rewriting about half of it (on average).</a:t>
            </a:r>
          </a:p>
          <a:p>
            <a:pPr lvl="1"/>
            <a:r>
              <a:rPr lang="en-US" dirty="0"/>
              <a:t>That’s incredibly amount of work to accommodate just one tiny addition.</a:t>
            </a:r>
          </a:p>
          <a:p>
            <a:r>
              <a:rPr lang="en-US" dirty="0"/>
              <a:t>Sorting doesn’t take advantage of the hardware’s storage hierarchy.</a:t>
            </a:r>
          </a:p>
          <a:p>
            <a:pPr lvl="1"/>
            <a:r>
              <a:rPr lang="en-US" dirty="0"/>
              <a:t>The binary search will have to access the disk in every step because the index is distributed over the full data set.</a:t>
            </a:r>
          </a:p>
          <a:p>
            <a:pPr lvl="1"/>
            <a:r>
              <a:rPr lang="en-US" dirty="0"/>
              <a:t>It would be better to put all the index data close together (spatial locality).</a:t>
            </a:r>
          </a:p>
        </p:txBody>
      </p:sp>
    </p:spTree>
    <p:extLst>
      <p:ext uri="{BB962C8B-B14F-4D97-AF65-F5344CB8AC3E}">
        <p14:creationId xmlns:p14="http://schemas.microsoft.com/office/powerpoint/2010/main" val="570985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printed catalog can add multiple indexes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7294" y="1208868"/>
            <a:ext cx="5455403" cy="54244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Grainger catalog is sorted according to high-level </a:t>
            </a:r>
            <a:r>
              <a:rPr lang="en-US" i="1" dirty="0"/>
              <a:t>product categories</a:t>
            </a:r>
            <a:r>
              <a:rPr lang="en-US" dirty="0"/>
              <a:t>.</a:t>
            </a:r>
          </a:p>
          <a:p>
            <a:r>
              <a:rPr lang="en-US" dirty="0"/>
              <a:t>It has both yellow and blue index pages.</a:t>
            </a:r>
          </a:p>
          <a:p>
            <a:r>
              <a:rPr lang="en-US" dirty="0"/>
              <a:t>These allow efficient lookup by:</a:t>
            </a:r>
          </a:p>
          <a:p>
            <a:pPr lvl="1"/>
            <a:r>
              <a:rPr lang="en-US" sz="3200" i="1" dirty="0"/>
              <a:t>product type names</a:t>
            </a:r>
          </a:p>
          <a:p>
            <a:pPr lvl="1"/>
            <a:r>
              <a:rPr lang="en-US" sz="3200" i="1" dirty="0"/>
              <a:t>manufacturer names</a:t>
            </a:r>
          </a:p>
          <a:p>
            <a:r>
              <a:rPr lang="en-US" dirty="0"/>
              <a:t>In total, products can be efficiently found in three ways.</a:t>
            </a:r>
          </a:p>
          <a:p>
            <a:r>
              <a:rPr lang="en-US" dirty="0"/>
              <a:t>Simple sorted lists are effective here because data is never added.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941"/>
            <a:ext cx="6276814" cy="563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92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DB indexes use a </a:t>
            </a:r>
            <a:r>
              <a:rPr lang="en-US" i="1" dirty="0"/>
              <a:t>tree</a:t>
            </a:r>
            <a:r>
              <a:rPr lang="en-US" dirty="0"/>
              <a:t> or </a:t>
            </a:r>
            <a:r>
              <a:rPr lang="en-US" i="1" dirty="0" err="1"/>
              <a:t>hashtable</a:t>
            </a:r>
            <a:r>
              <a:rPr lang="en-US" dirty="0"/>
              <a:t> instead of sorting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870" y="2495227"/>
            <a:ext cx="9965411" cy="4494048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AEBCD-5C7D-364B-B98B-4D7623CB0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8454" y="1084882"/>
            <a:ext cx="11484244" cy="141034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Self-balanced binary trees give the log(N) speed of a binary search,</a:t>
            </a:r>
            <a:br>
              <a:rPr lang="en-US" dirty="0"/>
            </a:br>
            <a:r>
              <a:rPr lang="en-US" dirty="0"/>
              <a:t>while also allowing entries to be quickly added and deleted.</a:t>
            </a:r>
          </a:p>
          <a:p>
            <a:r>
              <a:rPr lang="en-US" dirty="0"/>
              <a:t>This is all review of CS-214 Data Structures.</a:t>
            </a:r>
          </a:p>
        </p:txBody>
      </p:sp>
    </p:spTree>
    <p:extLst>
      <p:ext uri="{BB962C8B-B14F-4D97-AF65-F5344CB8AC3E}">
        <p14:creationId xmlns:p14="http://schemas.microsoft.com/office/powerpoint/2010/main" val="1532606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B72BF-453A-6249-BBEA-521DFA5CC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Balanced binary search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833D9-DE40-C041-BD6A-2039A295C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453576"/>
          </a:xfrm>
        </p:spPr>
        <p:txBody>
          <a:bodyPr>
            <a:normAutofit/>
          </a:bodyPr>
          <a:lstStyle/>
          <a:p>
            <a:r>
              <a:rPr lang="en-US" dirty="0"/>
              <a:t>Finding an element is very similar to binary search of a sorted list.</a:t>
            </a:r>
          </a:p>
          <a:p>
            <a:r>
              <a:rPr lang="en-US" dirty="0"/>
              <a:t>Start from the root.  Move to the </a:t>
            </a:r>
            <a:r>
              <a:rPr lang="en-US" b="1" dirty="0"/>
              <a:t>left subtree </a:t>
            </a:r>
            <a:r>
              <a:rPr lang="en-US" dirty="0"/>
              <a:t>if the value you’re looking for is smaller, otherwise move to the </a:t>
            </a:r>
            <a:r>
              <a:rPr lang="en-US" b="1" dirty="0"/>
              <a:t>right subtree</a:t>
            </a:r>
            <a:r>
              <a:rPr lang="en-US" dirty="0"/>
              <a:t>.</a:t>
            </a:r>
          </a:p>
          <a:p>
            <a:r>
              <a:rPr lang="en-US" dirty="0"/>
              <a:t>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78CC09-9C03-8441-9D03-C47570FFB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89" y="2871957"/>
            <a:ext cx="8459789" cy="37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23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indexes/keys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Indexes are usually defined when the table is created</a:t>
            </a:r>
          </a:p>
          <a:p>
            <a:pPr lvl="1"/>
            <a:r>
              <a:rPr lang="en-US" b="1" i="1" dirty="0"/>
              <a:t>Primary key </a:t>
            </a:r>
            <a:r>
              <a:rPr lang="en-US" dirty="0"/>
              <a:t>must be unique for each row.</a:t>
            </a:r>
          </a:p>
          <a:p>
            <a:pPr lvl="1"/>
            <a:r>
              <a:rPr lang="en-US" dirty="0"/>
              <a:t>We must be able to quickly check that new value does not already exist.</a:t>
            </a:r>
          </a:p>
          <a:p>
            <a:pPr lvl="1"/>
            <a:r>
              <a:rPr lang="en-US" dirty="0"/>
              <a:t>Thus, unique/primary keys are indexed.</a:t>
            </a:r>
          </a:p>
          <a:p>
            <a:r>
              <a:rPr lang="en-US" dirty="0"/>
              <a:t>But you may later realize that certain queries are too slow</a:t>
            </a:r>
          </a:p>
          <a:p>
            <a:pPr lvl="1"/>
            <a:r>
              <a:rPr lang="en-US" dirty="0"/>
              <a:t>Without proper indexes, DBMS will have to examine every row in the table to find the relevant rows.</a:t>
            </a:r>
          </a:p>
          <a:p>
            <a:pPr lvl="1"/>
            <a:r>
              <a:rPr lang="en-US" dirty="0"/>
              <a:t>Adding one or more indexes may dramatically speed up a query.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Basic syntax: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CREATE INDEX </a:t>
            </a:r>
            <a:r>
              <a:rPr lang="en-US" i="1" dirty="0" err="1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index_name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ON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</a:t>
            </a:r>
            <a:r>
              <a:rPr lang="en-US" i="1" dirty="0" err="1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table_name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(</a:t>
            </a:r>
            <a:r>
              <a:rPr lang="en-US" i="1" dirty="0" err="1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column_name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9472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Multiple indexes in one table are possible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0829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Allow finding rows quickly based on multiple criteria</a:t>
            </a:r>
          </a:p>
          <a:p>
            <a:r>
              <a:rPr lang="en-US" dirty="0"/>
              <a:t>Need two indexes to quickly get results for both:</a:t>
            </a:r>
          </a:p>
          <a:p>
            <a:pPr lvl="1"/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SELECT * FROM Person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WHERE SSN=543230921</a:t>
            </a:r>
          </a:p>
          <a:p>
            <a:pPr lvl="1"/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SELECT * FROM Person</a:t>
            </a:r>
            <a:b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</a:br>
            <a:r>
              <a:rPr lang="en-US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WHERE </a:t>
            </a:r>
            <a:r>
              <a:rPr lang="en-US" b="1" dirty="0" err="1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birthYear</a:t>
            </a:r>
            <a:r>
              <a:rPr lang="en-US" b="1" dirty="0">
                <a:solidFill>
                  <a:schemeClr val="accent1"/>
                </a:solidFill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BETWEEN 1979 AND 1983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307"/>
            <a:ext cx="12191998" cy="36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23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2715" y="3505916"/>
            <a:ext cx="18290729" cy="5100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956" y="1"/>
            <a:ext cx="10950844" cy="991891"/>
          </a:xfrm>
        </p:spPr>
        <p:txBody>
          <a:bodyPr/>
          <a:lstStyle/>
          <a:p>
            <a:r>
              <a:rPr lang="en-US" b="1" dirty="0"/>
              <a:t>Composite</a:t>
            </a:r>
            <a:r>
              <a:rPr lang="en-US" i="1" dirty="0"/>
              <a:t> </a:t>
            </a:r>
            <a:r>
              <a:rPr lang="en-US" dirty="0"/>
              <a:t>indexes involve multiple columns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956" y="991891"/>
            <a:ext cx="11468745" cy="225055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Useful when WHERE clauses involves pairs of column values: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* FROM Person WHERE </a:t>
            </a:r>
            <a:r>
              <a:rPr lang="en-US" sz="20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firstName</a:t>
            </a: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“Alice” AND </a:t>
            </a:r>
            <a:r>
              <a:rPr lang="en-US" sz="20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lastName</a:t>
            </a:r>
            <a:r>
              <a:rPr lang="en-US" sz="20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“Sanders”</a:t>
            </a:r>
          </a:p>
          <a:p>
            <a:r>
              <a:rPr lang="en-US" sz="2400" dirty="0"/>
              <a:t>Unlike two separate indexes, you can find the </a:t>
            </a:r>
            <a:r>
              <a:rPr lang="en-US" sz="2400" i="1" dirty="0"/>
              <a:t>matching pair </a:t>
            </a:r>
            <a:r>
              <a:rPr lang="en-US" sz="2400" dirty="0"/>
              <a:t>of values with one lookup.</a:t>
            </a:r>
          </a:p>
          <a:p>
            <a:r>
              <a:rPr lang="en-US" sz="2400" dirty="0"/>
              <a:t>Otherwise, would have to first find results for </a:t>
            </a:r>
            <a:r>
              <a:rPr lang="en-US" sz="24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firstName</a:t>
            </a:r>
            <a:r>
              <a:rPr lang="en-US" sz="24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“Alice” </a:t>
            </a:r>
            <a:r>
              <a:rPr lang="en-US" sz="2400" dirty="0">
                <a:cs typeface="Courier New" panose="02070309020205020404" pitchFamily="49" charset="0"/>
              </a:rPr>
              <a:t>and scan through all the </a:t>
            </a:r>
            <a:r>
              <a:rPr lang="en-US" sz="2400" dirty="0" err="1">
                <a:cs typeface="Courier New" panose="02070309020205020404" pitchFamily="49" charset="0"/>
              </a:rPr>
              <a:t>Alices</a:t>
            </a:r>
            <a:r>
              <a:rPr lang="en-US" sz="2400" dirty="0">
                <a:cs typeface="Courier New" panose="02070309020205020404" pitchFamily="49" charset="0"/>
              </a:rPr>
              <a:t> checking for </a:t>
            </a:r>
            <a:r>
              <a:rPr lang="en-US" sz="2400" dirty="0" err="1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lastName</a:t>
            </a:r>
            <a:r>
              <a:rPr lang="en-US" sz="2400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“Sanders”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/>
              <a:t>However, example below does not allow you to quickly find rows by </a:t>
            </a:r>
            <a:r>
              <a:rPr lang="en-US" sz="2400" dirty="0" err="1"/>
              <a:t>lastName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8466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52350-C3F1-B44A-B8E8-95AE50AF6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 execution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57462-53A4-404B-A7A8-0FFFF789C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DBMS must translate your SELECT query into a series of table lookups.</a:t>
            </a:r>
          </a:p>
          <a:p>
            <a:r>
              <a:rPr lang="en-US" dirty="0"/>
              <a:t>A complex query has many choices about what to do first, and it will try to make the most efficient choice.</a:t>
            </a:r>
          </a:p>
          <a:p>
            <a:pPr lvl="1"/>
            <a:r>
              <a:rPr lang="en-US" dirty="0"/>
              <a:t>For example, if a JOIN is used, either of the two tables can be examined first.</a:t>
            </a:r>
          </a:p>
          <a:p>
            <a:pPr lvl="1"/>
            <a:r>
              <a:rPr lang="en-US" dirty="0"/>
              <a:t>The presence of indexes make some choices more efficient than others.</a:t>
            </a:r>
          </a:p>
          <a:p>
            <a:r>
              <a:rPr lang="en-US" dirty="0"/>
              <a:t>DBMSs have special commands that explain the query execution plan:</a:t>
            </a:r>
          </a:p>
          <a:p>
            <a:pPr lvl="1"/>
            <a:r>
              <a:rPr lang="en-US" dirty="0"/>
              <a:t>SQLite: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EXPLAIN QUERY PLAN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…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MySQL: </a:t>
            </a:r>
            <a:r>
              <a:rPr lang="en-US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EXPLAIN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SELECT …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This usually tells you how many rows will be examined, and adding indexes can reduce these numbers.</a:t>
            </a:r>
          </a:p>
        </p:txBody>
      </p:sp>
    </p:spTree>
    <p:extLst>
      <p:ext uri="{BB962C8B-B14F-4D97-AF65-F5344CB8AC3E}">
        <p14:creationId xmlns:p14="http://schemas.microsoft.com/office/powerpoint/2010/main" val="305608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97BA3-4919-D944-AE9F-A43D6969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to Databases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458B23-646A-7746-A444-CDA080425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summarize the most important parts of CS-339 or CS-217 in one lecture.</a:t>
            </a:r>
          </a:p>
        </p:txBody>
      </p:sp>
    </p:spTree>
    <p:extLst>
      <p:ext uri="{BB962C8B-B14F-4D97-AF65-F5344CB8AC3E}">
        <p14:creationId xmlns:p14="http://schemas.microsoft.com/office/powerpoint/2010/main" val="1155476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index columns?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query is slow!</a:t>
            </a:r>
          </a:p>
          <a:p>
            <a:r>
              <a:rPr lang="en-US" dirty="0"/>
              <a:t>Generally, add an index if the column is:</a:t>
            </a:r>
          </a:p>
          <a:p>
            <a:pPr lvl="1"/>
            <a:r>
              <a:rPr lang="en-US" dirty="0"/>
              <a:t>Used in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WHERE</a:t>
            </a:r>
            <a:r>
              <a:rPr lang="en-US" dirty="0"/>
              <a:t> conditions, or</a:t>
            </a:r>
          </a:p>
          <a:p>
            <a:pPr lvl="1"/>
            <a:r>
              <a:rPr lang="en-US" dirty="0"/>
              <a:t>Used in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JOIN </a:t>
            </a:r>
            <a:r>
              <a:rPr lang="mr-IN" dirty="0">
                <a:latin typeface="Courier New" panose="02070309020205020404" pitchFamily="49" charset="0"/>
                <a:ea typeface="Andale Mono" charset="0"/>
                <a:cs typeface="Andale Mono" charset="0"/>
              </a:rPr>
              <a:t>…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 ON </a:t>
            </a:r>
            <a:r>
              <a:rPr lang="en-US" dirty="0"/>
              <a:t>conditions, or</a:t>
            </a:r>
          </a:p>
          <a:p>
            <a:pPr lvl="1"/>
            <a:r>
              <a:rPr lang="en-US" dirty="0"/>
              <a:t>A foreign key refers to it.</a:t>
            </a:r>
          </a:p>
          <a:p>
            <a:r>
              <a:rPr lang="en-US" dirty="0"/>
              <a:t>Also helpful if the column is:</a:t>
            </a:r>
          </a:p>
          <a:p>
            <a:pPr lvl="1"/>
            <a:r>
              <a:rPr lang="en-US" dirty="0"/>
              <a:t>In a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MIN</a:t>
            </a:r>
            <a:r>
              <a:rPr lang="en-US" dirty="0"/>
              <a:t> or </a:t>
            </a:r>
            <a:r>
              <a:rPr lang="en-US" dirty="0">
                <a:latin typeface="Courier New" panose="02070309020205020404" pitchFamily="49" charset="0"/>
                <a:ea typeface="Andale Mono" charset="0"/>
                <a:cs typeface="Courier New" panose="02070309020205020404" pitchFamily="49" charset="0"/>
              </a:rPr>
              <a:t>MAX</a:t>
            </a:r>
            <a:r>
              <a:rPr lang="en-US" dirty="0"/>
              <a:t> aggregation function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933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Indexes are not free!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208294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Don’t add indexes unless you need them.</a:t>
            </a:r>
          </a:p>
          <a:p>
            <a:r>
              <a:rPr lang="en-US" dirty="0"/>
              <a:t>Rookie mistake is to index every column “just in case.”</a:t>
            </a:r>
          </a:p>
          <a:p>
            <a:r>
              <a:rPr lang="en-US" dirty="0"/>
              <a:t>Indexes consume storage space </a:t>
            </a:r>
            <a:r>
              <a:rPr lang="en-US" b="1" i="1" dirty="0">
                <a:solidFill>
                  <a:schemeClr val="accent6"/>
                </a:solidFill>
              </a:rPr>
              <a:t>(storage overhead),</a:t>
            </a:r>
          </a:p>
          <a:p>
            <a:r>
              <a:rPr lang="en-US" dirty="0"/>
              <a:t>Indexes must be updated when data is modified </a:t>
            </a:r>
            <a:r>
              <a:rPr lang="en-US" b="1" i="1" dirty="0">
                <a:solidFill>
                  <a:schemeClr val="accent6"/>
                </a:solidFill>
              </a:rPr>
              <a:t>(performance overhead).</a:t>
            </a:r>
          </a:p>
          <a:p>
            <a:pPr marL="0" indent="0">
              <a:buNone/>
            </a:pPr>
            <a:endParaRPr lang="en-US" b="1" dirty="0">
              <a:solidFill>
                <a:schemeClr val="accent1"/>
              </a:solidFill>
              <a:latin typeface="Courier New" panose="02070309020205020404" pitchFamily="49" charset="0"/>
              <a:ea typeface="Andale Mono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8307"/>
            <a:ext cx="12191998" cy="362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106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and Index terminology in SQL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Plain </a:t>
            </a:r>
            <a:r>
              <a:rPr lang="en-US" b="1" dirty="0">
                <a:solidFill>
                  <a:schemeClr val="accent6"/>
                </a:solidFill>
              </a:rPr>
              <a:t>key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or </a:t>
            </a:r>
            <a:r>
              <a:rPr lang="en-US" b="1" dirty="0">
                <a:solidFill>
                  <a:schemeClr val="accent6"/>
                </a:solidFill>
              </a:rPr>
              <a:t>index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just a way to find rows quickly</a:t>
            </a:r>
          </a:p>
          <a:p>
            <a:pPr lvl="1"/>
            <a:r>
              <a:rPr lang="en-US" dirty="0"/>
              <a:t>Just creates a search tree.</a:t>
            </a:r>
          </a:p>
          <a:p>
            <a:r>
              <a:rPr lang="en-US" b="1" dirty="0">
                <a:solidFill>
                  <a:schemeClr val="accent6"/>
                </a:solidFill>
              </a:rPr>
              <a:t>Unique key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/>
              <a:t>is an index that prevents duplicates</a:t>
            </a:r>
          </a:p>
          <a:p>
            <a:pPr lvl="1"/>
            <a:r>
              <a:rPr lang="en-US" dirty="0"/>
              <a:t>Bottom level of search tree has no repeated values</a:t>
            </a:r>
          </a:p>
          <a:p>
            <a:pPr lvl="1"/>
            <a:r>
              <a:rPr lang="en-US" dirty="0"/>
              <a:t>DBMS can use the tree to quickly search for existing rows with that value before allowing a row insertion (or column update) to proceed.</a:t>
            </a:r>
          </a:p>
          <a:p>
            <a:r>
              <a:rPr lang="en-US" b="1" dirty="0">
                <a:solidFill>
                  <a:schemeClr val="accent6"/>
                </a:solidFill>
              </a:rPr>
              <a:t>Primary key </a:t>
            </a:r>
            <a:r>
              <a:rPr lang="en-US" dirty="0"/>
              <a:t>is just a unique key, but there can only be one per table</a:t>
            </a:r>
          </a:p>
          <a:p>
            <a:pPr lvl="1"/>
            <a:r>
              <a:rPr lang="en-US" dirty="0"/>
              <a:t>We think of the primary key as the </a:t>
            </a:r>
            <a:r>
              <a:rPr lang="en-US" i="1" dirty="0"/>
              <a:t>most important</a:t>
            </a:r>
            <a:r>
              <a:rPr lang="en-US" dirty="0"/>
              <a:t> unique key in the table</a:t>
            </a:r>
          </a:p>
          <a:p>
            <a:r>
              <a:rPr lang="en-US" b="1" dirty="0">
                <a:solidFill>
                  <a:schemeClr val="accent6"/>
                </a:solidFill>
              </a:rPr>
              <a:t>Foreign key </a:t>
            </a:r>
            <a:r>
              <a:rPr lang="en-US" dirty="0"/>
              <a:t>makes a column’s values match a column in another table</a:t>
            </a:r>
          </a:p>
          <a:p>
            <a:pPr lvl="1"/>
            <a:r>
              <a:rPr lang="en-US" dirty="0"/>
              <a:t>The referenced column in the other table should be indexed</a:t>
            </a:r>
            <a:br>
              <a:rPr lang="en-US" dirty="0"/>
            </a:br>
            <a:r>
              <a:rPr lang="en-US" dirty="0"/>
              <a:t>(usually it’s the primary key).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35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81627-7F81-9645-9BD1-4F2E500A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2DECC-1EEE-5D42-8A9F-64EE7C196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Persistent</a:t>
            </a:r>
            <a:r>
              <a:rPr lang="en-US" dirty="0"/>
              <a:t> storage requires special consideration due to slow performance and lack of language-level support.</a:t>
            </a:r>
          </a:p>
          <a:p>
            <a:r>
              <a:rPr lang="en-US" dirty="0"/>
              <a:t>Databases solve lots of problems:</a:t>
            </a:r>
          </a:p>
          <a:p>
            <a:pPr lvl="1"/>
            <a:r>
              <a:rPr lang="en-US" sz="3200" b="1" dirty="0"/>
              <a:t>scalability, persistence, indexing, concurrency, </a:t>
            </a:r>
            <a:r>
              <a:rPr lang="en-US" sz="3200" dirty="0"/>
              <a:t>etc.</a:t>
            </a:r>
          </a:p>
          <a:p>
            <a:pPr lvl="1"/>
            <a:r>
              <a:rPr lang="en-US" sz="3200" dirty="0"/>
              <a:t>Filesystems can solve some, but not all, of these problems.</a:t>
            </a:r>
          </a:p>
          <a:p>
            <a:r>
              <a:rPr lang="en-US" b="1" dirty="0"/>
              <a:t>Relational (SQL) databases </a:t>
            </a:r>
            <a:r>
              <a:rPr lang="en-US" dirty="0"/>
              <a:t>store data in tables.</a:t>
            </a:r>
          </a:p>
          <a:p>
            <a:r>
              <a:rPr lang="en-US" dirty="0"/>
              <a:t>Developer defines the DB </a:t>
            </a:r>
            <a:r>
              <a:rPr lang="en-US" b="1" dirty="0"/>
              <a:t>schema</a:t>
            </a:r>
            <a:r>
              <a:rPr lang="en-US" dirty="0"/>
              <a:t> first (tables, columns, keys).</a:t>
            </a:r>
          </a:p>
          <a:p>
            <a:pPr lvl="1"/>
            <a:r>
              <a:rPr lang="en-US" dirty="0"/>
              <a:t>Rows are added during DB operation, and they must fit the schema.</a:t>
            </a:r>
          </a:p>
          <a:p>
            <a:r>
              <a:rPr lang="en-US" b="1" dirty="0"/>
              <a:t>Indexes</a:t>
            </a:r>
            <a:r>
              <a:rPr lang="en-US" dirty="0"/>
              <a:t> let us find rows quickly with value of one or more column.</a:t>
            </a:r>
          </a:p>
          <a:p>
            <a:r>
              <a:rPr lang="en-US" dirty="0"/>
              <a:t>SQL query language lets us run analysis code "close to" data storage (filtering, aggregation – sum, count, min, max, avg, etc.).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376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EA35A09-C6ED-9549-A2F0-CE971F9E7B6E}"/>
              </a:ext>
            </a:extLst>
          </p:cNvPr>
          <p:cNvGrpSpPr/>
          <p:nvPr/>
        </p:nvGrpSpPr>
        <p:grpSpPr>
          <a:xfrm>
            <a:off x="2232287" y="-555516"/>
            <a:ext cx="11111222" cy="11470650"/>
            <a:chOff x="5448822" y="-116238"/>
            <a:chExt cx="6755703" cy="69742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C82648-13F9-B949-B2DC-23CFC1C5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6906" y="-116238"/>
              <a:ext cx="6379535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D9EE5F7-4AC2-7740-915F-525313AC104B}"/>
                </a:ext>
              </a:extLst>
            </p:cNvPr>
            <p:cNvSpPr/>
            <p:nvPr/>
          </p:nvSpPr>
          <p:spPr>
            <a:xfrm>
              <a:off x="5448822" y="-116238"/>
              <a:ext cx="6755703" cy="1154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DD226C0-4653-B64B-910B-57DE2B87EF8B}"/>
                </a:ext>
              </a:extLst>
            </p:cNvPr>
            <p:cNvSpPr/>
            <p:nvPr/>
          </p:nvSpPr>
          <p:spPr>
            <a:xfrm>
              <a:off x="5723792" y="264762"/>
              <a:ext cx="4742787" cy="1154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72CE74-DF9F-9644-B8B9-70C3917C5F36}"/>
                </a:ext>
              </a:extLst>
            </p:cNvPr>
            <p:cNvSpPr/>
            <p:nvPr/>
          </p:nvSpPr>
          <p:spPr>
            <a:xfrm>
              <a:off x="5636906" y="1223074"/>
              <a:ext cx="4742787" cy="983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B1D574-6566-064E-BE19-83E483B3BDCB}"/>
                </a:ext>
              </a:extLst>
            </p:cNvPr>
            <p:cNvSpPr/>
            <p:nvPr/>
          </p:nvSpPr>
          <p:spPr>
            <a:xfrm rot="2636794">
              <a:off x="7602074" y="1700554"/>
              <a:ext cx="1370635" cy="983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E0BA66-EDB7-7548-8CD7-0D96D3097FB0}"/>
                </a:ext>
              </a:extLst>
            </p:cNvPr>
            <p:cNvSpPr/>
            <p:nvPr/>
          </p:nvSpPr>
          <p:spPr>
            <a:xfrm rot="20431764">
              <a:off x="6361656" y="4390090"/>
              <a:ext cx="2527283" cy="9837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A90E47-959E-7B48-8E23-B0081B48B5A6}"/>
                </a:ext>
              </a:extLst>
            </p:cNvPr>
            <p:cNvSpPr/>
            <p:nvPr/>
          </p:nvSpPr>
          <p:spPr>
            <a:xfrm>
              <a:off x="5636906" y="5167734"/>
              <a:ext cx="6379535" cy="1690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5E6431-A7AE-DE45-8CE1-149FC42C46A8}"/>
              </a:ext>
            </a:extLst>
          </p:cNvPr>
          <p:cNvSpPr txBox="1"/>
          <p:nvPr/>
        </p:nvSpPr>
        <p:spPr>
          <a:xfrm>
            <a:off x="7944522" y="2930707"/>
            <a:ext cx="1892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MediaWiki</a:t>
            </a:r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A16CC59-73A9-444D-AFCF-9A52A65A82F1}"/>
              </a:ext>
            </a:extLst>
          </p:cNvPr>
          <p:cNvSpPr/>
          <p:nvPr/>
        </p:nvSpPr>
        <p:spPr>
          <a:xfrm>
            <a:off x="2630352" y="3112790"/>
            <a:ext cx="3930485" cy="41639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9E93E-A89A-8040-9C60-ACB21B467BF3}"/>
              </a:ext>
            </a:extLst>
          </p:cNvPr>
          <p:cNvSpPr txBox="1"/>
          <p:nvPr/>
        </p:nvSpPr>
        <p:spPr>
          <a:xfrm rot="5400000">
            <a:off x="5371989" y="4959859"/>
            <a:ext cx="16846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Web browser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461AD0-047F-D544-B308-EC67D5AB52B2}"/>
              </a:ext>
            </a:extLst>
          </p:cNvPr>
          <p:cNvSpPr/>
          <p:nvPr/>
        </p:nvSpPr>
        <p:spPr>
          <a:xfrm>
            <a:off x="12615069" y="3126649"/>
            <a:ext cx="496027" cy="287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61820C-C076-FE46-BDA9-86EC32FA1211}"/>
              </a:ext>
            </a:extLst>
          </p:cNvPr>
          <p:cNvSpPr/>
          <p:nvPr/>
        </p:nvSpPr>
        <p:spPr>
          <a:xfrm rot="18526984">
            <a:off x="9607206" y="5840673"/>
            <a:ext cx="3915178" cy="3361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B9DA8-63BE-8F45-AA72-D12FF8851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Wikipedia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4C9355-6134-9D4C-BCBD-F93D170B8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8455658" cy="5594888"/>
          </a:xfrm>
        </p:spPr>
        <p:txBody>
          <a:bodyPr>
            <a:normAutofit/>
          </a:bodyPr>
          <a:lstStyle/>
          <a:p>
            <a:r>
              <a:rPr lang="en-US" dirty="0"/>
              <a:t>Recall that we pushed all app state to the DB, allowing </a:t>
            </a:r>
            <a:r>
              <a:rPr lang="en-US" dirty="0" err="1"/>
              <a:t>MediaWiki</a:t>
            </a:r>
            <a:r>
              <a:rPr lang="en-US" dirty="0"/>
              <a:t> app to be stateless and thus trivially parallelizable.</a:t>
            </a:r>
          </a:p>
          <a:p>
            <a:r>
              <a:rPr lang="en-US" dirty="0"/>
              <a:t>Databases provide both </a:t>
            </a:r>
            <a:r>
              <a:rPr lang="en-US" b="1" dirty="0"/>
              <a:t>persistent storage</a:t>
            </a:r>
            <a:br>
              <a:rPr lang="en-US" b="1" dirty="0"/>
            </a:br>
            <a:r>
              <a:rPr lang="en-US" dirty="0"/>
              <a:t>and </a:t>
            </a:r>
            <a:r>
              <a:rPr lang="en-US" b="1" dirty="0"/>
              <a:t>coordination </a:t>
            </a:r>
            <a:r>
              <a:rPr lang="en-US" dirty="0"/>
              <a:t>in large-scale system.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0EED08E-73FC-3947-9912-E954F752CF69}"/>
              </a:ext>
            </a:extLst>
          </p:cNvPr>
          <p:cNvSpPr/>
          <p:nvPr/>
        </p:nvSpPr>
        <p:spPr>
          <a:xfrm>
            <a:off x="10375169" y="1329761"/>
            <a:ext cx="2415796" cy="2409773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02333381-6A09-7A43-916A-5D15E9219512}"/>
              </a:ext>
            </a:extLst>
          </p:cNvPr>
          <p:cNvSpPr/>
          <p:nvPr/>
        </p:nvSpPr>
        <p:spPr>
          <a:xfrm>
            <a:off x="1089211" y="4437529"/>
            <a:ext cx="4129381" cy="2094316"/>
          </a:xfrm>
          <a:prstGeom prst="wedgeRectCallout">
            <a:avLst>
              <a:gd name="adj1" fmla="val -2305"/>
              <a:gd name="adj2" fmla="val -917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 general, these are our two biggest scalability challenges and both are the concerns of databases.</a:t>
            </a:r>
          </a:p>
        </p:txBody>
      </p:sp>
    </p:spTree>
    <p:extLst>
      <p:ext uri="{BB962C8B-B14F-4D97-AF65-F5344CB8AC3E}">
        <p14:creationId xmlns:p14="http://schemas.microsoft.com/office/powerpoint/2010/main" val="30732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Computers have a hierarchy of storage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26942" y="4246560"/>
            <a:ext cx="8169174" cy="2397308"/>
          </a:xfrm>
        </p:spPr>
        <p:txBody>
          <a:bodyPr>
            <a:normAutofit/>
          </a:bodyPr>
          <a:lstStyle/>
          <a:p>
            <a:r>
              <a:rPr lang="en-US" sz="2800" dirty="0"/>
              <a:t>Disk is about </a:t>
            </a:r>
            <a:r>
              <a:rPr lang="en-US" sz="2800" i="1" dirty="0"/>
              <a:t>ten billion </a:t>
            </a:r>
            <a:r>
              <a:rPr lang="en-US" sz="2800" dirty="0"/>
              <a:t>times larger than registers, </a:t>
            </a:r>
            <a:br>
              <a:rPr lang="en-US" sz="2800" dirty="0"/>
            </a:br>
            <a:r>
              <a:rPr lang="en-US" sz="2800" dirty="0"/>
              <a:t>but has about </a:t>
            </a:r>
            <a:r>
              <a:rPr lang="en-US" sz="2800" i="1" dirty="0"/>
              <a:t>ten million</a:t>
            </a:r>
            <a:r>
              <a:rPr lang="en-US" sz="2800" dirty="0"/>
              <a:t> times larger delay (latency).</a:t>
            </a:r>
          </a:p>
          <a:p>
            <a:r>
              <a:rPr lang="en-US" sz="2800" dirty="0"/>
              <a:t>Goal is to work as much as possible in the top levels.</a:t>
            </a:r>
          </a:p>
          <a:p>
            <a:r>
              <a:rPr lang="en-US" sz="2800" dirty="0"/>
              <a:t>Large, rarely-needed data is stored at the bottom level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10034" y="1426905"/>
          <a:ext cx="6102296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0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i="1" dirty="0"/>
                        <a:t>delay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i="1" dirty="0"/>
                        <a:t>capacity</a:t>
                      </a:r>
                    </a:p>
                  </a:txBody>
                  <a:tcPr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0.3ns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CPU Registers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 kB</a:t>
                      </a:r>
                      <a:r>
                        <a:rPr lang="en-US" sz="2000" baseline="0" dirty="0"/>
                        <a:t> (kilobyte)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CPU Caches (L2)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16 MB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50ns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Random Access Memory (RAM)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16 GB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100</a:t>
                      </a:r>
                      <a:r>
                        <a:rPr lang="el-GR" sz="2000" dirty="0"/>
                        <a:t>μ</a:t>
                      </a:r>
                      <a:r>
                        <a:rPr lang="en-US" sz="2000" dirty="0"/>
                        <a:t>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Flash</a:t>
                      </a:r>
                      <a:r>
                        <a:rPr lang="en-US" sz="2000" baseline="0" dirty="0">
                          <a:solidFill>
                            <a:schemeClr val="accent1"/>
                          </a:solidFill>
                        </a:rPr>
                        <a:t> Storage (SSD)</a:t>
                      </a:r>
                      <a:endParaRPr lang="en-US" sz="20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1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5ms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accent1"/>
                          </a:solidFill>
                        </a:rPr>
                        <a:t>Magnetic Disk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8 TB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915700" y="1701641"/>
            <a:ext cx="11575" cy="2286000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5400000">
            <a:off x="-438325" y="2511971"/>
            <a:ext cx="1990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Larger, but slower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112" y="895365"/>
            <a:ext cx="1614345" cy="18284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304" y="895365"/>
            <a:ext cx="2024738" cy="18492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86" y="3129469"/>
            <a:ext cx="2759312" cy="22227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614" y="4865988"/>
            <a:ext cx="2770208" cy="1871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578" y="2808925"/>
            <a:ext cx="2939348" cy="111100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481A11-F2B4-2D49-A445-77E297781ECE}"/>
              </a:ext>
            </a:extLst>
          </p:cNvPr>
          <p:cNvCxnSpPr>
            <a:cxnSpLocks/>
          </p:cNvCxnSpPr>
          <p:nvPr/>
        </p:nvCxnSpPr>
        <p:spPr>
          <a:xfrm>
            <a:off x="1300764" y="3000777"/>
            <a:ext cx="7197540" cy="0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9702A8C-06C8-674A-8868-910A86E332F5}"/>
              </a:ext>
            </a:extLst>
          </p:cNvPr>
          <p:cNvSpPr txBox="1"/>
          <p:nvPr/>
        </p:nvSpPr>
        <p:spPr>
          <a:xfrm>
            <a:off x="6851785" y="2540320"/>
            <a:ext cx="197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volatile memory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47693C-C91B-7E4A-91C6-36ACA3C86F83}"/>
              </a:ext>
            </a:extLst>
          </p:cNvPr>
          <p:cNvSpPr txBox="1"/>
          <p:nvPr/>
        </p:nvSpPr>
        <p:spPr>
          <a:xfrm>
            <a:off x="6851785" y="3073661"/>
            <a:ext cx="179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persistent storage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C0B64F-B698-A647-937B-ED3ED19EC57D}"/>
              </a:ext>
            </a:extLst>
          </p:cNvPr>
          <p:cNvCxnSpPr>
            <a:cxnSpLocks/>
          </p:cNvCxnSpPr>
          <p:nvPr/>
        </p:nvCxnSpPr>
        <p:spPr>
          <a:xfrm>
            <a:off x="8498304" y="3034405"/>
            <a:ext cx="385366" cy="709556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096A84-3CB5-7D42-9FDF-936F9881764D}"/>
              </a:ext>
            </a:extLst>
          </p:cNvPr>
          <p:cNvCxnSpPr>
            <a:cxnSpLocks/>
          </p:cNvCxnSpPr>
          <p:nvPr/>
        </p:nvCxnSpPr>
        <p:spPr>
          <a:xfrm flipV="1">
            <a:off x="8883670" y="3616817"/>
            <a:ext cx="3308330" cy="127144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594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9BAE-672C-EA4B-B2BA-00140018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472" y="154983"/>
            <a:ext cx="7934598" cy="883403"/>
          </a:xfrm>
        </p:spPr>
        <p:txBody>
          <a:bodyPr>
            <a:normAutofit/>
          </a:bodyPr>
          <a:lstStyle/>
          <a:p>
            <a:r>
              <a:rPr lang="en-US" dirty="0"/>
              <a:t>Storage has limited bandwidth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ED504-FF2F-5B43-B191-14653B003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2" y="1146875"/>
            <a:ext cx="7934598" cy="5594888"/>
          </a:xfrm>
        </p:spPr>
        <p:txBody>
          <a:bodyPr/>
          <a:lstStyle/>
          <a:p>
            <a:r>
              <a:rPr lang="en-US" dirty="0"/>
              <a:t>All types of computer storage are limited to reading/writing just a small fraction at once.</a:t>
            </a:r>
          </a:p>
          <a:p>
            <a:r>
              <a:rPr lang="en-US" b="1" dirty="0"/>
              <a:t>Magnetic disks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The read/write head can read the charges on a tiny portion of the magnetic disk.</a:t>
            </a:r>
          </a:p>
          <a:p>
            <a:r>
              <a:rPr lang="en-US" b="1" dirty="0"/>
              <a:t>RAM (memory):</a:t>
            </a:r>
            <a:endParaRPr lang="en-US" dirty="0"/>
          </a:p>
          <a:p>
            <a:pPr lvl="1"/>
            <a:r>
              <a:rPr lang="en-US" dirty="0"/>
              <a:t>Memory and flash chips store lots of data, but only a few bytes can be transferred at once, because there are only a couple hundred electrical connections at the edge.</a:t>
            </a:r>
          </a:p>
          <a:p>
            <a:pPr lvl="1"/>
            <a:r>
              <a:rPr lang="en-US" dirty="0"/>
              <a:t>SSDs (flash) is similar, with even fewer electrical connections.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B7F41-3F42-1046-BFC3-4A111FD3C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7" y="775982"/>
            <a:ext cx="3752193" cy="29314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52F145-AF70-C246-BB37-BE91B1C2C23A}"/>
              </a:ext>
            </a:extLst>
          </p:cNvPr>
          <p:cNvSpPr txBox="1"/>
          <p:nvPr/>
        </p:nvSpPr>
        <p:spPr>
          <a:xfrm>
            <a:off x="8439807" y="3707383"/>
            <a:ext cx="3752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https://animagraffs.com/hard-disk-drive/</a:t>
            </a:r>
            <a:r>
              <a:rPr lang="en-US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A56F8-B5EC-8248-A019-133EA646F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807" y="4961473"/>
            <a:ext cx="3635656" cy="13741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DD548F-6E7E-C647-84B6-5E55DB0AA236}"/>
              </a:ext>
            </a:extLst>
          </p:cNvPr>
          <p:cNvSpPr txBox="1"/>
          <p:nvPr/>
        </p:nvSpPr>
        <p:spPr>
          <a:xfrm>
            <a:off x="8439807" y="6156988"/>
            <a:ext cx="363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Just a couple hundred electrical connections at the edge of a RAM card.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9CC09-B379-814A-8302-2FD06EC2B6D6}"/>
              </a:ext>
            </a:extLst>
          </p:cNvPr>
          <p:cNvSpPr txBox="1"/>
          <p:nvPr/>
        </p:nvSpPr>
        <p:spPr>
          <a:xfrm>
            <a:off x="8439807" y="178349"/>
            <a:ext cx="3635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Magnetic disk’s data can only be read at current location of the read/write head.</a:t>
            </a:r>
          </a:p>
        </p:txBody>
      </p:sp>
    </p:spTree>
    <p:extLst>
      <p:ext uri="{BB962C8B-B14F-4D97-AF65-F5344CB8AC3E}">
        <p14:creationId xmlns:p14="http://schemas.microsoft.com/office/powerpoint/2010/main" val="1336203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71" y="154983"/>
            <a:ext cx="11639227" cy="944612"/>
          </a:xfrm>
        </p:spPr>
        <p:txBody>
          <a:bodyPr/>
          <a:lstStyle/>
          <a:p>
            <a:r>
              <a:rPr lang="en-US" dirty="0"/>
              <a:t>Redundant Array of Independent Disks (RAID)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471" y="1270861"/>
            <a:ext cx="11639227" cy="5377911"/>
          </a:xfrm>
        </p:spPr>
        <p:txBody>
          <a:bodyPr>
            <a:noAutofit/>
          </a:bodyPr>
          <a:lstStyle/>
          <a:p>
            <a:r>
              <a:rPr lang="en-US" sz="2800" dirty="0"/>
              <a:t>Disks have a few shortcomings: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Limited capacity </a:t>
            </a:r>
            <a:r>
              <a:rPr lang="en-US" sz="2400" dirty="0"/>
              <a:t>(~12TB)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Limited throughput </a:t>
            </a:r>
            <a:r>
              <a:rPr lang="en-US" sz="2400" dirty="0"/>
              <a:t>(~150MB/s)</a:t>
            </a:r>
          </a:p>
          <a:p>
            <a:pPr lvl="1"/>
            <a:r>
              <a:rPr lang="en-US" sz="2400" b="1" i="1" dirty="0">
                <a:solidFill>
                  <a:srgbClr val="C00000"/>
                </a:solidFill>
              </a:rPr>
              <a:t>Likelihood of failure </a:t>
            </a:r>
            <a:r>
              <a:rPr lang="en-US" sz="2400" dirty="0"/>
              <a:t>(especially for magnetic/rotating disks)</a:t>
            </a:r>
          </a:p>
          <a:p>
            <a:r>
              <a:rPr lang="en-US" sz="2800" dirty="0"/>
              <a:t>RAID uses multiple disks to solve these problems</a:t>
            </a:r>
          </a:p>
          <a:p>
            <a:pPr lvl="1"/>
            <a:r>
              <a:rPr lang="en-US" sz="2400" dirty="0"/>
              <a:t>Many different variations of RAID, depending on your budget and which of the above three problems are most important.</a:t>
            </a:r>
          </a:p>
          <a:p>
            <a:r>
              <a:rPr lang="en-US" sz="2800" dirty="0"/>
              <a:t>Basic ideas are: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capacity</a:t>
            </a:r>
            <a:r>
              <a:rPr lang="en-US" sz="2400" dirty="0"/>
              <a:t> by making multiple disks available to store data.</a:t>
            </a:r>
          </a:p>
          <a:p>
            <a:pPr lvl="1"/>
            <a:r>
              <a:rPr lang="en-US" sz="2400" dirty="0"/>
              <a:t>Increase </a:t>
            </a:r>
            <a:r>
              <a:rPr lang="en-US" sz="2400" b="1" i="1" dirty="0"/>
              <a:t>throughput</a:t>
            </a:r>
            <a:r>
              <a:rPr lang="en-US" sz="2400" dirty="0"/>
              <a:t> by accessing data in </a:t>
            </a:r>
            <a:r>
              <a:rPr lang="en-US" sz="2400" i="1" dirty="0"/>
              <a:t>parallel</a:t>
            </a:r>
            <a:r>
              <a:rPr lang="en-US" sz="2400" dirty="0"/>
              <a:t> on multiple disks.</a:t>
            </a:r>
          </a:p>
          <a:p>
            <a:pPr lvl="1"/>
            <a:r>
              <a:rPr lang="en-US" sz="2400" dirty="0"/>
              <a:t>Reduce impact of a disk </a:t>
            </a:r>
            <a:r>
              <a:rPr lang="en-US" sz="2400" b="1" i="1" dirty="0"/>
              <a:t>failure</a:t>
            </a:r>
            <a:r>
              <a:rPr lang="en-US" sz="2400" dirty="0"/>
              <a:t> by storing data redundantly on multiple disks.</a:t>
            </a:r>
          </a:p>
          <a:p>
            <a:r>
              <a:rPr lang="en-US" sz="2800" dirty="0"/>
              <a:t>Disk interface is very simple (just an array of sectors), so it’s easy to create a </a:t>
            </a:r>
            <a:r>
              <a:rPr lang="en-US" sz="2800" b="1" dirty="0"/>
              <a:t>logical/virtual disk </a:t>
            </a:r>
            <a:r>
              <a:rPr lang="en-US" sz="2800" dirty="0"/>
              <a:t>made of sectors from multiple physical disks.</a:t>
            </a:r>
          </a:p>
        </p:txBody>
      </p:sp>
    </p:spTree>
    <p:extLst>
      <p:ext uri="{BB962C8B-B14F-4D97-AF65-F5344CB8AC3E}">
        <p14:creationId xmlns:p14="http://schemas.microsoft.com/office/powerpoint/2010/main" val="424051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17116-178D-AA49-8AFA-F31B5417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of RAID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CD758-AE06-FF4E-ADAD-F9BD59202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471" y="1146875"/>
            <a:ext cx="11639227" cy="1299763"/>
          </a:xfrm>
        </p:spPr>
        <p:txBody>
          <a:bodyPr/>
          <a:lstStyle/>
          <a:p>
            <a:r>
              <a:rPr lang="en-US" dirty="0"/>
              <a:t>Combine many disks to create one </a:t>
            </a:r>
            <a:r>
              <a:rPr lang="en-US" i="1" dirty="0"/>
              <a:t>superior</a:t>
            </a:r>
            <a:r>
              <a:rPr lang="en-US" dirty="0"/>
              <a:t> virtual disk.</a:t>
            </a:r>
          </a:p>
          <a:p>
            <a:r>
              <a:rPr lang="en-US" dirty="0"/>
              <a:t>The RAID array provides the same interface as a single disk.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65446-5F8E-4C4C-8E2D-F2BD710BC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26" y="3973522"/>
            <a:ext cx="2724257" cy="27242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9F039B-E5E7-A249-A59E-896A9C887315}"/>
              </a:ext>
            </a:extLst>
          </p:cNvPr>
          <p:cNvSpPr txBox="1"/>
          <p:nvPr/>
        </p:nvSpPr>
        <p:spPr>
          <a:xfrm>
            <a:off x="570744" y="2483535"/>
            <a:ext cx="3892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OS thinks it’s dealing with this: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6D0F0-3479-004D-AF43-126FEC3A13AE}"/>
              </a:ext>
            </a:extLst>
          </p:cNvPr>
          <p:cNvSpPr txBox="1"/>
          <p:nvPr/>
        </p:nvSpPr>
        <p:spPr>
          <a:xfrm>
            <a:off x="5651156" y="2488724"/>
            <a:ext cx="6149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But it’s just an illusion.  The reality 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6D1FE5-B7A5-404C-837E-2DEB657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047" y="5335651"/>
            <a:ext cx="1239795" cy="12397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015103-60C2-2744-B4C3-5FDDA5AD5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820" y="5335652"/>
            <a:ext cx="1239795" cy="1239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321C82-A8C3-904D-AD6D-B48FE2582309}"/>
              </a:ext>
            </a:extLst>
          </p:cNvPr>
          <p:cNvSpPr txBox="1"/>
          <p:nvPr/>
        </p:nvSpPr>
        <p:spPr>
          <a:xfrm>
            <a:off x="1967605" y="3141758"/>
            <a:ext cx="194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Sector r/w requests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19940EE5-2B0A-7043-B6A8-FA8CB374870A}"/>
              </a:ext>
            </a:extLst>
          </p:cNvPr>
          <p:cNvSpPr/>
          <p:nvPr/>
        </p:nvSpPr>
        <p:spPr>
          <a:xfrm>
            <a:off x="1522762" y="2982098"/>
            <a:ext cx="568411" cy="9461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8D7BE-1C38-F44D-A7C6-E6E4B5ECA293}"/>
              </a:ext>
            </a:extLst>
          </p:cNvPr>
          <p:cNvSpPr txBox="1"/>
          <p:nvPr/>
        </p:nvSpPr>
        <p:spPr>
          <a:xfrm>
            <a:off x="6898775" y="3001406"/>
            <a:ext cx="1946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Sector r/w requests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46E220-A350-B145-AFDC-CB7C7B30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274" y="5335651"/>
            <a:ext cx="1239795" cy="12397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7076FA-7206-9C43-BA11-AFBDAC1B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193" y="5335651"/>
            <a:ext cx="1239795" cy="12397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2D85C4-DD80-BE40-8EE7-3C674B031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966" y="5335652"/>
            <a:ext cx="1239795" cy="12397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9DAF60-40A3-854B-B2BB-C56AF07D0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0420" y="5335651"/>
            <a:ext cx="1239795" cy="123979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537284-8DFF-734D-8033-C96622B0CE74}"/>
              </a:ext>
            </a:extLst>
          </p:cNvPr>
          <p:cNvCxnSpPr>
            <a:cxnSpLocks/>
          </p:cNvCxnSpPr>
          <p:nvPr/>
        </p:nvCxnSpPr>
        <p:spPr>
          <a:xfrm>
            <a:off x="5947717" y="5117959"/>
            <a:ext cx="55761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968893-2BA3-F14D-8F3B-4C6A30EC4298}"/>
              </a:ext>
            </a:extLst>
          </p:cNvPr>
          <p:cNvCxnSpPr>
            <a:cxnSpLocks/>
          </p:cNvCxnSpPr>
          <p:nvPr/>
        </p:nvCxnSpPr>
        <p:spPr>
          <a:xfrm>
            <a:off x="8657966" y="3973522"/>
            <a:ext cx="0" cy="1132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0A07FE-83BD-E24A-80EF-3122A4C57750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5947717" y="5098572"/>
            <a:ext cx="1" cy="237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7F2474A-9A33-AA42-A1A9-45061B66BE3C}"/>
              </a:ext>
            </a:extLst>
          </p:cNvPr>
          <p:cNvCxnSpPr>
            <a:cxnSpLocks/>
          </p:cNvCxnSpPr>
          <p:nvPr/>
        </p:nvCxnSpPr>
        <p:spPr>
          <a:xfrm>
            <a:off x="7057350" y="5098570"/>
            <a:ext cx="1" cy="237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3CA2FC-3AF9-5B44-849C-D262F9F5EAB0}"/>
              </a:ext>
            </a:extLst>
          </p:cNvPr>
          <p:cNvCxnSpPr>
            <a:cxnSpLocks/>
          </p:cNvCxnSpPr>
          <p:nvPr/>
        </p:nvCxnSpPr>
        <p:spPr>
          <a:xfrm>
            <a:off x="8198294" y="5115043"/>
            <a:ext cx="1" cy="237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7C38328-9B49-FD47-998B-BD07144E934E}"/>
              </a:ext>
            </a:extLst>
          </p:cNvPr>
          <p:cNvCxnSpPr>
            <a:cxnSpLocks/>
          </p:cNvCxnSpPr>
          <p:nvPr/>
        </p:nvCxnSpPr>
        <p:spPr>
          <a:xfrm>
            <a:off x="9285688" y="5101926"/>
            <a:ext cx="1" cy="237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D5100E6-3DBA-104A-9CFC-B33C920908C9}"/>
              </a:ext>
            </a:extLst>
          </p:cNvPr>
          <p:cNvCxnSpPr>
            <a:cxnSpLocks/>
          </p:cNvCxnSpPr>
          <p:nvPr/>
        </p:nvCxnSpPr>
        <p:spPr>
          <a:xfrm>
            <a:off x="10395321" y="5101924"/>
            <a:ext cx="1" cy="237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C7D926D-7F4B-4049-92C9-419C4C35137E}"/>
              </a:ext>
            </a:extLst>
          </p:cNvPr>
          <p:cNvCxnSpPr>
            <a:cxnSpLocks/>
          </p:cNvCxnSpPr>
          <p:nvPr/>
        </p:nvCxnSpPr>
        <p:spPr>
          <a:xfrm>
            <a:off x="11523908" y="5118397"/>
            <a:ext cx="1" cy="2370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B7E8A9-C827-A84F-A92F-E2A7D6D5EC47}"/>
              </a:ext>
            </a:extLst>
          </p:cNvPr>
          <p:cNvCxnSpPr>
            <a:cxnSpLocks/>
          </p:cNvCxnSpPr>
          <p:nvPr/>
        </p:nvCxnSpPr>
        <p:spPr>
          <a:xfrm>
            <a:off x="7883610" y="3973522"/>
            <a:ext cx="7900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B601D150-623F-F340-ACA4-AB4E03464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28" y="4740832"/>
            <a:ext cx="1120963" cy="14515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DF93BD-EB80-0C41-88E2-EB9B344EA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42160" y="4740832"/>
            <a:ext cx="1120963" cy="145155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5213612-3194-5A46-B3C4-ECDC957DC71F}"/>
              </a:ext>
            </a:extLst>
          </p:cNvPr>
          <p:cNvGrpSpPr/>
          <p:nvPr/>
        </p:nvGrpSpPr>
        <p:grpSpPr>
          <a:xfrm>
            <a:off x="6041320" y="3571666"/>
            <a:ext cx="2045248" cy="1533936"/>
            <a:chOff x="6041320" y="3571666"/>
            <a:chExt cx="2045248" cy="153393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34E0C3-A063-144E-BD66-B504146A6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1320" y="3571666"/>
              <a:ext cx="2045248" cy="153393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4D03592-0A58-0C43-8BD2-AC94AA313B24}"/>
                </a:ext>
              </a:extLst>
            </p:cNvPr>
            <p:cNvSpPr txBox="1"/>
            <p:nvPr/>
          </p:nvSpPr>
          <p:spPr>
            <a:xfrm rot="20924761">
              <a:off x="6337060" y="3995862"/>
              <a:ext cx="1024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RAID controller</a:t>
              </a:r>
            </a:p>
          </p:txBody>
        </p:sp>
      </p:grp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DBA49AA2-3860-C94A-9BEA-3F5E1BC90057}"/>
              </a:ext>
            </a:extLst>
          </p:cNvPr>
          <p:cNvSpPr/>
          <p:nvPr/>
        </p:nvSpPr>
        <p:spPr>
          <a:xfrm>
            <a:off x="5214551" y="3683779"/>
            <a:ext cx="6915664" cy="3014000"/>
          </a:xfrm>
          <a:prstGeom prst="roundRect">
            <a:avLst>
              <a:gd name="adj" fmla="val 96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60FC91-2A9B-5C48-BCD5-3BDAF705B59A}"/>
              </a:ext>
            </a:extLst>
          </p:cNvPr>
          <p:cNvSpPr txBox="1"/>
          <p:nvPr/>
        </p:nvSpPr>
        <p:spPr>
          <a:xfrm>
            <a:off x="9111565" y="3708372"/>
            <a:ext cx="2238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RAID virtual disk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1139059-FD1F-3A40-B0E2-C7CC4751E5C6}"/>
              </a:ext>
            </a:extLst>
          </p:cNvPr>
          <p:cNvSpPr/>
          <p:nvPr/>
        </p:nvSpPr>
        <p:spPr>
          <a:xfrm>
            <a:off x="6470821" y="2939734"/>
            <a:ext cx="568411" cy="744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8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516" y="173621"/>
            <a:ext cx="11041284" cy="810227"/>
          </a:xfrm>
        </p:spPr>
        <p:txBody>
          <a:bodyPr/>
          <a:lstStyle/>
          <a:p>
            <a:r>
              <a:rPr lang="en-US" dirty="0"/>
              <a:t>A Database Server @ NU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4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4131" y="4496115"/>
            <a:ext cx="3149180" cy="2361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516" y="1157469"/>
            <a:ext cx="644709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264 fast (10k RPM) magnetic disks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56 slow (7200 RPM) magnetic disks (for backup)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~150 TB storage capacity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Comprised of 6 physical chassis (boxes) in one big cabinet, about the size of a coat closet.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83277" y="138896"/>
            <a:ext cx="181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Front view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12803" y="6301104"/>
            <a:ext cx="2013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SAS cabling in back</a:t>
            </a:r>
          </a:p>
        </p:txBody>
      </p:sp>
    </p:spTree>
    <p:extLst>
      <p:ext uri="{BB962C8B-B14F-4D97-AF65-F5344CB8AC3E}">
        <p14:creationId xmlns:p14="http://schemas.microsoft.com/office/powerpoint/2010/main" val="3678667639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CAB00"/>
      </a:accent1>
      <a:accent2>
        <a:srgbClr val="ED4B11"/>
      </a:accent2>
      <a:accent3>
        <a:srgbClr val="A5A5A5"/>
      </a:accent3>
      <a:accent4>
        <a:srgbClr val="FFC000"/>
      </a:accent4>
      <a:accent5>
        <a:srgbClr val="5B9BD5"/>
      </a:accent5>
      <a:accent6>
        <a:srgbClr val="932092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50B7070-F291-BD48-BD16-063ABE220FC2}" vid="{A4957333-41A6-3442-98BC-DB1C2ACD67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EECS-340 Lecture 17 - QUIC</Template>
  <TotalTime>19125</TotalTime>
  <Words>2698</Words>
  <Application>Microsoft Macintosh PowerPoint</Application>
  <PresentationFormat>Widescreen</PresentationFormat>
  <Paragraphs>399</Paragraphs>
  <Slides>33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Courier New</vt:lpstr>
      <vt:lpstr>Garamond</vt:lpstr>
      <vt:lpstr>Theme1</vt:lpstr>
      <vt:lpstr>CS-310 Scalable Software Architectures Lecture 08: Relational Databases</vt:lpstr>
      <vt:lpstr>Last Time: Load balancers</vt:lpstr>
      <vt:lpstr>On to Databases</vt:lpstr>
      <vt:lpstr>Back to Wikipedia</vt:lpstr>
      <vt:lpstr>Computers have a hierarchy of storage </vt:lpstr>
      <vt:lpstr>Storage has limited bandwidth</vt:lpstr>
      <vt:lpstr>Redundant Array of Independent Disks (RAID)</vt:lpstr>
      <vt:lpstr>Basic idea of RAID</vt:lpstr>
      <vt:lpstr>A Database Server @ NU</vt:lpstr>
      <vt:lpstr>Large database servers</vt:lpstr>
      <vt:lpstr>Persistent (disk) storage has always been different</vt:lpstr>
      <vt:lpstr>Relational DBs</vt:lpstr>
      <vt:lpstr>Why so many tables?</vt:lpstr>
      <vt:lpstr>DB Design diagram: (my style)</vt:lpstr>
      <vt:lpstr>For more coverage of relational DB schema design:</vt:lpstr>
      <vt:lpstr>SQL Query language </vt:lpstr>
      <vt:lpstr>SQL DB schema design exercise</vt:lpstr>
      <vt:lpstr>Why a Relational Database?</vt:lpstr>
      <vt:lpstr>Can we just read/write files to disk to achieve these?</vt:lpstr>
      <vt:lpstr>Filesystem is like a basic database, it gives:</vt:lpstr>
      <vt:lpstr>Indexing</vt:lpstr>
      <vt:lpstr>Why sorting is not enough</vt:lpstr>
      <vt:lpstr>A printed catalog can add multiple indexes</vt:lpstr>
      <vt:lpstr>DB indexes use a tree or hashtable instead of sorting</vt:lpstr>
      <vt:lpstr>Balanced binary search tree</vt:lpstr>
      <vt:lpstr>Creating indexes/keys</vt:lpstr>
      <vt:lpstr>Multiple indexes in one table are possible</vt:lpstr>
      <vt:lpstr>Composite indexes involve multiple columns</vt:lpstr>
      <vt:lpstr>Query execution plans</vt:lpstr>
      <vt:lpstr>When to index columns?</vt:lpstr>
      <vt:lpstr>Indexes are not free!</vt:lpstr>
      <vt:lpstr>Key and Index terminology in SQL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317 Data Management and Information Processing</dc:title>
  <dc:creator>Stephen Tarzia</dc:creator>
  <cp:lastModifiedBy>Stephen Tarzia</cp:lastModifiedBy>
  <cp:revision>228</cp:revision>
  <cp:lastPrinted>2019-09-25T20:01:30Z</cp:lastPrinted>
  <dcterms:created xsi:type="dcterms:W3CDTF">2017-09-19T21:33:23Z</dcterms:created>
  <dcterms:modified xsi:type="dcterms:W3CDTF">2021-02-03T21:29:45Z</dcterms:modified>
</cp:coreProperties>
</file>