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543" r:id="rId3"/>
    <p:sldId id="367" r:id="rId4"/>
    <p:sldId id="288" r:id="rId5"/>
    <p:sldId id="529" r:id="rId6"/>
    <p:sldId id="538" r:id="rId7"/>
    <p:sldId id="306" r:id="rId8"/>
    <p:sldId id="526" r:id="rId9"/>
    <p:sldId id="539" r:id="rId10"/>
    <p:sldId id="541" r:id="rId11"/>
    <p:sldId id="528" r:id="rId12"/>
    <p:sldId id="527" r:id="rId13"/>
    <p:sldId id="530" r:id="rId14"/>
    <p:sldId id="531" r:id="rId15"/>
    <p:sldId id="287" r:id="rId16"/>
    <p:sldId id="544" r:id="rId17"/>
    <p:sldId id="292" r:id="rId18"/>
    <p:sldId id="542" r:id="rId19"/>
    <p:sldId id="532" r:id="rId20"/>
    <p:sldId id="533" r:id="rId21"/>
    <p:sldId id="540" r:id="rId22"/>
    <p:sldId id="53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543"/>
            <p14:sldId id="367"/>
            <p14:sldId id="288"/>
            <p14:sldId id="529"/>
            <p14:sldId id="538"/>
            <p14:sldId id="306"/>
            <p14:sldId id="526"/>
            <p14:sldId id="539"/>
            <p14:sldId id="541"/>
            <p14:sldId id="528"/>
            <p14:sldId id="527"/>
            <p14:sldId id="530"/>
            <p14:sldId id="531"/>
            <p14:sldId id="287"/>
            <p14:sldId id="544"/>
            <p14:sldId id="292"/>
            <p14:sldId id="542"/>
            <p14:sldId id="532"/>
            <p14:sldId id="533"/>
            <p14:sldId id="540"/>
            <p14:sldId id="53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AB00"/>
    <a:srgbClr val="FFFF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69"/>
    <p:restoredTop sz="80204"/>
  </p:normalViewPr>
  <p:slideViewPr>
    <p:cSldViewPr snapToGrid="0" snapToObjects="1">
      <p:cViewPr varScale="1">
        <p:scale>
          <a:sx n="92" d="100"/>
          <a:sy n="92" d="100"/>
        </p:scale>
        <p:origin x="18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2/1/21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2/1/21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49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98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02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= 500k requests per second.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53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39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65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76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6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0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04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03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37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84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54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2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532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8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33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51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8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8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76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47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ginx.com/blog/testing-the-performance-of-nginx-and-nginx-plus-web-server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ages/branding/googlelogo/2x/googlelogo_color_272x92dp.png" TargetMode="External"/><Relationship Id="rId2" Type="http://schemas.openxmlformats.org/officeDocument/2006/relationships/hyperlink" Target="https://www.googl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.northwestern.edu/v8/css/images/northwestern.svg" TargetMode="External"/><Relationship Id="rId4" Type="http://schemas.openxmlformats.org/officeDocument/2006/relationships/hyperlink" Target="https://www.northwestern.ed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masters.googleblog.com/2014/12/google-public-dns-and-location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7712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tx1"/>
                </a:solidFill>
              </a:rPr>
              <a:t>CS-310 Scalable Software Architectures</a:t>
            </a:r>
            <a:br>
              <a:rPr lang="en-US" dirty="0"/>
            </a:br>
            <a:r>
              <a:rPr lang="en-US" dirty="0"/>
              <a:t>Lecture 7:</a:t>
            </a:r>
            <a:br>
              <a:rPr lang="en-US" dirty="0"/>
            </a:br>
            <a:r>
              <a:rPr lang="en-US" dirty="0"/>
              <a:t>Load Balancing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2548"/>
            <a:ext cx="9144000" cy="1135251"/>
          </a:xfrm>
        </p:spPr>
        <p:txBody>
          <a:bodyPr/>
          <a:lstStyle/>
          <a:p>
            <a:r>
              <a:rPr lang="en-US" dirty="0"/>
              <a:t>Steve Tarzia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5895C9-7A45-BB4B-BF3D-E1AF3F04E0A7}"/>
              </a:ext>
            </a:extLst>
          </p:cNvPr>
          <p:cNvSpPr txBox="1"/>
          <p:nvPr/>
        </p:nvSpPr>
        <p:spPr>
          <a:xfrm>
            <a:off x="-821410" y="2634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74126A7-F1C2-B043-A12C-9939CF1EBFB8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603C29-9DB7-A24A-8194-13CC89DB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</a:t>
            </a:r>
            <a:r>
              <a:rPr lang="en-US" b="1" dirty="0"/>
              <a:t>Local</a:t>
            </a:r>
            <a:r>
              <a:rPr lang="en-US" dirty="0"/>
              <a:t> load balancing options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8E59FBB-E48D-1345-8AE7-D8A43EF5814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87663223"/>
              </p:ext>
            </p:extLst>
          </p:nvPr>
        </p:nvGraphicFramePr>
        <p:xfrm>
          <a:off x="1718394" y="1038552"/>
          <a:ext cx="8729379" cy="35888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09793">
                  <a:extLst>
                    <a:ext uri="{9D8B030D-6E8A-4147-A177-3AD203B41FA5}">
                      <a16:colId xmlns:a16="http://schemas.microsoft.com/office/drawing/2014/main" val="2251570454"/>
                    </a:ext>
                  </a:extLst>
                </a:gridCol>
                <a:gridCol w="2909793">
                  <a:extLst>
                    <a:ext uri="{9D8B030D-6E8A-4147-A177-3AD203B41FA5}">
                      <a16:colId xmlns:a16="http://schemas.microsoft.com/office/drawing/2014/main" val="2407750731"/>
                    </a:ext>
                  </a:extLst>
                </a:gridCol>
                <a:gridCol w="2909793">
                  <a:extLst>
                    <a:ext uri="{9D8B030D-6E8A-4147-A177-3AD203B41FA5}">
                      <a16:colId xmlns:a16="http://schemas.microsoft.com/office/drawing/2014/main" val="291853470"/>
                    </a:ext>
                  </a:extLst>
                </a:gridCol>
              </a:tblGrid>
              <a:tr h="4907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5221" marR="452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NAT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Reverse Proxy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2660004226"/>
                  </a:ext>
                </a:extLst>
              </a:tr>
              <a:tr h="705695">
                <a:tc>
                  <a:txBody>
                    <a:bodyPr/>
                    <a:lstStyle/>
                    <a:p>
                      <a:pPr algn="r"/>
                      <a:r>
                        <a:rPr lang="en-US" sz="2400" i="0" dirty="0"/>
                        <a:t>Routing done by:</a:t>
                      </a:r>
                    </a:p>
                  </a:txBody>
                  <a:tcPr marL="45221" marR="4522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IP address/port translation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HTTP proxy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1987156266"/>
                  </a:ext>
                </a:extLst>
              </a:tr>
              <a:tr h="617385">
                <a:tc>
                  <a:txBody>
                    <a:bodyPr/>
                    <a:lstStyle/>
                    <a:p>
                      <a:pPr algn="r"/>
                      <a:r>
                        <a:rPr lang="en-US" sz="2400" i="0" dirty="0"/>
                        <a:t>Scale</a:t>
                      </a:r>
                    </a:p>
                  </a:txBody>
                  <a:tcPr marL="45221" marR="4522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✅ ~1–10M requests/s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~100k–1M requests/s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1654627112"/>
                  </a:ext>
                </a:extLst>
              </a:tr>
              <a:tr h="807348">
                <a:tc>
                  <a:txBody>
                    <a:bodyPr/>
                    <a:lstStyle/>
                    <a:p>
                      <a:pPr algn="r"/>
                      <a:r>
                        <a:rPr lang="en-US" sz="2400" i="0" dirty="0"/>
                        <a:t>Services supported</a:t>
                      </a:r>
                    </a:p>
                  </a:txBody>
                  <a:tcPr marL="45221" marR="4522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Any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Only HTTP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177679403"/>
                  </a:ext>
                </a:extLst>
              </a:tr>
              <a:tr h="377229">
                <a:tc>
                  <a:txBody>
                    <a:bodyPr/>
                    <a:lstStyle/>
                    <a:p>
                      <a:pPr algn="r"/>
                      <a:r>
                        <a:rPr lang="en-US" sz="2400" i="0" dirty="0"/>
                        <a:t>Additional features</a:t>
                      </a:r>
                    </a:p>
                  </a:txBody>
                  <a:tcPr marL="45221" marR="4522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None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SSL termination.</a:t>
                      </a:r>
                    </a:p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Caching.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1379017012"/>
                  </a:ext>
                </a:extLst>
              </a:tr>
            </a:tbl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8926CA7-725C-0241-A068-191656527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471" y="4991726"/>
            <a:ext cx="11639227" cy="1719040"/>
          </a:xfrm>
        </p:spPr>
        <p:txBody>
          <a:bodyPr>
            <a:normAutofit/>
          </a:bodyPr>
          <a:lstStyle/>
          <a:p>
            <a:r>
              <a:rPr lang="en-US" dirty="0"/>
              <a:t>Expensive "hardware" load balancers implement NAT.</a:t>
            </a:r>
          </a:p>
          <a:p>
            <a:r>
              <a:rPr lang="en-US" dirty="0"/>
              <a:t>Reverse proxies are the cheap, open-source option.</a:t>
            </a:r>
          </a:p>
          <a:p>
            <a:r>
              <a:rPr lang="en-US" dirty="0"/>
              <a:t>Cloud-based LBs can do either.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499287F-62DD-1B4F-BB21-CAE08EA14E98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55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79BB1-B7EC-BB4D-BC24-937CD0D6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load balancer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70F39-F151-F245-A5D1-3EA582B9C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 balancer machine is a </a:t>
            </a:r>
            <a:r>
              <a:rPr lang="en-US" b="1" dirty="0"/>
              <a:t>single point of failure.</a:t>
            </a:r>
          </a:p>
          <a:p>
            <a:r>
              <a:rPr lang="en-US" dirty="0"/>
              <a:t>Can only handle ~</a:t>
            </a:r>
            <a:r>
              <a:rPr lang="en-US" dirty="0">
                <a:hlinkClick r:id="rId2"/>
              </a:rPr>
              <a:t>1M requests/sec</a:t>
            </a:r>
            <a:r>
              <a:rPr lang="en-US" dirty="0"/>
              <a:t>.</a:t>
            </a:r>
          </a:p>
          <a:p>
            <a:r>
              <a:rPr lang="en-US" dirty="0"/>
              <a:t>Resides in one data center, thus:</a:t>
            </a:r>
          </a:p>
          <a:p>
            <a:pPr lvl="1"/>
            <a:r>
              <a:rPr lang="en-US" sz="3200" dirty="0"/>
              <a:t>It’s not near all your customers.</a:t>
            </a:r>
          </a:p>
          <a:p>
            <a:pPr lvl="1"/>
            <a:r>
              <a:rPr lang="en-US" sz="3200" dirty="0"/>
              <a:t>The data center is also a single point of failure.</a:t>
            </a:r>
          </a:p>
          <a:p>
            <a:pPr lvl="2"/>
            <a:endParaRPr lang="en-US" sz="2800" dirty="0"/>
          </a:p>
          <a:p>
            <a:r>
              <a:rPr lang="en-US" dirty="0"/>
              <a:t>Huge services need more than just local load balancers.</a:t>
            </a:r>
          </a:p>
          <a:p>
            <a:r>
              <a:rPr lang="en-US" dirty="0"/>
              <a:t>Can clients find a service replica without contacting a central bottleneck?</a:t>
            </a:r>
          </a:p>
          <a:p>
            <a:r>
              <a:rPr lang="en-US" dirty="0"/>
              <a:t>We have a distributed </a:t>
            </a:r>
            <a:r>
              <a:rPr lang="en-US" b="1" dirty="0"/>
              <a:t>service discovery </a:t>
            </a:r>
            <a:r>
              <a:rPr lang="en-US" dirty="0"/>
              <a:t>problem.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7930C6-6730-E84B-BD28-29DE1BD5A58B}"/>
              </a:ext>
            </a:extLst>
          </p:cNvPr>
          <p:cNvGrpSpPr/>
          <p:nvPr/>
        </p:nvGrpSpPr>
        <p:grpSpPr>
          <a:xfrm>
            <a:off x="10908867" y="259624"/>
            <a:ext cx="929898" cy="884264"/>
            <a:chOff x="10763181" y="2345404"/>
            <a:chExt cx="1139517" cy="1083596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77B99801-8881-2749-92F2-466FB7D7B68F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128C8DBD-E0D9-724B-9DE1-5808BC257CC8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EF0F04-0F6E-6B4E-910B-7E5233922409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E338CE7-DE6B-C141-AC67-FB177175A0D5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6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D982-E1C3-F349-AF79-B9D99D92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Service (DNS)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690D2-2A32-734E-9748-5A1D92D05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DNS is a distributed directory that maps hostnames to IP addresses.</a:t>
            </a:r>
          </a:p>
          <a:p>
            <a:pPr lvl="1"/>
            <a:r>
              <a:rPr lang="en-US" dirty="0" err="1">
                <a:solidFill>
                  <a:schemeClr val="accent6"/>
                </a:solidFill>
              </a:rPr>
              <a:t>mail.stevetarzia.com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>
                <a:sym typeface="Wingdings" pitchFamily="2" charset="2"/>
              </a:rPr>
              <a:t> 54.245.121.172</a:t>
            </a:r>
          </a:p>
          <a:p>
            <a:r>
              <a:rPr lang="en-US" dirty="0"/>
              <a:t>DNS uses a distributed, hierarchical, caching architecture for scalability.</a:t>
            </a:r>
          </a:p>
          <a:p>
            <a:r>
              <a:rPr lang="en-US" dirty="0"/>
              <a:t>On campus, my machine sends queries to NU’s DNS server.</a:t>
            </a:r>
          </a:p>
          <a:p>
            <a:r>
              <a:rPr lang="en-US" dirty="0"/>
              <a:t>This local DNS resolver has cached copies of recent </a:t>
            </a:r>
            <a:r>
              <a:rPr lang="en-US" i="1" dirty="0"/>
              <a:t>(common) </a:t>
            </a:r>
            <a:r>
              <a:rPr lang="en-US" dirty="0"/>
              <a:t>answers.</a:t>
            </a:r>
          </a:p>
          <a:p>
            <a:pPr lvl="1"/>
            <a:r>
              <a:rPr lang="en-US" dirty="0" err="1">
                <a:solidFill>
                  <a:schemeClr val="accent6"/>
                </a:solidFill>
              </a:rPr>
              <a:t>gmail.com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6"/>
                </a:solidFill>
              </a:rPr>
              <a:t>northwestern.edu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6"/>
                </a:solidFill>
              </a:rPr>
              <a:t>facebook.com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Local DNS resolver asks up the hierarchy if answer is not in its cache.</a:t>
            </a:r>
          </a:p>
          <a:p>
            <a:pPr lvl="1"/>
            <a:r>
              <a:rPr lang="en-US" dirty="0"/>
              <a:t>Need to ask the </a:t>
            </a:r>
            <a:r>
              <a:rPr lang="en-US" i="1" dirty="0"/>
              <a:t>nameserver </a:t>
            </a:r>
            <a:r>
              <a:rPr lang="en-US" dirty="0"/>
              <a:t>for “</a:t>
            </a:r>
            <a:r>
              <a:rPr lang="en-US" dirty="0" err="1">
                <a:solidFill>
                  <a:schemeClr val="accent6"/>
                </a:solidFill>
              </a:rPr>
              <a:t>stevetarzia.com</a:t>
            </a:r>
            <a:r>
              <a:rPr lang="en-US" dirty="0"/>
              <a:t>” for IP address of  “</a:t>
            </a:r>
            <a:r>
              <a:rPr lang="en-US" dirty="0">
                <a:solidFill>
                  <a:schemeClr val="accent6"/>
                </a:solidFill>
              </a:rPr>
              <a:t>mail</a:t>
            </a:r>
            <a:r>
              <a:rPr lang="en-US" dirty="0"/>
              <a:t>”.</a:t>
            </a:r>
          </a:p>
          <a:p>
            <a:pPr lvl="1"/>
            <a:r>
              <a:rPr lang="en-US" dirty="0"/>
              <a:t>To get IP address of that nameserver, would ask the “com” nameserver.</a:t>
            </a:r>
          </a:p>
          <a:p>
            <a:pPr lvl="1"/>
            <a:r>
              <a:rPr lang="en-US" dirty="0"/>
              <a:t>IP address of “</a:t>
            </a:r>
            <a:r>
              <a:rPr lang="en-US" dirty="0">
                <a:solidFill>
                  <a:schemeClr val="accent6"/>
                </a:solidFill>
              </a:rPr>
              <a:t>com</a:t>
            </a:r>
            <a:r>
              <a:rPr lang="en-US" dirty="0"/>
              <a:t>” TLD nameserver is almost certainly cached, but if not then query one of the few hard-coded root nameservers.</a:t>
            </a:r>
          </a:p>
          <a:p>
            <a:r>
              <a:rPr lang="en-US" sz="2600" dirty="0"/>
              <a:t>For more details, take CS-340 Intro. to Computer Networking.</a:t>
            </a:r>
          </a:p>
          <a:p>
            <a:r>
              <a:rPr lang="en-US" sz="2600" dirty="0"/>
              <a:t>AWS outage on October 22</a:t>
            </a:r>
            <a:r>
              <a:rPr lang="en-US" sz="2600" baseline="30000" dirty="0"/>
              <a:t>nd</a:t>
            </a:r>
            <a:r>
              <a:rPr lang="en-US" sz="2600" dirty="0"/>
              <a:t>, 2019 was due to a DDoS attack on AWS DNS.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479B0-1CC9-224D-9FDE-FC0A7BE43A30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8316-81F0-A342-A738-CE6C70ED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722841"/>
          </a:xfrm>
        </p:spPr>
        <p:txBody>
          <a:bodyPr/>
          <a:lstStyle/>
          <a:p>
            <a:r>
              <a:rPr lang="en-US" b="1" dirty="0"/>
              <a:t>Round-robin DNS </a:t>
            </a:r>
            <a:r>
              <a:rPr lang="en-US" dirty="0"/>
              <a:t>for load balancing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0F715-7117-9446-862F-936B99AF5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038386"/>
            <a:ext cx="11639227" cy="57033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DNS allows multiple answers to be given for a query</a:t>
            </a:r>
            <a:br>
              <a:rPr lang="en-US" dirty="0"/>
            </a:br>
            <a:r>
              <a:rPr lang="en-US" dirty="0"/>
              <a:t>(multiple IP addresses per domain name).</a:t>
            </a:r>
          </a:p>
          <a:p>
            <a:pPr lvl="1"/>
            <a:r>
              <a:rPr lang="en-US" dirty="0"/>
              <a:t>Client can then randomly choose one of the IP addresses.</a:t>
            </a:r>
          </a:p>
          <a:p>
            <a:pPr lvl="1"/>
            <a:r>
              <a:rPr lang="en-US" dirty="0"/>
              <a:t>Even better, DNS server can store multiple answers, but give different responses to different users (either randomly, or cyclically).</a:t>
            </a:r>
          </a:p>
          <a:p>
            <a:r>
              <a:rPr lang="en-US" dirty="0"/>
              <a:t>Remember that DNS is a cached, distributed system.</a:t>
            </a:r>
          </a:p>
          <a:p>
            <a:pPr lvl="1"/>
            <a:r>
              <a:rPr lang="en-US" dirty="0"/>
              <a:t>Northwestern’s DNS resolver may have been told </a:t>
            </a:r>
            <a:r>
              <a:rPr lang="en-US" dirty="0" err="1"/>
              <a:t>google.com</a:t>
            </a:r>
            <a:r>
              <a:rPr lang="en-US" dirty="0"/>
              <a:t> = 172.217.9.</a:t>
            </a:r>
            <a:r>
              <a:rPr lang="en-US" b="1" dirty="0"/>
              <a:t>78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UChicago’s</a:t>
            </a:r>
            <a:r>
              <a:rPr lang="en-US" dirty="0"/>
              <a:t> DNS resolver may have been told </a:t>
            </a:r>
            <a:r>
              <a:rPr lang="en-US" dirty="0" err="1"/>
              <a:t>google.com</a:t>
            </a:r>
            <a:r>
              <a:rPr lang="en-US" dirty="0"/>
              <a:t> = 172.217.9.</a:t>
            </a:r>
            <a:r>
              <a:rPr lang="en-US" b="1" dirty="0"/>
              <a:t>80.</a:t>
            </a:r>
          </a:p>
          <a:p>
            <a:pPr lvl="1"/>
            <a:r>
              <a:rPr lang="en-US" dirty="0"/>
              <a:t>Comcast Chicago’s DNS resolver was told </a:t>
            </a:r>
            <a:r>
              <a:rPr lang="en-US" dirty="0" err="1"/>
              <a:t>google.com</a:t>
            </a:r>
            <a:r>
              <a:rPr lang="en-US" dirty="0"/>
              <a:t> = 172.217.7.</a:t>
            </a:r>
            <a:r>
              <a:rPr lang="en-US" b="1" dirty="0"/>
              <a:t>83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Different answers are cached and relayed to all the users on the 3 networks.</a:t>
            </a:r>
          </a:p>
          <a:p>
            <a:r>
              <a:rPr lang="en-US" dirty="0"/>
              <a:t>Each of those three IP addresses are different reverse-proxying load balancers sitting in front of hundreds of app servers.</a:t>
            </a:r>
          </a:p>
          <a:p>
            <a:r>
              <a:rPr lang="en-US" dirty="0"/>
              <a:t>Is there a limit to scaling by DNS?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E458E-0E2A-0D4F-A093-3057D730A122}"/>
              </a:ext>
            </a:extLst>
          </p:cNvPr>
          <p:cNvSpPr txBox="1"/>
          <p:nvPr/>
        </p:nvSpPr>
        <p:spPr>
          <a:xfrm>
            <a:off x="7083508" y="6179840"/>
            <a:ext cx="543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There’s no limit, at least on the frontend!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E2FCC6D-86A1-0A47-AAE3-3F3DD583A73A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13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CCBD7B-AF85-E142-AB23-78EA59B1BBA5}"/>
              </a:ext>
            </a:extLst>
          </p:cNvPr>
          <p:cNvGrpSpPr/>
          <p:nvPr/>
        </p:nvGrpSpPr>
        <p:grpSpPr>
          <a:xfrm>
            <a:off x="6108242" y="6109391"/>
            <a:ext cx="716410" cy="709263"/>
            <a:chOff x="10763181" y="2345404"/>
            <a:chExt cx="1139517" cy="1083596"/>
          </a:xfrm>
        </p:grpSpPr>
        <p:sp>
          <p:nvSpPr>
            <p:cNvPr id="7" name="Octagon 6">
              <a:extLst>
                <a:ext uri="{FF2B5EF4-FFF2-40B4-BE49-F238E27FC236}">
                  <a16:creationId xmlns:a16="http://schemas.microsoft.com/office/drawing/2014/main" id="{F63DA619-D30F-3443-A452-D15C1B29D3A5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" name="Octagon 7">
              <a:extLst>
                <a:ext uri="{FF2B5EF4-FFF2-40B4-BE49-F238E27FC236}">
                  <a16:creationId xmlns:a16="http://schemas.microsoft.com/office/drawing/2014/main" id="{D8CF9F53-7F06-6540-B7EC-661AFF1BF3A7}"/>
                </a:ext>
              </a:extLst>
            </p:cNvPr>
            <p:cNvSpPr/>
            <p:nvPr/>
          </p:nvSpPr>
          <p:spPr>
            <a:xfrm>
              <a:off x="10805912" y="2396681"/>
              <a:ext cx="1045510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178FF7-1555-9743-9959-AD7CAA167D75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25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C966-30B4-814E-8023-D7EBE2176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Geographic</a:t>
            </a:r>
            <a:r>
              <a:rPr lang="en-US" dirty="0"/>
              <a:t> load balancing with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70D7C-7EF0-F74B-9E7A-B510ABAFC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than just balancing load, DNS can also connect user to the </a:t>
            </a:r>
            <a:r>
              <a:rPr lang="en-US" b="1" dirty="0"/>
              <a:t>closest</a:t>
            </a:r>
            <a:r>
              <a:rPr lang="en-US" dirty="0"/>
              <a:t> replica of a service.</a:t>
            </a:r>
          </a:p>
          <a:p>
            <a:r>
              <a:rPr lang="en-US" dirty="0"/>
              <a:t>Clever DNS server examines </a:t>
            </a:r>
            <a:r>
              <a:rPr lang="en-US" b="1" dirty="0">
                <a:solidFill>
                  <a:schemeClr val="accent6"/>
                </a:solidFill>
              </a:rPr>
              <a:t>IP address of requester </a:t>
            </a:r>
            <a:r>
              <a:rPr lang="en-US" dirty="0"/>
              <a:t>and resolves to the server that it thinks is closest to the client (IP address </a:t>
            </a:r>
            <a:r>
              <a:rPr lang="en-US" i="1" dirty="0">
                <a:solidFill>
                  <a:schemeClr val="accent6"/>
                </a:solidFill>
              </a:rPr>
              <a:t>geolocation</a:t>
            </a:r>
            <a:r>
              <a:rPr lang="en-US" dirty="0"/>
              <a:t>).</a:t>
            </a:r>
          </a:p>
          <a:p>
            <a:r>
              <a:rPr lang="en-US" dirty="0"/>
              <a:t>In other words, the IP address answers are not just different, but </a:t>
            </a:r>
            <a:r>
              <a:rPr lang="en-US" b="1" dirty="0"/>
              <a:t>customized</a:t>
            </a:r>
            <a:r>
              <a:rPr lang="en-US" dirty="0"/>
              <a:t> for the particular client.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👀</a:t>
            </a:r>
            <a:r>
              <a:rPr lang="en-US" i="1" dirty="0"/>
              <a:t> (command line demo with </a:t>
            </a:r>
            <a:r>
              <a:rPr lang="en-US" i="1" dirty="0" err="1"/>
              <a:t>nslookup</a:t>
            </a:r>
            <a:r>
              <a:rPr lang="en-US" i="1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93984-AF6E-1043-B2CE-E30E337C4542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8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93467"/>
            <a:ext cx="10058400" cy="4261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Delivery Network (CDN)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2701225"/>
          </a:xfrm>
        </p:spPr>
        <p:txBody>
          <a:bodyPr/>
          <a:lstStyle/>
          <a:p>
            <a:r>
              <a:rPr lang="en-US" dirty="0"/>
              <a:t>Globally distributed web servers that </a:t>
            </a:r>
            <a:r>
              <a:rPr lang="en-US" i="1" dirty="0"/>
              <a:t>cache</a:t>
            </a:r>
            <a:r>
              <a:rPr lang="en-US" dirty="0"/>
              <a:t> responses for local clients.</a:t>
            </a:r>
          </a:p>
          <a:p>
            <a:r>
              <a:rPr lang="en-US" dirty="0"/>
              <a:t>A CDN is just a distributed caching HTTP reverse proxy that uses DNS </a:t>
            </a:r>
            <a:r>
              <a:rPr lang="en-US" i="1" dirty="0"/>
              <a:t>(and other techniques)</a:t>
            </a:r>
            <a:r>
              <a:rPr lang="en-US" dirty="0"/>
              <a:t> to geographically load-balance.</a:t>
            </a:r>
          </a:p>
          <a:p>
            <a:r>
              <a:rPr lang="en-US" dirty="0" err="1"/>
              <a:t>Eg.</a:t>
            </a:r>
            <a:r>
              <a:rPr lang="en-US" dirty="0"/>
              <a:t>, Akamai, Cloudflare, </a:t>
            </a:r>
            <a:r>
              <a:rPr lang="en-US" dirty="0" err="1"/>
              <a:t>Cloudfront</a:t>
            </a:r>
            <a:r>
              <a:rPr lang="en-US" dirty="0"/>
              <a:t>, Fastly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19500" y="3213100"/>
            <a:ext cx="139700" cy="21590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30500" y="3213100"/>
            <a:ext cx="15875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670578"/>
            <a:ext cx="1982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Distributed “edge” servers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2049651" y="3619499"/>
            <a:ext cx="363349" cy="2933700"/>
          </a:xfrm>
          <a:prstGeom prst="leftBrace">
            <a:avLst>
              <a:gd name="adj1" fmla="val 30555"/>
              <a:gd name="adj2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209BD0B-0276-B94D-953F-92253C4D3FB3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17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 uses HTTP caching proxies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1" y="1097076"/>
            <a:ext cx="5756275" cy="380873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32" y="866553"/>
            <a:ext cx="5110966" cy="4975447"/>
          </a:xfrm>
        </p:spPr>
      </p:pic>
      <p:sp>
        <p:nvSpPr>
          <p:cNvPr id="8" name="TextBox 7"/>
          <p:cNvSpPr txBox="1"/>
          <p:nvPr/>
        </p:nvSpPr>
        <p:spPr>
          <a:xfrm>
            <a:off x="263471" y="5078271"/>
            <a:ext cx="74595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>
                <a:solidFill>
                  <a:schemeClr val="accent6"/>
                </a:solidFill>
              </a:rPr>
              <a:t>Origin Server </a:t>
            </a:r>
            <a:r>
              <a:rPr lang="en-US" sz="2800" dirty="0"/>
              <a:t>is the original, central web server.  (Sets </a:t>
            </a:r>
            <a:r>
              <a:rPr lang="en-US" sz="2800" i="1" dirty="0"/>
              <a:t>cache-control</a:t>
            </a:r>
            <a:r>
              <a:rPr lang="en-US" sz="2800" dirty="0"/>
              <a:t> HTTP headers in responses).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Edge Servers are </a:t>
            </a:r>
            <a:r>
              <a:rPr lang="en-US" sz="2800" b="1" dirty="0">
                <a:solidFill>
                  <a:schemeClr val="accent6"/>
                </a:solidFill>
              </a:rPr>
              <a:t>caching proxies.</a:t>
            </a:r>
            <a:br>
              <a:rPr lang="en-US" sz="2800" b="1" dirty="0">
                <a:solidFill>
                  <a:schemeClr val="accent6"/>
                </a:solidFill>
              </a:rPr>
            </a:br>
            <a:r>
              <a:rPr lang="en-US" sz="2800" dirty="0"/>
              <a:t>Ask origin server if don’t have a cached response.</a:t>
            </a:r>
          </a:p>
        </p:txBody>
      </p:sp>
    </p:spTree>
    <p:extLst>
      <p:ext uri="{BB962C8B-B14F-4D97-AF65-F5344CB8AC3E}">
        <p14:creationId xmlns:p14="http://schemas.microsoft.com/office/powerpoint/2010/main" val="3051816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CDNs are </a:t>
            </a:r>
            <a:r>
              <a:rPr lang="en-US" i="1" dirty="0"/>
              <a:t>add-on</a:t>
            </a:r>
            <a:r>
              <a:rPr lang="en-US" dirty="0"/>
              <a:t> services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1" y="1097076"/>
            <a:ext cx="5756275" cy="380873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502" y="804770"/>
            <a:ext cx="5110966" cy="4975447"/>
          </a:xfrm>
        </p:spPr>
      </p:pic>
      <p:sp>
        <p:nvSpPr>
          <p:cNvPr id="17" name="Rectangle 16"/>
          <p:cNvSpPr/>
          <p:nvPr/>
        </p:nvSpPr>
        <p:spPr>
          <a:xfrm>
            <a:off x="4559643" y="1495168"/>
            <a:ext cx="1161535" cy="3432136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773297" y="2916195"/>
            <a:ext cx="696918" cy="765207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740928" y="5561213"/>
            <a:ext cx="5557242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CDN operator manages edge servers</a:t>
            </a:r>
            <a:br>
              <a:rPr lang="en-US" sz="2400" dirty="0"/>
            </a:br>
            <a:r>
              <a:rPr lang="en-US" sz="2400" dirty="0"/>
              <a:t>(Cloudflare, Akamai, </a:t>
            </a:r>
            <a:r>
              <a:rPr lang="en-US" sz="2400" dirty="0" err="1"/>
              <a:t>Cloudfront</a:t>
            </a:r>
            <a:r>
              <a:rPr lang="en-US" sz="2400" dirty="0"/>
              <a:t>, Fastly)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79393" y="1495168"/>
            <a:ext cx="1161535" cy="487778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506465" y="3880024"/>
            <a:ext cx="717780" cy="704334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237838" y="4057137"/>
            <a:ext cx="717780" cy="704334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21330" y="2924434"/>
            <a:ext cx="717780" cy="704334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555893" y="1804087"/>
            <a:ext cx="717780" cy="704334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435548" y="1536356"/>
            <a:ext cx="717780" cy="704334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520058" y="2281073"/>
            <a:ext cx="717780" cy="704334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504402" y="3329235"/>
            <a:ext cx="717780" cy="704334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33534" y="2889351"/>
            <a:ext cx="3030575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Website operator manages origin server</a:t>
            </a:r>
          </a:p>
        </p:txBody>
      </p:sp>
    </p:spTree>
    <p:extLst>
      <p:ext uri="{BB962C8B-B14F-4D97-AF65-F5344CB8AC3E}">
        <p14:creationId xmlns:p14="http://schemas.microsoft.com/office/powerpoint/2010/main" val="3548762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CE238-7701-9540-982E-258B8AB99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Cache-Control headers in HTTP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F6C9-3E75-F841-9A02-DFD3E9867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Command line demo: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https://www.google.com</a:t>
            </a:r>
            <a:r>
              <a:rPr lang="en-US" dirty="0"/>
              <a:t> does not allow caching:</a:t>
            </a:r>
          </a:p>
          <a:p>
            <a:pPr lvl="1"/>
            <a:r>
              <a:rPr lang="en-US" dirty="0"/>
              <a:t>cache-control: private, max-age=0</a:t>
            </a:r>
          </a:p>
          <a:p>
            <a:r>
              <a:rPr lang="en-US" dirty="0">
                <a:hlinkClick r:id="rId3"/>
              </a:rPr>
              <a:t>https://www.google.com/images/branding/googlelogo/2x/googlelogo_color_272x92dp.png</a:t>
            </a:r>
            <a:r>
              <a:rPr lang="en-US" dirty="0"/>
              <a:t> allow caching for </a:t>
            </a:r>
            <a:r>
              <a:rPr lang="en-US" b="1" dirty="0"/>
              <a:t>one year</a:t>
            </a:r>
          </a:p>
          <a:p>
            <a:pPr lvl="1"/>
            <a:r>
              <a:rPr lang="en-US" dirty="0"/>
              <a:t>cache-control: private, max-age=31536000 </a:t>
            </a:r>
          </a:p>
          <a:p>
            <a:r>
              <a:rPr lang="en-US" dirty="0">
                <a:hlinkClick r:id="rId4"/>
              </a:rPr>
              <a:t>https://www.northwestern.edu</a:t>
            </a:r>
            <a:r>
              <a:rPr lang="en-US" dirty="0"/>
              <a:t> also does not allow caching:</a:t>
            </a:r>
          </a:p>
          <a:p>
            <a:pPr lvl="1"/>
            <a:r>
              <a:rPr lang="en-US" dirty="0"/>
              <a:t>Cache-Control: max-age=0</a:t>
            </a:r>
          </a:p>
          <a:p>
            <a:r>
              <a:rPr lang="en-US" dirty="0">
                <a:hlinkClick r:id="rId5"/>
              </a:rPr>
              <a:t>https://common.northwestern.edu/v8/css/images/northwestern.svg</a:t>
            </a:r>
            <a:r>
              <a:rPr lang="en-US" dirty="0"/>
              <a:t> allows caching for </a:t>
            </a:r>
            <a:r>
              <a:rPr lang="en-US"/>
              <a:t>one day:</a:t>
            </a:r>
            <a:endParaRPr lang="en-US" dirty="0"/>
          </a:p>
          <a:p>
            <a:pPr lvl="1"/>
            <a:r>
              <a:rPr lang="en-US" dirty="0"/>
              <a:t>Cache-Control: max-age=86400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68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AA20-F95C-2A40-A8D3-6860DBE50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load balancing with </a:t>
            </a:r>
            <a:r>
              <a:rPr lang="en-US" b="1" dirty="0"/>
              <a:t>IP Anycast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ADA09-BE90-8045-B950-403B6DBE3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8.8.8.8 is the </a:t>
            </a:r>
            <a:r>
              <a:rPr lang="en-US" b="1" dirty="0"/>
              <a:t>one IP address </a:t>
            </a:r>
            <a:r>
              <a:rPr lang="en-US" dirty="0"/>
              <a:t>for Google’s huge public DNS service.</a:t>
            </a:r>
          </a:p>
          <a:p>
            <a:r>
              <a:rPr lang="en-US" dirty="0"/>
              <a:t>Handles &gt;</a:t>
            </a:r>
            <a:r>
              <a:rPr lang="en-US" dirty="0">
                <a:hlinkClick r:id="rId3"/>
              </a:rPr>
              <a:t>400 billion</a:t>
            </a:r>
            <a:r>
              <a:rPr lang="en-US" dirty="0"/>
              <a:t> DNS requests per day! </a:t>
            </a:r>
            <a:r>
              <a:rPr lang="en-US" i="1" dirty="0"/>
              <a:t> Anyone here use it?</a:t>
            </a:r>
          </a:p>
          <a:p>
            <a:r>
              <a:rPr lang="en-US" dirty="0"/>
              <a:t>Cannot rely on DNS for load balancing, because it </a:t>
            </a:r>
            <a:r>
              <a:rPr lang="en-US" b="1" dirty="0"/>
              <a:t>is</a:t>
            </a:r>
            <a:r>
              <a:rPr lang="en-US" dirty="0"/>
              <a:t> the DNS server!</a:t>
            </a:r>
          </a:p>
          <a:p>
            <a:endParaRPr lang="en-US" dirty="0"/>
          </a:p>
          <a:p>
            <a:r>
              <a:rPr lang="en-US" dirty="0"/>
              <a:t>IP Anycast load balancing is implemented with BGP.  </a:t>
            </a:r>
            <a:r>
              <a:rPr lang="en-US" i="1" dirty="0"/>
              <a:t>(Details in CS-340)</a:t>
            </a:r>
          </a:p>
          <a:p>
            <a:r>
              <a:rPr lang="en-US" dirty="0"/>
              <a:t>Basic idea is that many of Google’s routers (around the world) all advertise to their neighbors that they can reach 8.8.8.8 in just one hop.</a:t>
            </a:r>
          </a:p>
          <a:p>
            <a:r>
              <a:rPr lang="en-US" dirty="0"/>
              <a:t>Thus, traffic destined for 8.8.8.8 is sent to whichever of these Google routers are closest to the customer.</a:t>
            </a:r>
          </a:p>
          <a:p>
            <a:r>
              <a:rPr lang="en-US" dirty="0"/>
              <a:t>Technically, this violates the principle that an IP address is a </a:t>
            </a:r>
            <a:r>
              <a:rPr lang="en-US" i="1" dirty="0"/>
              <a:t>particular</a:t>
            </a:r>
            <a:r>
              <a:rPr lang="en-US" dirty="0"/>
              <a:t> destination, but for DNS this doesn’t matter because it’s UDP and stateless.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FBBBBCA5-48B7-5F44-AA59-2084240EC73F}"/>
              </a:ext>
            </a:extLst>
          </p:cNvPr>
          <p:cNvSpPr/>
          <p:nvPr/>
        </p:nvSpPr>
        <p:spPr>
          <a:xfrm>
            <a:off x="10633166" y="1632857"/>
            <a:ext cx="1558834" cy="488861"/>
          </a:xfrm>
          <a:prstGeom prst="wedgeRectCallout">
            <a:avLst>
              <a:gd name="adj1" fmla="val -85358"/>
              <a:gd name="adj2" fmla="val 371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5 million QPS!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62314D1-9930-5344-A5FE-2864DB2CCE7D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7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Lecture: Microservices, etc.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5594888"/>
          </a:xfrm>
        </p:spPr>
        <p:txBody>
          <a:bodyPr>
            <a:normAutofit/>
          </a:bodyPr>
          <a:lstStyle/>
          <a:p>
            <a:r>
              <a:rPr lang="en-US" dirty="0"/>
              <a:t>Introduced </a:t>
            </a:r>
            <a:r>
              <a:rPr lang="en-US" b="1" dirty="0"/>
              <a:t>microservices</a:t>
            </a:r>
            <a:r>
              <a:rPr lang="en-US" dirty="0"/>
              <a:t> as an alternative to </a:t>
            </a:r>
            <a:r>
              <a:rPr lang="en-US" b="1" dirty="0"/>
              <a:t>monolithic</a:t>
            </a:r>
            <a:r>
              <a:rPr lang="en-US" dirty="0"/>
              <a:t> design.</a:t>
            </a:r>
          </a:p>
          <a:p>
            <a:r>
              <a:rPr lang="en-US" dirty="0"/>
              <a:t>Services are </a:t>
            </a:r>
            <a:r>
              <a:rPr lang="en-US" b="1" dirty="0"/>
              <a:t>black boxes</a:t>
            </a:r>
            <a:r>
              <a:rPr lang="en-US" dirty="0"/>
              <a:t>, exposing </a:t>
            </a:r>
            <a:r>
              <a:rPr lang="en-US" b="1" dirty="0"/>
              <a:t>network APIs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Decouples development of different parts of the system.</a:t>
            </a:r>
          </a:p>
          <a:p>
            <a:pPr lvl="1"/>
            <a:r>
              <a:rPr lang="en-US" dirty="0"/>
              <a:t>Network APIs define the format and meaning of requests and responses.</a:t>
            </a:r>
          </a:p>
          <a:p>
            <a:r>
              <a:rPr lang="en-US" dirty="0"/>
              <a:t>JS </a:t>
            </a:r>
            <a:r>
              <a:rPr lang="en-US" b="1" dirty="0"/>
              <a:t>Single-page Applications </a:t>
            </a:r>
            <a:r>
              <a:rPr lang="en-US" dirty="0"/>
              <a:t>(SPAs) interact directly with services.</a:t>
            </a:r>
          </a:p>
          <a:p>
            <a:pPr lvl="1"/>
            <a:r>
              <a:rPr lang="en-US" dirty="0"/>
              <a:t>Moves UI concerns away from backend code.</a:t>
            </a:r>
          </a:p>
          <a:p>
            <a:r>
              <a:rPr lang="en-US" dirty="0"/>
              <a:t>In a </a:t>
            </a:r>
            <a:r>
              <a:rPr lang="en-US" b="1" dirty="0"/>
              <a:t>cross-platform system design</a:t>
            </a:r>
            <a:r>
              <a:rPr lang="en-US" dirty="0"/>
              <a:t>, the same backend service/API can serve mobile, web, and desktop apps.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04C53-4906-C145-B34C-17E5AFFDE8C1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22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603C29-9DB7-A24A-8194-13CC89DB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</a:t>
            </a:r>
            <a:r>
              <a:rPr lang="en-US" b="1" dirty="0"/>
              <a:t>Global</a:t>
            </a:r>
            <a:r>
              <a:rPr lang="en-US" dirty="0"/>
              <a:t> load balancing options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8E59FBB-E48D-1345-8AE7-D8A43EF5814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05316137"/>
              </p:ext>
            </p:extLst>
          </p:nvPr>
        </p:nvGraphicFramePr>
        <p:xfrm>
          <a:off x="1731310" y="1149317"/>
          <a:ext cx="8729379" cy="37767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09793">
                  <a:extLst>
                    <a:ext uri="{9D8B030D-6E8A-4147-A177-3AD203B41FA5}">
                      <a16:colId xmlns:a16="http://schemas.microsoft.com/office/drawing/2014/main" val="2251570454"/>
                    </a:ext>
                  </a:extLst>
                </a:gridCol>
                <a:gridCol w="2909793">
                  <a:extLst>
                    <a:ext uri="{9D8B030D-6E8A-4147-A177-3AD203B41FA5}">
                      <a16:colId xmlns:a16="http://schemas.microsoft.com/office/drawing/2014/main" val="291853470"/>
                    </a:ext>
                  </a:extLst>
                </a:gridCol>
                <a:gridCol w="2909793">
                  <a:extLst>
                    <a:ext uri="{9D8B030D-6E8A-4147-A177-3AD203B41FA5}">
                      <a16:colId xmlns:a16="http://schemas.microsoft.com/office/drawing/2014/main" val="3614491846"/>
                    </a:ext>
                  </a:extLst>
                </a:gridCol>
              </a:tblGrid>
              <a:tr h="5722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5221" marR="452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DNS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IP anycast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2660004226"/>
                  </a:ext>
                </a:extLst>
              </a:tr>
              <a:tr h="498444">
                <a:tc>
                  <a:txBody>
                    <a:bodyPr/>
                    <a:lstStyle/>
                    <a:p>
                      <a:pPr algn="r"/>
                      <a:r>
                        <a:rPr lang="en-US" sz="2400" i="0" dirty="0"/>
                        <a:t>Routing done by:</a:t>
                      </a:r>
                    </a:p>
                  </a:txBody>
                  <a:tcPr marL="45221" marR="4522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Domain Name Service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BGP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1987156266"/>
                  </a:ext>
                </a:extLst>
              </a:tr>
              <a:tr h="719975">
                <a:tc>
                  <a:txBody>
                    <a:bodyPr/>
                    <a:lstStyle/>
                    <a:p>
                      <a:pPr algn="r"/>
                      <a:r>
                        <a:rPr lang="en-US" sz="2400" i="0" dirty="0"/>
                        <a:t>Maximum scale</a:t>
                      </a:r>
                      <a:br>
                        <a:rPr lang="en-US" sz="2400" i="0" dirty="0"/>
                      </a:br>
                      <a:r>
                        <a:rPr lang="en-US" sz="2400" i="0" dirty="0"/>
                        <a:t>limited by:</a:t>
                      </a:r>
                    </a:p>
                  </a:txBody>
                  <a:tcPr marL="45221" marR="4522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Internet itself.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Internet itself.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1654627112"/>
                  </a:ext>
                </a:extLst>
              </a:tr>
              <a:tr h="941505">
                <a:tc>
                  <a:txBody>
                    <a:bodyPr/>
                    <a:lstStyle/>
                    <a:p>
                      <a:pPr algn="r"/>
                      <a:r>
                        <a:rPr lang="en-US" sz="2400" i="0" dirty="0"/>
                        <a:t>How quickly can changes be made?</a:t>
                      </a:r>
                    </a:p>
                  </a:txBody>
                  <a:tcPr marL="45221" marR="4522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DNS TTL</a:t>
                      </a:r>
                      <a:br>
                        <a:rPr lang="en-US" sz="240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(minutes to hours)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BGP convergence (~minute)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177679403"/>
                  </a:ext>
                </a:extLst>
              </a:tr>
              <a:tr h="941505">
                <a:tc>
                  <a:txBody>
                    <a:bodyPr/>
                    <a:lstStyle/>
                    <a:p>
                      <a:pPr algn="r"/>
                      <a:r>
                        <a:rPr lang="en-US" sz="2400" i="0" dirty="0"/>
                        <a:t>Easy of deployment:</a:t>
                      </a:r>
                    </a:p>
                  </a:txBody>
                  <a:tcPr marL="45221" marR="4522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Requires advanced DNS software/config.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Must operate your own </a:t>
                      </a:r>
                      <a:r>
                        <a:rPr lang="en-US" sz="2400" i="1" dirty="0">
                          <a:solidFill>
                            <a:srgbClr val="C00000"/>
                          </a:solidFill>
                        </a:rPr>
                        <a:t>Autonomous System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 (ISP)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1379017012"/>
                  </a:ext>
                </a:extLst>
              </a:tr>
            </a:tbl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8926CA7-725C-0241-A068-191656527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471" y="5114440"/>
            <a:ext cx="11639227" cy="1596325"/>
          </a:xfrm>
        </p:spPr>
        <p:txBody>
          <a:bodyPr>
            <a:normAutofit/>
          </a:bodyPr>
          <a:lstStyle/>
          <a:p>
            <a:r>
              <a:rPr lang="en-US" dirty="0"/>
              <a:t>For global load balancing, DNS is the most common choice.</a:t>
            </a:r>
          </a:p>
          <a:p>
            <a:r>
              <a:rPr lang="en-US" dirty="0"/>
              <a:t>Tech giants (Google, Facebook, Amazon, MS, etc.) can use IP anycast.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251EF28-C1AF-2C40-BCD8-09FCD4221729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78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603C29-9DB7-A24A-8194-13CC89DB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load balancing </a:t>
            </a:r>
            <a:r>
              <a:rPr lang="en-US" b="1" dirty="0"/>
              <a:t>Levels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8E59FBB-E48D-1345-8AE7-D8A43EF5814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535441"/>
              </p:ext>
            </p:extLst>
          </p:nvPr>
        </p:nvGraphicFramePr>
        <p:xfrm>
          <a:off x="1718394" y="1045911"/>
          <a:ext cx="8729379" cy="37767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09793">
                  <a:extLst>
                    <a:ext uri="{9D8B030D-6E8A-4147-A177-3AD203B41FA5}">
                      <a16:colId xmlns:a16="http://schemas.microsoft.com/office/drawing/2014/main" val="2251570454"/>
                    </a:ext>
                  </a:extLst>
                </a:gridCol>
                <a:gridCol w="2909793">
                  <a:extLst>
                    <a:ext uri="{9D8B030D-6E8A-4147-A177-3AD203B41FA5}">
                      <a16:colId xmlns:a16="http://schemas.microsoft.com/office/drawing/2014/main" val="2407750731"/>
                    </a:ext>
                  </a:extLst>
                </a:gridCol>
                <a:gridCol w="2909793">
                  <a:extLst>
                    <a:ext uri="{9D8B030D-6E8A-4147-A177-3AD203B41FA5}">
                      <a16:colId xmlns:a16="http://schemas.microsoft.com/office/drawing/2014/main" val="291853470"/>
                    </a:ext>
                  </a:extLst>
                </a:gridCol>
              </a:tblGrid>
              <a:tr h="5722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5221" marR="4522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Local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Global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2660004226"/>
                  </a:ext>
                </a:extLst>
              </a:tr>
              <a:tr h="498444">
                <a:tc>
                  <a:txBody>
                    <a:bodyPr/>
                    <a:lstStyle/>
                    <a:p>
                      <a:pPr algn="r"/>
                      <a:r>
                        <a:rPr lang="en-US" sz="2400" i="0" dirty="0"/>
                        <a:t>Routing done by:</a:t>
                      </a:r>
                    </a:p>
                  </a:txBody>
                  <a:tcPr marL="45221" marR="4522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NAT or HTTP Proxy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DNS or BGP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1987156266"/>
                  </a:ext>
                </a:extLst>
              </a:tr>
              <a:tr h="719975">
                <a:tc>
                  <a:txBody>
                    <a:bodyPr/>
                    <a:lstStyle/>
                    <a:p>
                      <a:pPr algn="r"/>
                      <a:r>
                        <a:rPr lang="en-US" sz="2400" i="0" dirty="0"/>
                        <a:t>Maximum scale</a:t>
                      </a:r>
                      <a:br>
                        <a:rPr lang="en-US" sz="2400" i="0" dirty="0"/>
                      </a:br>
                      <a:r>
                        <a:rPr lang="en-US" sz="2400" i="0" dirty="0"/>
                        <a:t>limited by:</a:t>
                      </a:r>
                    </a:p>
                  </a:txBody>
                  <a:tcPr marL="45221" marR="4522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Speed of one machine.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Internet itself.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1654627112"/>
                  </a:ext>
                </a:extLst>
              </a:tr>
              <a:tr h="941505">
                <a:tc>
                  <a:txBody>
                    <a:bodyPr/>
                    <a:lstStyle/>
                    <a:p>
                      <a:pPr algn="r"/>
                      <a:r>
                        <a:rPr lang="en-US" sz="2400" i="0" dirty="0"/>
                        <a:t>How quickly can changes be made?</a:t>
                      </a:r>
                    </a:p>
                  </a:txBody>
                  <a:tcPr marL="45221" marR="4522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Milliseconds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minutes to hours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177679403"/>
                  </a:ext>
                </a:extLst>
              </a:tr>
              <a:tr h="941505">
                <a:tc>
                  <a:txBody>
                    <a:bodyPr/>
                    <a:lstStyle/>
                    <a:p>
                      <a:pPr algn="r"/>
                      <a:r>
                        <a:rPr lang="en-US" sz="2400" i="0" dirty="0"/>
                        <a:t>Easy of deployment:</a:t>
                      </a:r>
                    </a:p>
                  </a:txBody>
                  <a:tcPr marL="45221" marR="4522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Simple, using off-the-shelf software/HW.</a:t>
                      </a:r>
                    </a:p>
                  </a:txBody>
                  <a:tcPr marL="45221" marR="4522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Requires advanced DNS software/config.</a:t>
                      </a:r>
                    </a:p>
                  </a:txBody>
                  <a:tcPr marL="45221" marR="45221"/>
                </a:tc>
                <a:extLst>
                  <a:ext uri="{0D108BD9-81ED-4DB2-BD59-A6C34878D82A}">
                    <a16:rowId xmlns:a16="http://schemas.microsoft.com/office/drawing/2014/main" val="1379017012"/>
                  </a:ext>
                </a:extLst>
              </a:tr>
            </a:tbl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8926CA7-725C-0241-A068-191656527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471" y="5114440"/>
            <a:ext cx="11639227" cy="15963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Most large services load balance at two levels:</a:t>
            </a:r>
          </a:p>
          <a:p>
            <a:r>
              <a:rPr lang="en-US" b="1" dirty="0"/>
              <a:t>Local </a:t>
            </a:r>
            <a:r>
              <a:rPr lang="en-US" dirty="0"/>
              <a:t>– provides continuous operation and scale within a data center</a:t>
            </a:r>
          </a:p>
          <a:p>
            <a:pPr lvl="1"/>
            <a:r>
              <a:rPr lang="en-US" dirty="0"/>
              <a:t> Includes</a:t>
            </a:r>
            <a:r>
              <a:rPr lang="en-US" i="1" dirty="0"/>
              <a:t> health checks &amp; rolling updates</a:t>
            </a:r>
            <a:r>
              <a:rPr lang="en-US" dirty="0"/>
              <a:t>. </a:t>
            </a:r>
          </a:p>
          <a:p>
            <a:r>
              <a:rPr lang="en-US" b="1" dirty="0"/>
              <a:t>DNS</a:t>
            </a:r>
            <a:r>
              <a:rPr lang="en-US" dirty="0"/>
              <a:t> – for global scalability and low latency </a:t>
            </a:r>
            <a:r>
              <a:rPr lang="en-US" i="1" dirty="0"/>
              <a:t>(send users to nearby data center).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9C3523C-DF36-9B47-A7EC-A8DBFA5807D9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65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44E6C-1204-BE45-83A6-A7A2A964E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742325"/>
          </a:xfrm>
        </p:spPr>
        <p:txBody>
          <a:bodyPr/>
          <a:lstStyle/>
          <a:p>
            <a:r>
              <a:rPr lang="en-US" dirty="0"/>
              <a:t>Recap: Load balancers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C1C52-6B92-2B48-ACA1-2C843EC84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2" y="897308"/>
            <a:ext cx="11573380" cy="5844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have 2/3 of the </a:t>
            </a:r>
            <a:r>
              <a:rPr lang="en-US" i="1" dirty="0"/>
              <a:t>end-to-end</a:t>
            </a:r>
            <a:r>
              <a:rPr lang="en-US" dirty="0"/>
              <a:t> view of a basic scalable architecture!</a:t>
            </a:r>
          </a:p>
          <a:p>
            <a:pPr marL="457200" lvl="1" indent="0" algn="r">
              <a:buNone/>
            </a:pPr>
            <a:r>
              <a:rPr lang="en-US" dirty="0"/>
              <a:t>(for </a:t>
            </a:r>
            <a:r>
              <a:rPr lang="en-US" i="1" dirty="0"/>
              <a:t>services</a:t>
            </a:r>
            <a:r>
              <a:rPr lang="en-US" dirty="0"/>
              <a:t>, at least)</a:t>
            </a:r>
          </a:p>
          <a:p>
            <a:r>
              <a:rPr lang="en-US" i="1" dirty="0">
                <a:solidFill>
                  <a:schemeClr val="accent6"/>
                </a:solidFill>
              </a:rPr>
              <a:t>Frontend: </a:t>
            </a:r>
            <a:r>
              <a:rPr lang="en-US" dirty="0"/>
              <a:t>Client connects to “the service” via a </a:t>
            </a:r>
            <a:r>
              <a:rPr lang="en-US" b="1" dirty="0"/>
              <a:t>load balancer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Really, the client is being directed to one of many copies of the service.</a:t>
            </a:r>
          </a:p>
          <a:p>
            <a:pPr lvl="1"/>
            <a:r>
              <a:rPr lang="en-US" dirty="0"/>
              <a:t>Global LBs (DNS and IP anycast) have no central bottlenecks.</a:t>
            </a:r>
          </a:p>
          <a:p>
            <a:pPr lvl="1"/>
            <a:r>
              <a:rPr lang="en-US" dirty="0"/>
              <a:t>Local LBs (Reverse Proxy or NAT) provide mid-level scaling and continuous operation </a:t>
            </a:r>
            <a:r>
              <a:rPr lang="en-US" i="1" dirty="0"/>
              <a:t>(health checks &amp; rolling updates)</a:t>
            </a:r>
            <a:r>
              <a:rPr lang="en-US" dirty="0"/>
              <a:t>.</a:t>
            </a:r>
          </a:p>
          <a:p>
            <a:r>
              <a:rPr lang="en-US" i="1" dirty="0">
                <a:solidFill>
                  <a:schemeClr val="accent6"/>
                </a:solidFill>
              </a:rPr>
              <a:t>Services:</a:t>
            </a:r>
            <a:r>
              <a:rPr lang="en-US" dirty="0"/>
              <a:t> Implemented by thousands of clones.</a:t>
            </a:r>
          </a:p>
          <a:p>
            <a:pPr lvl="1"/>
            <a:r>
              <a:rPr lang="en-US" dirty="0"/>
              <a:t>If the code is </a:t>
            </a:r>
            <a:r>
              <a:rPr lang="en-US" b="1" dirty="0"/>
              <a:t>stateless </a:t>
            </a:r>
            <a:r>
              <a:rPr lang="en-US" dirty="0"/>
              <a:t>then any worker can equally handle any request.</a:t>
            </a:r>
          </a:p>
          <a:p>
            <a:r>
              <a:rPr lang="en-US" i="1" dirty="0">
                <a:solidFill>
                  <a:schemeClr val="accent6"/>
                </a:solidFill>
              </a:rPr>
              <a:t>Data Storage??</a:t>
            </a:r>
          </a:p>
          <a:p>
            <a:pPr lvl="1"/>
            <a:r>
              <a:rPr lang="en-US" dirty="0"/>
              <a:t>The next big topic!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752323B-F8F9-424D-A03F-5C702966001B}"/>
              </a:ext>
            </a:extLst>
          </p:cNvPr>
          <p:cNvSpPr/>
          <p:nvPr/>
        </p:nvSpPr>
        <p:spPr>
          <a:xfrm>
            <a:off x="11594123" y="2107769"/>
            <a:ext cx="352203" cy="1980905"/>
          </a:xfrm>
          <a:prstGeom prst="rightBrace">
            <a:avLst>
              <a:gd name="adj1" fmla="val 34804"/>
              <a:gd name="adj2" fmla="val 50000"/>
            </a:avLst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27B886-1805-BB44-A565-291B11589E16}"/>
              </a:ext>
            </a:extLst>
          </p:cNvPr>
          <p:cNvSpPr txBox="1"/>
          <p:nvPr/>
        </p:nvSpPr>
        <p:spPr>
          <a:xfrm rot="16200000">
            <a:off x="11463577" y="2680925"/>
            <a:ext cx="117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Today’s topic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4D39206-F628-AF48-83C9-AA98FC26ABE2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12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EA35A09-C6ED-9549-A2F0-CE971F9E7B6E}"/>
              </a:ext>
            </a:extLst>
          </p:cNvPr>
          <p:cNvGrpSpPr/>
          <p:nvPr/>
        </p:nvGrpSpPr>
        <p:grpSpPr>
          <a:xfrm>
            <a:off x="2659007" y="-1296922"/>
            <a:ext cx="11111222" cy="11470650"/>
            <a:chOff x="5448822" y="-116238"/>
            <a:chExt cx="6755703" cy="69742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4C82648-13F9-B949-B2DC-23CFC1C5B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6906" y="-116238"/>
              <a:ext cx="6379535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D9EE5F7-4AC2-7740-915F-525313AC104B}"/>
                </a:ext>
              </a:extLst>
            </p:cNvPr>
            <p:cNvSpPr/>
            <p:nvPr/>
          </p:nvSpPr>
          <p:spPr>
            <a:xfrm>
              <a:off x="5448822" y="-116238"/>
              <a:ext cx="6755703" cy="1154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D226C0-4653-B64B-910B-57DE2B87EF8B}"/>
                </a:ext>
              </a:extLst>
            </p:cNvPr>
            <p:cNvSpPr/>
            <p:nvPr/>
          </p:nvSpPr>
          <p:spPr>
            <a:xfrm>
              <a:off x="5723792" y="264762"/>
              <a:ext cx="4742787" cy="1154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72CE74-DF9F-9644-B8B9-70C3917C5F36}"/>
                </a:ext>
              </a:extLst>
            </p:cNvPr>
            <p:cNvSpPr/>
            <p:nvPr/>
          </p:nvSpPr>
          <p:spPr>
            <a:xfrm>
              <a:off x="5636906" y="1223074"/>
              <a:ext cx="4742787" cy="983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B1D574-6566-064E-BE19-83E483B3BDCB}"/>
                </a:ext>
              </a:extLst>
            </p:cNvPr>
            <p:cNvSpPr/>
            <p:nvPr/>
          </p:nvSpPr>
          <p:spPr>
            <a:xfrm rot="2636794">
              <a:off x="7602074" y="1700554"/>
              <a:ext cx="1370635" cy="983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E0BA66-EDB7-7548-8CD7-0D96D3097FB0}"/>
                </a:ext>
              </a:extLst>
            </p:cNvPr>
            <p:cNvSpPr/>
            <p:nvPr/>
          </p:nvSpPr>
          <p:spPr>
            <a:xfrm rot="20431764">
              <a:off x="6361656" y="4390090"/>
              <a:ext cx="2527283" cy="983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A90E47-959E-7B48-8E23-B0081B48B5A6}"/>
                </a:ext>
              </a:extLst>
            </p:cNvPr>
            <p:cNvSpPr/>
            <p:nvPr/>
          </p:nvSpPr>
          <p:spPr>
            <a:xfrm>
              <a:off x="5636906" y="5167734"/>
              <a:ext cx="6379535" cy="1690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BA16CC59-73A9-444D-AFCF-9A52A65A82F1}"/>
              </a:ext>
            </a:extLst>
          </p:cNvPr>
          <p:cNvSpPr/>
          <p:nvPr/>
        </p:nvSpPr>
        <p:spPr>
          <a:xfrm>
            <a:off x="3057072" y="2371384"/>
            <a:ext cx="3930485" cy="41639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B9E93E-A89A-8040-9C60-ACB21B467BF3}"/>
              </a:ext>
            </a:extLst>
          </p:cNvPr>
          <p:cNvSpPr txBox="1"/>
          <p:nvPr/>
        </p:nvSpPr>
        <p:spPr>
          <a:xfrm rot="5400000">
            <a:off x="5798709" y="4218453"/>
            <a:ext cx="16846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Web browser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461AD0-047F-D544-B308-EC67D5AB52B2}"/>
              </a:ext>
            </a:extLst>
          </p:cNvPr>
          <p:cNvSpPr/>
          <p:nvPr/>
        </p:nvSpPr>
        <p:spPr>
          <a:xfrm>
            <a:off x="13041789" y="2385243"/>
            <a:ext cx="496027" cy="287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61820C-C076-FE46-BDA9-86EC32FA1211}"/>
              </a:ext>
            </a:extLst>
          </p:cNvPr>
          <p:cNvSpPr/>
          <p:nvPr/>
        </p:nvSpPr>
        <p:spPr>
          <a:xfrm rot="18526984">
            <a:off x="10033926" y="5099267"/>
            <a:ext cx="3915178" cy="3361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B9DA8-63BE-8F45-AA72-D12FF885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 balancers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C4C9355-6134-9D4C-BCBD-F93D170B8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0" y="1146875"/>
            <a:ext cx="8455659" cy="5594888"/>
          </a:xfrm>
        </p:spPr>
        <p:txBody>
          <a:bodyPr>
            <a:normAutofit/>
          </a:bodyPr>
          <a:lstStyle/>
          <a:p>
            <a:r>
              <a:rPr lang="en-US" dirty="0"/>
              <a:t>In the diagram below, there are 3 load balancers in front of 200 </a:t>
            </a:r>
            <a:r>
              <a:rPr lang="en-US" dirty="0" err="1"/>
              <a:t>MediaWiki</a:t>
            </a:r>
            <a:r>
              <a:rPr lang="en-US" dirty="0"/>
              <a:t> servers.</a:t>
            </a:r>
          </a:p>
          <a:p>
            <a:r>
              <a:rPr lang="en-US" dirty="0"/>
              <a:t>Load balancer is a </a:t>
            </a:r>
            <a:r>
              <a:rPr lang="en-US" i="1" dirty="0"/>
              <a:t>single point of contact</a:t>
            </a:r>
            <a:r>
              <a:rPr lang="en-US" b="1" dirty="0"/>
              <a:t> </a:t>
            </a:r>
            <a:r>
              <a:rPr lang="en-US" dirty="0"/>
              <a:t>for a service.</a:t>
            </a:r>
          </a:p>
          <a:p>
            <a:r>
              <a:rPr lang="en-US" dirty="0"/>
              <a:t>Requests are </a:t>
            </a:r>
            <a:r>
              <a:rPr lang="en-US" i="1" dirty="0"/>
              <a:t>proxied</a:t>
            </a:r>
            <a:r>
              <a:rPr lang="en-US" dirty="0"/>
              <a:t> to a cluster of workers.</a:t>
            </a:r>
          </a:p>
          <a:p>
            <a:r>
              <a:rPr lang="en-US" dirty="0"/>
              <a:t>Load balancer does very little work:</a:t>
            </a:r>
          </a:p>
          <a:p>
            <a:pPr lvl="1"/>
            <a:r>
              <a:rPr lang="en-US" dirty="0"/>
              <a:t>Just forward request/response and </a:t>
            </a:r>
            <a:br>
              <a:rPr lang="en-US" dirty="0"/>
            </a:br>
            <a:r>
              <a:rPr lang="en-US" dirty="0"/>
              <a:t>remember the request source.</a:t>
            </a:r>
          </a:p>
          <a:p>
            <a:pPr lvl="1"/>
            <a:r>
              <a:rPr lang="en-US" dirty="0"/>
              <a:t>Load balancer can relay requests</a:t>
            </a:r>
            <a:br>
              <a:rPr lang="en-US" dirty="0"/>
            </a:br>
            <a:r>
              <a:rPr lang="en-US" dirty="0"/>
              <a:t>for 10s-100s of application servers.</a:t>
            </a:r>
          </a:p>
          <a:p>
            <a:r>
              <a:rPr lang="en-US" dirty="0"/>
              <a:t>Makes one IP address appear like</a:t>
            </a:r>
            <a:br>
              <a:rPr lang="en-US" dirty="0"/>
            </a:br>
            <a:r>
              <a:rPr lang="en-US" dirty="0"/>
              <a:t>one huge machine, but it’s actually a cluster.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5E6431-A7AE-DE45-8CE1-149FC42C46A8}"/>
              </a:ext>
            </a:extLst>
          </p:cNvPr>
          <p:cNvSpPr txBox="1"/>
          <p:nvPr/>
        </p:nvSpPr>
        <p:spPr>
          <a:xfrm>
            <a:off x="8433260" y="6372820"/>
            <a:ext cx="1892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MediaWiki</a:t>
            </a:r>
            <a:endParaRPr lang="en-US" sz="2400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5268C2B8-8D10-4243-8466-B809346626EE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FF16A565-C4A7-3B4B-923C-8EAABDFCDCA9}"/>
              </a:ext>
            </a:extLst>
          </p:cNvPr>
          <p:cNvGrpSpPr/>
          <p:nvPr/>
        </p:nvGrpSpPr>
        <p:grpSpPr>
          <a:xfrm>
            <a:off x="6606680" y="3514078"/>
            <a:ext cx="1892812" cy="1892812"/>
            <a:chOff x="4562816" y="2058632"/>
            <a:chExt cx="1892812" cy="189281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F2CAFAF-EA39-BE40-A86B-89FA79058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2816" y="2058632"/>
              <a:ext cx="1892812" cy="189281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7E4067D-85DC-B846-9EAD-B3C559DB639B}"/>
                </a:ext>
              </a:extLst>
            </p:cNvPr>
            <p:cNvSpPr/>
            <p:nvPr/>
          </p:nvSpPr>
          <p:spPr>
            <a:xfrm>
              <a:off x="5103036" y="3444770"/>
              <a:ext cx="844681" cy="263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317116-178D-AA49-8AFA-F31B54178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1" y="94219"/>
            <a:ext cx="11639227" cy="821822"/>
          </a:xfrm>
        </p:spPr>
        <p:txBody>
          <a:bodyPr>
            <a:normAutofit/>
          </a:bodyPr>
          <a:lstStyle/>
          <a:p>
            <a:r>
              <a:rPr lang="en-US" dirty="0"/>
              <a:t>Basic idea of load balancer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CD758-AE06-FF4E-ADAD-F9BD59202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928398"/>
            <a:ext cx="11639227" cy="15182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Make a cluster of servers look like one </a:t>
            </a:r>
            <a:r>
              <a:rPr lang="en-US" i="1" dirty="0"/>
              <a:t>superior</a:t>
            </a:r>
            <a:r>
              <a:rPr lang="en-US" dirty="0"/>
              <a:t> server.</a:t>
            </a:r>
          </a:p>
          <a:p>
            <a:r>
              <a:rPr lang="en-US" dirty="0"/>
              <a:t>The load balancer provides the same interface as a single server.</a:t>
            </a:r>
            <a:br>
              <a:rPr lang="en-US" dirty="0"/>
            </a:br>
            <a:r>
              <a:rPr lang="en-US" dirty="0"/>
              <a:t>(An HTTP server operating on a single IP address)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9F039B-E5E7-A249-A59E-896A9C887315}"/>
              </a:ext>
            </a:extLst>
          </p:cNvPr>
          <p:cNvSpPr txBox="1"/>
          <p:nvPr/>
        </p:nvSpPr>
        <p:spPr>
          <a:xfrm>
            <a:off x="214287" y="2437041"/>
            <a:ext cx="421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Client thinks it’s dealing with this: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06D0F0-3479-004D-AF43-126FEC3A13AE}"/>
              </a:ext>
            </a:extLst>
          </p:cNvPr>
          <p:cNvSpPr txBox="1"/>
          <p:nvPr/>
        </p:nvSpPr>
        <p:spPr>
          <a:xfrm>
            <a:off x="5651156" y="2442230"/>
            <a:ext cx="6149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it’s just an illusion.  The reality is: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321C82-A8C3-904D-AD6D-B48FE2582309}"/>
              </a:ext>
            </a:extLst>
          </p:cNvPr>
          <p:cNvSpPr txBox="1"/>
          <p:nvPr/>
        </p:nvSpPr>
        <p:spPr>
          <a:xfrm>
            <a:off x="1967605" y="3141758"/>
            <a:ext cx="194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 request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19940EE5-2B0A-7043-B6A8-FA8CB374870A}"/>
              </a:ext>
            </a:extLst>
          </p:cNvPr>
          <p:cNvSpPr/>
          <p:nvPr/>
        </p:nvSpPr>
        <p:spPr>
          <a:xfrm>
            <a:off x="1522762" y="2982098"/>
            <a:ext cx="568411" cy="946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B8D7BE-1C38-F44D-A7C6-E6E4B5ECA293}"/>
              </a:ext>
            </a:extLst>
          </p:cNvPr>
          <p:cNvSpPr txBox="1"/>
          <p:nvPr/>
        </p:nvSpPr>
        <p:spPr>
          <a:xfrm>
            <a:off x="7673690" y="3001406"/>
            <a:ext cx="194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 request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8537284-8DFF-734D-8033-C96622B0CE74}"/>
              </a:ext>
            </a:extLst>
          </p:cNvPr>
          <p:cNvCxnSpPr>
            <a:cxnSpLocks/>
          </p:cNvCxnSpPr>
          <p:nvPr/>
        </p:nvCxnSpPr>
        <p:spPr>
          <a:xfrm>
            <a:off x="5947717" y="5117959"/>
            <a:ext cx="55761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3968893-2BA3-F14D-8F3B-4C6A30EC4298}"/>
              </a:ext>
            </a:extLst>
          </p:cNvPr>
          <p:cNvCxnSpPr>
            <a:cxnSpLocks/>
          </p:cNvCxnSpPr>
          <p:nvPr/>
        </p:nvCxnSpPr>
        <p:spPr>
          <a:xfrm>
            <a:off x="8657966" y="3973522"/>
            <a:ext cx="0" cy="1132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30A07FE-83BD-E24A-80EF-3122A4C57750}"/>
              </a:ext>
            </a:extLst>
          </p:cNvPr>
          <p:cNvCxnSpPr>
            <a:cxnSpLocks/>
          </p:cNvCxnSpPr>
          <p:nvPr/>
        </p:nvCxnSpPr>
        <p:spPr>
          <a:xfrm>
            <a:off x="5947717" y="5098572"/>
            <a:ext cx="1" cy="237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7F2474A-9A33-AA42-A1A9-45061B66BE3C}"/>
              </a:ext>
            </a:extLst>
          </p:cNvPr>
          <p:cNvCxnSpPr>
            <a:cxnSpLocks/>
          </p:cNvCxnSpPr>
          <p:nvPr/>
        </p:nvCxnSpPr>
        <p:spPr>
          <a:xfrm>
            <a:off x="7057350" y="5098570"/>
            <a:ext cx="1" cy="237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C3CA2FC-3AF9-5B44-849C-D262F9F5EAB0}"/>
              </a:ext>
            </a:extLst>
          </p:cNvPr>
          <p:cNvCxnSpPr>
            <a:cxnSpLocks/>
          </p:cNvCxnSpPr>
          <p:nvPr/>
        </p:nvCxnSpPr>
        <p:spPr>
          <a:xfrm>
            <a:off x="8198294" y="5115043"/>
            <a:ext cx="1" cy="237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7C38328-9B49-FD47-998B-BD07144E934E}"/>
              </a:ext>
            </a:extLst>
          </p:cNvPr>
          <p:cNvCxnSpPr>
            <a:cxnSpLocks/>
          </p:cNvCxnSpPr>
          <p:nvPr/>
        </p:nvCxnSpPr>
        <p:spPr>
          <a:xfrm>
            <a:off x="9285688" y="5101926"/>
            <a:ext cx="1" cy="237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D5100E6-3DBA-104A-9CFC-B33C920908C9}"/>
              </a:ext>
            </a:extLst>
          </p:cNvPr>
          <p:cNvCxnSpPr>
            <a:cxnSpLocks/>
          </p:cNvCxnSpPr>
          <p:nvPr/>
        </p:nvCxnSpPr>
        <p:spPr>
          <a:xfrm>
            <a:off x="10395321" y="5101924"/>
            <a:ext cx="1" cy="237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C7D926D-7F4B-4049-92C9-419C4C35137E}"/>
              </a:ext>
            </a:extLst>
          </p:cNvPr>
          <p:cNvCxnSpPr>
            <a:cxnSpLocks/>
          </p:cNvCxnSpPr>
          <p:nvPr/>
        </p:nvCxnSpPr>
        <p:spPr>
          <a:xfrm>
            <a:off x="11523908" y="5118397"/>
            <a:ext cx="1" cy="237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B7E8A9-C827-A84F-A92F-E2A7D6D5EC47}"/>
              </a:ext>
            </a:extLst>
          </p:cNvPr>
          <p:cNvCxnSpPr>
            <a:cxnSpLocks/>
          </p:cNvCxnSpPr>
          <p:nvPr/>
        </p:nvCxnSpPr>
        <p:spPr>
          <a:xfrm>
            <a:off x="7883610" y="3973522"/>
            <a:ext cx="7900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B601D150-623F-F340-ACA4-AB4E03464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28" y="4244886"/>
            <a:ext cx="1120963" cy="14515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FDF93BD-EB80-0C41-88E2-EB9B344EA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687903" y="4244886"/>
            <a:ext cx="1120963" cy="145155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760FC91-2A9B-5C48-BCD5-3BDAF705B59A}"/>
              </a:ext>
            </a:extLst>
          </p:cNvPr>
          <p:cNvSpPr txBox="1"/>
          <p:nvPr/>
        </p:nvSpPr>
        <p:spPr>
          <a:xfrm>
            <a:off x="9111564" y="3708372"/>
            <a:ext cx="2558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Load-balanced cluster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81139059-FD1F-3A40-B0E2-C7CC4751E5C6}"/>
              </a:ext>
            </a:extLst>
          </p:cNvPr>
          <p:cNvSpPr/>
          <p:nvPr/>
        </p:nvSpPr>
        <p:spPr>
          <a:xfrm>
            <a:off x="7245736" y="2939734"/>
            <a:ext cx="568411" cy="744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D334FCB-59DB-354A-9584-F49933AAC01B}"/>
              </a:ext>
            </a:extLst>
          </p:cNvPr>
          <p:cNvGrpSpPr/>
          <p:nvPr/>
        </p:nvGrpSpPr>
        <p:grpSpPr>
          <a:xfrm>
            <a:off x="5005963" y="5069725"/>
            <a:ext cx="1892812" cy="1892812"/>
            <a:chOff x="4562816" y="2058632"/>
            <a:chExt cx="1892812" cy="1892812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1BC37CC-05B3-DB42-86BA-784584F8F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2816" y="2058632"/>
              <a:ext cx="1892812" cy="1892812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0FB8991-A91B-214D-9134-0D15264BF01C}"/>
                </a:ext>
              </a:extLst>
            </p:cNvPr>
            <p:cNvSpPr/>
            <p:nvPr/>
          </p:nvSpPr>
          <p:spPr>
            <a:xfrm>
              <a:off x="5103036" y="3444770"/>
              <a:ext cx="844681" cy="263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954F2C-129D-4F4F-B93B-094F7357B2EC}"/>
              </a:ext>
            </a:extLst>
          </p:cNvPr>
          <p:cNvGrpSpPr/>
          <p:nvPr/>
        </p:nvGrpSpPr>
        <p:grpSpPr>
          <a:xfrm>
            <a:off x="6102968" y="5069725"/>
            <a:ext cx="1892812" cy="1892812"/>
            <a:chOff x="4562816" y="2058632"/>
            <a:chExt cx="1892812" cy="189281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8863D5B-0273-4545-B0BD-0B38F1359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2816" y="2058632"/>
              <a:ext cx="1892812" cy="1892812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3D201B0-EC1A-AB4C-AE35-7E1A206FB040}"/>
                </a:ext>
              </a:extLst>
            </p:cNvPr>
            <p:cNvSpPr/>
            <p:nvPr/>
          </p:nvSpPr>
          <p:spPr>
            <a:xfrm>
              <a:off x="5103036" y="3444770"/>
              <a:ext cx="844681" cy="263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C1C2355-2931-734D-97AD-8C10074C21BF}"/>
              </a:ext>
            </a:extLst>
          </p:cNvPr>
          <p:cNvGrpSpPr/>
          <p:nvPr/>
        </p:nvGrpSpPr>
        <p:grpSpPr>
          <a:xfrm>
            <a:off x="7246467" y="5069725"/>
            <a:ext cx="1892812" cy="1892812"/>
            <a:chOff x="4562816" y="2058632"/>
            <a:chExt cx="1892812" cy="1892812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A529810-48E6-2A4C-ADD4-DC8CE7A81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2816" y="2058632"/>
              <a:ext cx="1892812" cy="1892812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F87CBBC-EA44-8941-9C77-EA5CB83E05B6}"/>
                </a:ext>
              </a:extLst>
            </p:cNvPr>
            <p:cNvSpPr/>
            <p:nvPr/>
          </p:nvSpPr>
          <p:spPr>
            <a:xfrm>
              <a:off x="5103036" y="3444770"/>
              <a:ext cx="844681" cy="263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F3325FF-B716-5842-882E-CBC59E74748F}"/>
              </a:ext>
            </a:extLst>
          </p:cNvPr>
          <p:cNvGrpSpPr/>
          <p:nvPr/>
        </p:nvGrpSpPr>
        <p:grpSpPr>
          <a:xfrm>
            <a:off x="8358970" y="5069725"/>
            <a:ext cx="1892812" cy="1892812"/>
            <a:chOff x="4562816" y="2058632"/>
            <a:chExt cx="1892812" cy="189281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86ACEA00-6C64-2543-B34E-4EFB1FD2A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2816" y="2058632"/>
              <a:ext cx="1892812" cy="1892812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C1D15D3-C11D-9546-87FF-15D38C6C3164}"/>
                </a:ext>
              </a:extLst>
            </p:cNvPr>
            <p:cNvSpPr/>
            <p:nvPr/>
          </p:nvSpPr>
          <p:spPr>
            <a:xfrm>
              <a:off x="5103036" y="3444770"/>
              <a:ext cx="844681" cy="263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97189E6-F166-D34D-A6AC-9F47BBB34E3F}"/>
              </a:ext>
            </a:extLst>
          </p:cNvPr>
          <p:cNvGrpSpPr/>
          <p:nvPr/>
        </p:nvGrpSpPr>
        <p:grpSpPr>
          <a:xfrm>
            <a:off x="9471473" y="5069725"/>
            <a:ext cx="1892812" cy="1892812"/>
            <a:chOff x="4562816" y="2058632"/>
            <a:chExt cx="1892812" cy="1892812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A135332D-F257-D442-9A07-8CEFACD29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2816" y="2058632"/>
              <a:ext cx="1892812" cy="1892812"/>
            </a:xfrm>
            <a:prstGeom prst="rect">
              <a:avLst/>
            </a:prstGeom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BC71F54-8E68-5947-9690-B32D1CCC09CD}"/>
                </a:ext>
              </a:extLst>
            </p:cNvPr>
            <p:cNvSpPr/>
            <p:nvPr/>
          </p:nvSpPr>
          <p:spPr>
            <a:xfrm>
              <a:off x="5103036" y="3444770"/>
              <a:ext cx="844681" cy="263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7243624-35E7-1C40-A5B6-991852CF01BE}"/>
              </a:ext>
            </a:extLst>
          </p:cNvPr>
          <p:cNvGrpSpPr/>
          <p:nvPr/>
        </p:nvGrpSpPr>
        <p:grpSpPr>
          <a:xfrm>
            <a:off x="10583976" y="5069725"/>
            <a:ext cx="1892812" cy="1892812"/>
            <a:chOff x="4562816" y="2058632"/>
            <a:chExt cx="1892812" cy="1892812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50B45FC8-85A7-FD45-BEDC-C2AC3064F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2816" y="2058632"/>
              <a:ext cx="1892812" cy="1892812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E22E99F-F475-CB4B-A1CC-4D06B50F0755}"/>
                </a:ext>
              </a:extLst>
            </p:cNvPr>
            <p:cNvSpPr/>
            <p:nvPr/>
          </p:nvSpPr>
          <p:spPr>
            <a:xfrm>
              <a:off x="5103036" y="3444770"/>
              <a:ext cx="844681" cy="263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DBA49AA2-3860-C94A-9BEA-3F5E1BC90057}"/>
              </a:ext>
            </a:extLst>
          </p:cNvPr>
          <p:cNvSpPr/>
          <p:nvPr/>
        </p:nvSpPr>
        <p:spPr>
          <a:xfrm>
            <a:off x="5214551" y="3683778"/>
            <a:ext cx="6915664" cy="3119977"/>
          </a:xfrm>
          <a:prstGeom prst="roundRect">
            <a:avLst>
              <a:gd name="adj" fmla="val 969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3D0E9C-7568-4C4C-9E4A-1F8DD1B1FFE6}"/>
              </a:ext>
            </a:extLst>
          </p:cNvPr>
          <p:cNvSpPr txBox="1"/>
          <p:nvPr/>
        </p:nvSpPr>
        <p:spPr>
          <a:xfrm>
            <a:off x="6066620" y="3923046"/>
            <a:ext cx="1177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Load</a:t>
            </a:r>
            <a:br>
              <a:rPr lang="en-US" sz="2000" dirty="0"/>
            </a:br>
            <a:r>
              <a:rPr lang="en-US" sz="2000" dirty="0"/>
              <a:t>Balancer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009C9E-8EEF-A04B-AB30-E9C2C3ADB01B}"/>
              </a:ext>
            </a:extLst>
          </p:cNvPr>
          <p:cNvSpPr txBox="1"/>
          <p:nvPr/>
        </p:nvSpPr>
        <p:spPr>
          <a:xfrm>
            <a:off x="5617348" y="6440081"/>
            <a:ext cx="6183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Workers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AB18D98-2BB5-7D40-99F3-BDB4B751D0A0}"/>
              </a:ext>
            </a:extLst>
          </p:cNvPr>
          <p:cNvGrpSpPr/>
          <p:nvPr/>
        </p:nvGrpSpPr>
        <p:grpSpPr>
          <a:xfrm>
            <a:off x="-308515" y="3382404"/>
            <a:ext cx="4657441" cy="4657441"/>
            <a:chOff x="4562816" y="2058632"/>
            <a:chExt cx="1892812" cy="1892812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0B0D764-7F59-1C42-8448-B3B845D56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2816" y="2058632"/>
              <a:ext cx="1892812" cy="1892812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9542D69-A0EB-C840-A82C-46F3BF1DB9B8}"/>
                </a:ext>
              </a:extLst>
            </p:cNvPr>
            <p:cNvSpPr/>
            <p:nvPr/>
          </p:nvSpPr>
          <p:spPr>
            <a:xfrm>
              <a:off x="5103036" y="3444770"/>
              <a:ext cx="844681" cy="263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lide Number Placeholder 3">
            <a:extLst>
              <a:ext uri="{FF2B5EF4-FFF2-40B4-BE49-F238E27FC236}">
                <a16:creationId xmlns:a16="http://schemas.microsoft.com/office/drawing/2014/main" id="{BC2C793D-AD59-8B41-98EB-0678C098E8FB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2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B9072-9019-224B-9F80-1C7C56FA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benefits of a load balancer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8518F-99C1-4741-B64E-C1E767EB9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2" y="1146875"/>
            <a:ext cx="11639226" cy="5594888"/>
          </a:xfrm>
        </p:spPr>
        <p:txBody>
          <a:bodyPr>
            <a:normAutofit/>
          </a:bodyPr>
          <a:lstStyle/>
          <a:p>
            <a:r>
              <a:rPr lang="en-US" dirty="0"/>
              <a:t>Individual servers can be replaced without affecting overall service.</a:t>
            </a:r>
          </a:p>
          <a:p>
            <a:pPr lvl="1"/>
            <a:r>
              <a:rPr lang="en-US" dirty="0"/>
              <a:t>Deploy “rolling” app updates.		• Or deploy a synchronized update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Proxy can monitor </a:t>
            </a:r>
            <a:r>
              <a:rPr lang="en-US" b="1" dirty="0"/>
              <a:t>health</a:t>
            </a:r>
            <a:r>
              <a:rPr lang="en-US" dirty="0"/>
              <a:t> of servers</a:t>
            </a:r>
          </a:p>
          <a:p>
            <a:pPr lvl="1"/>
            <a:r>
              <a:rPr lang="en-US" dirty="0"/>
              <a:t>Periodically send a “health check” request.  A simple GET API call.</a:t>
            </a:r>
          </a:p>
          <a:p>
            <a:pPr lvl="1"/>
            <a:r>
              <a:rPr lang="en-US" dirty="0"/>
              <a:t>If the request fails, then the server must be crashed.</a:t>
            </a:r>
          </a:p>
          <a:p>
            <a:pPr lvl="1"/>
            <a:r>
              <a:rPr lang="en-US" dirty="0"/>
              <a:t>Stop relaying new requests to that server.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FE4420D-58D2-F947-8CB9-8E0851B3A3DD}"/>
              </a:ext>
            </a:extLst>
          </p:cNvPr>
          <p:cNvSpPr/>
          <p:nvPr/>
        </p:nvSpPr>
        <p:spPr>
          <a:xfrm>
            <a:off x="2508066" y="2351313"/>
            <a:ext cx="1132115" cy="7641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Load Balancer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1F71F60-B59E-A547-ABAA-0CE71873B0DA}"/>
              </a:ext>
            </a:extLst>
          </p:cNvPr>
          <p:cNvSpPr/>
          <p:nvPr/>
        </p:nvSpPr>
        <p:spPr>
          <a:xfrm>
            <a:off x="313506" y="3513905"/>
            <a:ext cx="992777" cy="79683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Version 1.1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6FC8049-6D90-DB46-A096-DCEC056A4C96}"/>
              </a:ext>
            </a:extLst>
          </p:cNvPr>
          <p:cNvSpPr/>
          <p:nvPr/>
        </p:nvSpPr>
        <p:spPr>
          <a:xfrm>
            <a:off x="1445621" y="3513904"/>
            <a:ext cx="992777" cy="79683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Version 1.1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4A9788E-1328-4F4F-88F8-AADE0416DDD2}"/>
              </a:ext>
            </a:extLst>
          </p:cNvPr>
          <p:cNvSpPr/>
          <p:nvPr/>
        </p:nvSpPr>
        <p:spPr>
          <a:xfrm>
            <a:off x="2577736" y="3513904"/>
            <a:ext cx="992777" cy="79683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Up-grading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9583A61-4651-FD47-AF64-4635057F35B1}"/>
              </a:ext>
            </a:extLst>
          </p:cNvPr>
          <p:cNvSpPr/>
          <p:nvPr/>
        </p:nvSpPr>
        <p:spPr>
          <a:xfrm>
            <a:off x="3709851" y="3513903"/>
            <a:ext cx="992777" cy="7968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Version 1.0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236E3E4-CE7B-BB45-8505-71FB8A23636A}"/>
              </a:ext>
            </a:extLst>
          </p:cNvPr>
          <p:cNvSpPr/>
          <p:nvPr/>
        </p:nvSpPr>
        <p:spPr>
          <a:xfrm>
            <a:off x="4836648" y="3513903"/>
            <a:ext cx="992777" cy="7968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Version 1.0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CBA1697-4313-F34A-9C7E-C2748069C8A4}"/>
              </a:ext>
            </a:extLst>
          </p:cNvPr>
          <p:cNvCxnSpPr>
            <a:cxnSpLocks/>
          </p:cNvCxnSpPr>
          <p:nvPr/>
        </p:nvCxnSpPr>
        <p:spPr>
          <a:xfrm>
            <a:off x="3069769" y="4545874"/>
            <a:ext cx="1384663" cy="0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3C547A9D-87B2-234B-BEBA-5BADB764D721}"/>
              </a:ext>
            </a:extLst>
          </p:cNvPr>
          <p:cNvSpPr txBox="1"/>
          <p:nvPr/>
        </p:nvSpPr>
        <p:spPr>
          <a:xfrm>
            <a:off x="365758" y="4348145"/>
            <a:ext cx="278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 rolls through servers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3704C81-6218-3142-B914-E22624148D3D}"/>
              </a:ext>
            </a:extLst>
          </p:cNvPr>
          <p:cNvSpPr/>
          <p:nvPr/>
        </p:nvSpPr>
        <p:spPr>
          <a:xfrm>
            <a:off x="8986316" y="2338973"/>
            <a:ext cx="1132115" cy="7641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Load Balancer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312B62C-1425-1C45-8EBD-C412390D0FBD}"/>
              </a:ext>
            </a:extLst>
          </p:cNvPr>
          <p:cNvSpPr/>
          <p:nvPr/>
        </p:nvSpPr>
        <p:spPr>
          <a:xfrm>
            <a:off x="6780001" y="3513903"/>
            <a:ext cx="580670" cy="7968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v1.0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5CE332B-4AE8-354E-AFEE-3F6496A8C74C}"/>
              </a:ext>
            </a:extLst>
          </p:cNvPr>
          <p:cNvSpPr/>
          <p:nvPr/>
        </p:nvSpPr>
        <p:spPr>
          <a:xfrm>
            <a:off x="7502349" y="3513903"/>
            <a:ext cx="580670" cy="7968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v1.0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5BA400D-3447-5C4F-B606-CEAF0F39082C}"/>
              </a:ext>
            </a:extLst>
          </p:cNvPr>
          <p:cNvSpPr/>
          <p:nvPr/>
        </p:nvSpPr>
        <p:spPr>
          <a:xfrm>
            <a:off x="8200024" y="3513903"/>
            <a:ext cx="580670" cy="7968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v1.0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7AA10BD-21EE-E64F-951E-FD192078E71C}"/>
              </a:ext>
            </a:extLst>
          </p:cNvPr>
          <p:cNvSpPr/>
          <p:nvPr/>
        </p:nvSpPr>
        <p:spPr>
          <a:xfrm>
            <a:off x="8897699" y="3513902"/>
            <a:ext cx="580670" cy="7968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v1.0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C544C62-9C28-5240-8273-ECEDC8F1015E}"/>
              </a:ext>
            </a:extLst>
          </p:cNvPr>
          <p:cNvSpPr/>
          <p:nvPr/>
        </p:nvSpPr>
        <p:spPr>
          <a:xfrm>
            <a:off x="9595374" y="3513902"/>
            <a:ext cx="580670" cy="79683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v1.1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41FAF7E-F61E-A543-995A-CF5713E45DCE}"/>
              </a:ext>
            </a:extLst>
          </p:cNvPr>
          <p:cNvSpPr/>
          <p:nvPr/>
        </p:nvSpPr>
        <p:spPr>
          <a:xfrm>
            <a:off x="10317722" y="3513902"/>
            <a:ext cx="580670" cy="79683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v1.1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DA7C8A2-397D-EB4F-9796-BC1ADC30DC4C}"/>
              </a:ext>
            </a:extLst>
          </p:cNvPr>
          <p:cNvSpPr/>
          <p:nvPr/>
        </p:nvSpPr>
        <p:spPr>
          <a:xfrm>
            <a:off x="11015397" y="3513902"/>
            <a:ext cx="580670" cy="79683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v1.1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53470F2-B3A9-DA4E-AA7E-0B0E8647B126}"/>
              </a:ext>
            </a:extLst>
          </p:cNvPr>
          <p:cNvSpPr/>
          <p:nvPr/>
        </p:nvSpPr>
        <p:spPr>
          <a:xfrm>
            <a:off x="11713072" y="3513901"/>
            <a:ext cx="580670" cy="79683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v1.1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F93AC0A-E2A0-844A-B01E-F79EA82B3DEB}"/>
              </a:ext>
            </a:extLst>
          </p:cNvPr>
          <p:cNvCxnSpPr>
            <a:cxnSpLocks/>
            <a:stCxn id="70" idx="2"/>
            <a:endCxn id="65" idx="0"/>
          </p:cNvCxnSpPr>
          <p:nvPr/>
        </p:nvCxnSpPr>
        <p:spPr>
          <a:xfrm flipH="1">
            <a:off x="809895" y="3115490"/>
            <a:ext cx="2264229" cy="39841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004ECE6-BA13-2046-9602-F5A2561F2EC2}"/>
              </a:ext>
            </a:extLst>
          </p:cNvPr>
          <p:cNvCxnSpPr>
            <a:cxnSpLocks/>
            <a:stCxn id="70" idx="2"/>
            <a:endCxn id="66" idx="0"/>
          </p:cNvCxnSpPr>
          <p:nvPr/>
        </p:nvCxnSpPr>
        <p:spPr>
          <a:xfrm flipH="1">
            <a:off x="1942010" y="3115490"/>
            <a:ext cx="1132114" cy="39841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EDDA716-C95C-7645-8717-3E6A3CD708DA}"/>
              </a:ext>
            </a:extLst>
          </p:cNvPr>
          <p:cNvCxnSpPr>
            <a:cxnSpLocks/>
            <a:stCxn id="70" idx="2"/>
            <a:endCxn id="68" idx="0"/>
          </p:cNvCxnSpPr>
          <p:nvPr/>
        </p:nvCxnSpPr>
        <p:spPr>
          <a:xfrm>
            <a:off x="3074124" y="3115490"/>
            <a:ext cx="1132116" cy="3984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338C7FB1-A468-AA45-BD6B-615901115280}"/>
              </a:ext>
            </a:extLst>
          </p:cNvPr>
          <p:cNvCxnSpPr>
            <a:cxnSpLocks/>
            <a:stCxn id="70" idx="2"/>
            <a:endCxn id="69" idx="0"/>
          </p:cNvCxnSpPr>
          <p:nvPr/>
        </p:nvCxnSpPr>
        <p:spPr>
          <a:xfrm>
            <a:off x="3074124" y="3115490"/>
            <a:ext cx="2258913" cy="3984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365E65F-F024-AC4F-8736-7EB57690BB3F}"/>
              </a:ext>
            </a:extLst>
          </p:cNvPr>
          <p:cNvCxnSpPr>
            <a:cxnSpLocks/>
            <a:stCxn id="94" idx="2"/>
            <a:endCxn id="95" idx="0"/>
          </p:cNvCxnSpPr>
          <p:nvPr/>
        </p:nvCxnSpPr>
        <p:spPr>
          <a:xfrm flipH="1">
            <a:off x="7070336" y="3103150"/>
            <a:ext cx="2482038" cy="4107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D139606B-19BB-E64F-9E49-057CB4645E20}"/>
              </a:ext>
            </a:extLst>
          </p:cNvPr>
          <p:cNvCxnSpPr>
            <a:cxnSpLocks/>
            <a:stCxn id="94" idx="2"/>
            <a:endCxn id="96" idx="0"/>
          </p:cNvCxnSpPr>
          <p:nvPr/>
        </p:nvCxnSpPr>
        <p:spPr>
          <a:xfrm flipH="1">
            <a:off x="7792684" y="3103150"/>
            <a:ext cx="1759690" cy="4107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3370D7A-3A7C-7448-8728-44EC68B9BF62}"/>
              </a:ext>
            </a:extLst>
          </p:cNvPr>
          <p:cNvCxnSpPr>
            <a:cxnSpLocks/>
            <a:stCxn id="94" idx="2"/>
            <a:endCxn id="97" idx="0"/>
          </p:cNvCxnSpPr>
          <p:nvPr/>
        </p:nvCxnSpPr>
        <p:spPr>
          <a:xfrm flipH="1">
            <a:off x="8490359" y="3103150"/>
            <a:ext cx="1062015" cy="4107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6CAEAFC8-F6D0-464E-8FA0-C99D2041583E}"/>
              </a:ext>
            </a:extLst>
          </p:cNvPr>
          <p:cNvCxnSpPr>
            <a:cxnSpLocks/>
            <a:stCxn id="94" idx="2"/>
            <a:endCxn id="98" idx="0"/>
          </p:cNvCxnSpPr>
          <p:nvPr/>
        </p:nvCxnSpPr>
        <p:spPr>
          <a:xfrm flipH="1">
            <a:off x="9188034" y="3103150"/>
            <a:ext cx="364340" cy="41075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87DB9F44-CF1A-7641-B6A2-BF3C64F51039}"/>
              </a:ext>
            </a:extLst>
          </p:cNvPr>
          <p:cNvSpPr txBox="1"/>
          <p:nvPr/>
        </p:nvSpPr>
        <p:spPr>
          <a:xfrm>
            <a:off x="9595374" y="4348145"/>
            <a:ext cx="2698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Created new VMs with updated SW.  Will reconfigure LB all at once.</a:t>
            </a:r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419E5915-C5F2-B84E-8C03-99ADC43C995A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31" name="Rectangular Callout 30">
            <a:extLst>
              <a:ext uri="{FF2B5EF4-FFF2-40B4-BE49-F238E27FC236}">
                <a16:creationId xmlns:a16="http://schemas.microsoft.com/office/drawing/2014/main" id="{FF4352C0-CF60-0E4F-B2E5-D950956DB902}"/>
              </a:ext>
            </a:extLst>
          </p:cNvPr>
          <p:cNvSpPr/>
          <p:nvPr/>
        </p:nvSpPr>
        <p:spPr>
          <a:xfrm>
            <a:off x="8986316" y="186903"/>
            <a:ext cx="2525038" cy="782622"/>
          </a:xfrm>
          <a:prstGeom prst="wedgeRectCallout">
            <a:avLst>
              <a:gd name="adj1" fmla="val -47449"/>
              <a:gd name="adj2" fmla="val -7597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Pros and cons of rolling vs. synchronized updates?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467C94-A9E8-AC4F-A18B-3534626E99D5}"/>
              </a:ext>
            </a:extLst>
          </p:cNvPr>
          <p:cNvGrpSpPr/>
          <p:nvPr/>
        </p:nvGrpSpPr>
        <p:grpSpPr>
          <a:xfrm>
            <a:off x="11284995" y="687462"/>
            <a:ext cx="844062" cy="810337"/>
            <a:chOff x="10763181" y="2345404"/>
            <a:chExt cx="1139517" cy="1083596"/>
          </a:xfrm>
        </p:grpSpPr>
        <p:sp>
          <p:nvSpPr>
            <p:cNvPr id="33" name="Octagon 32">
              <a:extLst>
                <a:ext uri="{FF2B5EF4-FFF2-40B4-BE49-F238E27FC236}">
                  <a16:creationId xmlns:a16="http://schemas.microsoft.com/office/drawing/2014/main" id="{54BA63D6-2723-9F43-A9F0-CD1A5B407340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4" name="Octagon 33">
              <a:extLst>
                <a:ext uri="{FF2B5EF4-FFF2-40B4-BE49-F238E27FC236}">
                  <a16:creationId xmlns:a16="http://schemas.microsoft.com/office/drawing/2014/main" id="{1B5E87DC-D17C-7D48-82BB-0F460EBDAD73}"/>
                </a:ext>
              </a:extLst>
            </p:cNvPr>
            <p:cNvSpPr/>
            <p:nvPr/>
          </p:nvSpPr>
          <p:spPr>
            <a:xfrm>
              <a:off x="10807550" y="2396681"/>
              <a:ext cx="1045508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C2CA5F4-29D5-A44E-A963-BC1D3A7D3F6C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22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E8405-BADE-9C4D-9994-B73969C2C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</a:t>
            </a:r>
            <a:r>
              <a:rPr lang="en-US" i="1" dirty="0"/>
              <a:t>local</a:t>
            </a:r>
            <a:r>
              <a:rPr lang="en-US" dirty="0"/>
              <a:t> load balancers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852CA-3729-BC42-8A1C-074C4BF2F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Network Address Translation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CE2AC-AD9A-1840-A4C8-6C097211DE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 at the</a:t>
            </a:r>
            <a:r>
              <a:rPr lang="en-US" b="1" dirty="0">
                <a:solidFill>
                  <a:schemeClr val="accent6"/>
                </a:solidFill>
              </a:rPr>
              <a:t> TCP/IP</a:t>
            </a:r>
            <a:r>
              <a:rPr lang="en-US" dirty="0"/>
              <a:t> layer.</a:t>
            </a:r>
          </a:p>
          <a:p>
            <a:pPr lvl="1"/>
            <a:r>
              <a:rPr lang="en-US" dirty="0"/>
              <a:t>Called a Layer-4 load balancer</a:t>
            </a:r>
          </a:p>
          <a:p>
            <a:r>
              <a:rPr lang="en-US" dirty="0"/>
              <a:t>Forwards packets one-by-one, but remembers which server was assigned to each client.</a:t>
            </a:r>
          </a:p>
          <a:p>
            <a:r>
              <a:rPr lang="en-US" dirty="0"/>
              <a:t>Is compatible with any type of service, not just HTTP.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719B6-6518-384C-90C8-FD8B9AE8E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Reverse Proxy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0DAF41-ECE7-504B-B8F8-EE0178C3057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 at the </a:t>
            </a:r>
            <a:r>
              <a:rPr lang="en-US" b="1" dirty="0">
                <a:solidFill>
                  <a:schemeClr val="accent6"/>
                </a:solidFill>
              </a:rPr>
              <a:t>HTTP</a:t>
            </a:r>
            <a:r>
              <a:rPr lang="en-US" dirty="0"/>
              <a:t> layer.</a:t>
            </a:r>
          </a:p>
          <a:p>
            <a:pPr lvl="1"/>
            <a:r>
              <a:rPr lang="en-US" dirty="0"/>
              <a:t>Called an application-layer LB.</a:t>
            </a:r>
          </a:p>
          <a:p>
            <a:r>
              <a:rPr lang="en-US" dirty="0"/>
              <a:t>Stores full requests/response before forwarding.</a:t>
            </a:r>
          </a:p>
          <a:p>
            <a:r>
              <a:rPr lang="en-US" dirty="0" err="1"/>
              <a:t>Eg.</a:t>
            </a:r>
            <a:r>
              <a:rPr lang="en-US" dirty="0"/>
              <a:t>, Nginx (or maybe Squid)</a:t>
            </a:r>
          </a:p>
          <a:p>
            <a:r>
              <a:rPr lang="en-US" dirty="0"/>
              <a:t>Reverse Proxy can also do:</a:t>
            </a:r>
          </a:p>
          <a:p>
            <a:pPr lvl="1"/>
            <a:r>
              <a:rPr lang="en-US" sz="3200" dirty="0"/>
              <a:t>SSL termination.</a:t>
            </a:r>
          </a:p>
          <a:p>
            <a:pPr lvl="1"/>
            <a:r>
              <a:rPr lang="en-US" sz="3200" dirty="0"/>
              <a:t>Caching.</a:t>
            </a:r>
          </a:p>
          <a:p>
            <a:pPr lvl="1"/>
            <a:r>
              <a:rPr lang="en-US" sz="3200" dirty="0"/>
              <a:t>Compression.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C7E6326-CDCB-4E4E-8D88-5ED1E55E1AB8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4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</a:t>
            </a:r>
            <a:r>
              <a:rPr lang="en-US" dirty="0"/>
              <a:t> Load Balancer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0" y="1146875"/>
            <a:ext cx="7141366" cy="5594888"/>
          </a:xfrm>
        </p:spPr>
        <p:txBody>
          <a:bodyPr>
            <a:normAutofit/>
          </a:bodyPr>
          <a:lstStyle/>
          <a:p>
            <a:r>
              <a:rPr lang="en-US" dirty="0"/>
              <a:t>For details, take CS-340.</a:t>
            </a:r>
          </a:p>
          <a:p>
            <a:r>
              <a:rPr lang="en-US" dirty="0"/>
              <a:t>A type of NAT device that relays requests to multiple equivalent servers.</a:t>
            </a:r>
          </a:p>
          <a:p>
            <a:r>
              <a:rPr lang="en-US" dirty="0"/>
              <a:t>NAT LB changes IP addresses and ports of packets in both directions.</a:t>
            </a:r>
          </a:p>
          <a:p>
            <a:r>
              <a:rPr lang="en-US" dirty="0"/>
              <a:t>Load balancer maintains IP address and port mappings, like a traditional NAT.</a:t>
            </a:r>
          </a:p>
          <a:p>
            <a:r>
              <a:rPr lang="en-US" dirty="0"/>
              <a:t>Simpler and more efficient than reverse proxy because it need not implement TCP, HTTP, or store full request/responses.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62443" y="3183037"/>
            <a:ext cx="4425455" cy="9838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2.2.2.2</a:t>
            </a:r>
            <a:r>
              <a:rPr lang="en-US" i="1" dirty="0">
                <a:solidFill>
                  <a:schemeClr val="tx1"/>
                </a:solidFill>
              </a:rPr>
              <a:t>:80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Load Balancer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10.0.0.1:1002      10.0.0.1:2302     10.0.0.1:5021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62443" y="1548655"/>
            <a:ext cx="1296365" cy="880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Client 1</a:t>
            </a:r>
          </a:p>
          <a:p>
            <a:pPr algn="ctr"/>
            <a:r>
              <a:rPr lang="en-US" dirty="0"/>
              <a:t>4.4.4.4</a:t>
            </a:r>
            <a:r>
              <a:rPr lang="en-US" i="1" dirty="0"/>
              <a:t>:1230</a:t>
            </a:r>
          </a:p>
        </p:txBody>
      </p:sp>
      <p:sp>
        <p:nvSpPr>
          <p:cNvPr id="1057" name="Rectangle 1056"/>
          <p:cNvSpPr/>
          <p:nvPr/>
        </p:nvSpPr>
        <p:spPr>
          <a:xfrm>
            <a:off x="9111208" y="1566605"/>
            <a:ext cx="1273215" cy="879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Client 2</a:t>
            </a:r>
          </a:p>
          <a:p>
            <a:pPr algn="ctr"/>
            <a:r>
              <a:rPr lang="en-US" dirty="0"/>
              <a:t>5.5.5.5</a:t>
            </a:r>
            <a:r>
              <a:rPr lang="en-US" i="1" dirty="0"/>
              <a:t>:3021</a:t>
            </a:r>
          </a:p>
        </p:txBody>
      </p:sp>
      <p:sp>
        <p:nvSpPr>
          <p:cNvPr id="1058" name="Rectangle 1057"/>
          <p:cNvSpPr/>
          <p:nvPr/>
        </p:nvSpPr>
        <p:spPr>
          <a:xfrm>
            <a:off x="10536823" y="1549831"/>
            <a:ext cx="1304081" cy="896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Client 3</a:t>
            </a:r>
          </a:p>
          <a:p>
            <a:pPr algn="ctr"/>
            <a:r>
              <a:rPr lang="en-US" dirty="0"/>
              <a:t>6.6.6.6</a:t>
            </a:r>
            <a:r>
              <a:rPr lang="en-US" i="1" dirty="0"/>
              <a:t>:9012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704164" y="2479829"/>
            <a:ext cx="528579" cy="70320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Straight Arrow Connector 1058"/>
          <p:cNvCxnSpPr>
            <a:stCxn id="1057" idx="2"/>
            <a:endCxn id="20" idx="0"/>
          </p:cNvCxnSpPr>
          <p:nvPr/>
        </p:nvCxnSpPr>
        <p:spPr>
          <a:xfrm>
            <a:off x="9747816" y="2446281"/>
            <a:ext cx="127355" cy="73675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Straight Arrow Connector 1059"/>
          <p:cNvCxnSpPr/>
          <p:nvPr/>
        </p:nvCxnSpPr>
        <p:spPr>
          <a:xfrm flipH="1">
            <a:off x="10539714" y="2479829"/>
            <a:ext cx="235353" cy="71998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" name="Rectangle 1064"/>
          <p:cNvSpPr/>
          <p:nvPr/>
        </p:nvSpPr>
        <p:spPr>
          <a:xfrm>
            <a:off x="8055982" y="5118362"/>
            <a:ext cx="1296365" cy="88085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10.0.0.2</a:t>
            </a:r>
            <a:r>
              <a:rPr lang="en-US" i="1" dirty="0"/>
              <a:t>:80</a:t>
            </a:r>
          </a:p>
          <a:p>
            <a:pPr algn="ctr"/>
            <a:r>
              <a:rPr lang="en-US" b="1" dirty="0"/>
              <a:t>Server A</a:t>
            </a:r>
          </a:p>
        </p:txBody>
      </p:sp>
      <p:sp>
        <p:nvSpPr>
          <p:cNvPr id="1090" name="Rectangle 1089"/>
          <p:cNvSpPr/>
          <p:nvPr/>
        </p:nvSpPr>
        <p:spPr>
          <a:xfrm>
            <a:off x="9888640" y="5118362"/>
            <a:ext cx="1296365" cy="88085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10.0.0.3</a:t>
            </a:r>
            <a:r>
              <a:rPr lang="en-US" i="1" dirty="0"/>
              <a:t>:80</a:t>
            </a:r>
          </a:p>
          <a:p>
            <a:pPr algn="ctr"/>
            <a:r>
              <a:rPr lang="en-US" b="1" dirty="0"/>
              <a:t>Server B</a:t>
            </a:r>
          </a:p>
        </p:txBody>
      </p:sp>
      <p:cxnSp>
        <p:nvCxnSpPr>
          <p:cNvPr id="1091" name="Straight Arrow Connector 1090"/>
          <p:cNvCxnSpPr>
            <a:endCxn id="1065" idx="0"/>
          </p:cNvCxnSpPr>
          <p:nvPr/>
        </p:nvCxnSpPr>
        <p:spPr>
          <a:xfrm>
            <a:off x="8507395" y="4166886"/>
            <a:ext cx="196770" cy="95147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Straight Arrow Connector 1102"/>
          <p:cNvCxnSpPr>
            <a:stCxn id="20" idx="2"/>
            <a:endCxn id="1090" idx="0"/>
          </p:cNvCxnSpPr>
          <p:nvPr/>
        </p:nvCxnSpPr>
        <p:spPr>
          <a:xfrm>
            <a:off x="9875171" y="4166886"/>
            <a:ext cx="661652" cy="95147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Straight Arrow Connector 1123"/>
          <p:cNvCxnSpPr/>
          <p:nvPr/>
        </p:nvCxnSpPr>
        <p:spPr>
          <a:xfrm flipH="1">
            <a:off x="8854636" y="4166886"/>
            <a:ext cx="2421037" cy="95147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Straight Arrow Connector 1124"/>
          <p:cNvCxnSpPr/>
          <p:nvPr/>
        </p:nvCxnSpPr>
        <p:spPr>
          <a:xfrm flipH="1">
            <a:off x="8492929" y="3216585"/>
            <a:ext cx="677600" cy="950301"/>
          </a:xfrm>
          <a:prstGeom prst="straightConnector1">
            <a:avLst/>
          </a:prstGeom>
          <a:ln w="76200">
            <a:solidFill>
              <a:srgbClr val="DC5CDA">
                <a:alpha val="50196"/>
              </a:srgb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Straight Arrow Connector 1125"/>
          <p:cNvCxnSpPr>
            <a:stCxn id="20" idx="0"/>
          </p:cNvCxnSpPr>
          <p:nvPr/>
        </p:nvCxnSpPr>
        <p:spPr>
          <a:xfrm flipH="1">
            <a:off x="9855845" y="3183037"/>
            <a:ext cx="19326" cy="983849"/>
          </a:xfrm>
          <a:prstGeom prst="straightConnector1">
            <a:avLst/>
          </a:prstGeom>
          <a:ln w="76200">
            <a:solidFill>
              <a:srgbClr val="DC5CDA">
                <a:alpha val="50196"/>
              </a:srgb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Straight Arrow Connector 1126"/>
          <p:cNvCxnSpPr/>
          <p:nvPr/>
        </p:nvCxnSpPr>
        <p:spPr>
          <a:xfrm>
            <a:off x="10597586" y="3211510"/>
            <a:ext cx="587419" cy="947577"/>
          </a:xfrm>
          <a:prstGeom prst="straightConnector1">
            <a:avLst/>
          </a:prstGeom>
          <a:ln w="76200">
            <a:solidFill>
              <a:srgbClr val="DC5CDA">
                <a:alpha val="50196"/>
              </a:srgb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29D270BC-4670-9A43-8EAE-718F7DE24D2F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9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83424-C46F-3144-9248-ECAB53E30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Nginx is can be used as a </a:t>
            </a:r>
            <a:r>
              <a:rPr lang="en-US" b="1" dirty="0"/>
              <a:t>Reverse Proxy </a:t>
            </a:r>
            <a:r>
              <a:rPr lang="en-US" dirty="0"/>
              <a:t>Load Balancer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4DBF7F-B0A0-7A4A-8F33-CF2980998A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612900"/>
            <a:ext cx="9342046" cy="45847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D38BA9-BC4A-BB41-B860-A9F010984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75800" y="1084882"/>
            <a:ext cx="2476500" cy="5625884"/>
          </a:xfrm>
        </p:spPr>
        <p:txBody>
          <a:bodyPr anchor="ctr"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Client sends request to the LB.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LB choses an “upstream” server.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LB relays request to upstream server.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Upstream server sends response to LB.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LB accepts response and looks up the client associated with this connection.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LB relays response to client.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D9D13-BC6A-E143-BC68-35EA4331128D}"/>
              </a:ext>
            </a:extLst>
          </p:cNvPr>
          <p:cNvSpPr txBox="1"/>
          <p:nvPr/>
        </p:nvSpPr>
        <p:spPr>
          <a:xfrm>
            <a:off x="3568700" y="1243568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Load balancer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0E29A28-7A2E-984D-BDB5-58EBC777C782}"/>
              </a:ext>
            </a:extLst>
          </p:cNvPr>
          <p:cNvSpPr/>
          <p:nvPr/>
        </p:nvSpPr>
        <p:spPr>
          <a:xfrm rot="16200000">
            <a:off x="4214963" y="1298670"/>
            <a:ext cx="307678" cy="1193804"/>
          </a:xfrm>
          <a:prstGeom prst="rightBrace">
            <a:avLst>
              <a:gd name="adj1" fmla="val 34804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E9F688D-8166-A843-963D-0EC146CF1E32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307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B9072-9019-224B-9F80-1C7C56FA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benefits of a Reverse Proxy LB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8518F-99C1-4741-B64E-C1E767EB9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2" y="4376057"/>
            <a:ext cx="11639226" cy="2365706"/>
          </a:xfrm>
        </p:spPr>
        <p:txBody>
          <a:bodyPr>
            <a:normAutofit/>
          </a:bodyPr>
          <a:lstStyle/>
          <a:p>
            <a:r>
              <a:rPr lang="en-US" dirty="0"/>
              <a:t>TLS/SSL certificates can be stored just on the proxy.</a:t>
            </a:r>
          </a:p>
          <a:p>
            <a:pPr lvl="1"/>
            <a:r>
              <a:rPr lang="en-US" dirty="0"/>
              <a:t>Internal communication may be unencrypted.</a:t>
            </a:r>
          </a:p>
          <a:p>
            <a:r>
              <a:rPr lang="en-US" dirty="0"/>
              <a:t>Proxy might also cache responses, but this limits its scalability.</a:t>
            </a:r>
          </a:p>
          <a:p>
            <a:pPr lvl="1"/>
            <a:r>
              <a:rPr lang="en-US" dirty="0" err="1"/>
              <a:t>Eg.</a:t>
            </a:r>
            <a:r>
              <a:rPr lang="en-US" dirty="0"/>
              <a:t>, </a:t>
            </a:r>
            <a:r>
              <a:rPr lang="en-US" b="1" dirty="0"/>
              <a:t>Squid</a:t>
            </a:r>
            <a:r>
              <a:rPr lang="en-US" dirty="0"/>
              <a:t> in the Wikipedia architecture.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C05B2-5501-3344-9BD0-291973C00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900" y="1115201"/>
            <a:ext cx="4902200" cy="3022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B01586-BADE-1149-A37E-79E8502F35C7}"/>
              </a:ext>
            </a:extLst>
          </p:cNvPr>
          <p:cNvSpPr txBox="1"/>
          <p:nvPr/>
        </p:nvSpPr>
        <p:spPr>
          <a:xfrm>
            <a:off x="5431355" y="3244334"/>
            <a:ext cx="132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(load balancer)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5EEE704-BBB4-2743-B92A-9C97B22BDDAB}"/>
              </a:ext>
            </a:extLst>
          </p:cNvPr>
          <p:cNvSpPr txBox="1">
            <a:spLocks/>
          </p:cNvSpPr>
          <p:nvPr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7603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00937B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EECS-340 Lecture 17 - QUIC</Template>
  <TotalTime>25806</TotalTime>
  <Words>1989</Words>
  <Application>Microsoft Macintosh PowerPoint</Application>
  <PresentationFormat>Widescreen</PresentationFormat>
  <Paragraphs>286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Garamond</vt:lpstr>
      <vt:lpstr>Theme1</vt:lpstr>
      <vt:lpstr>CS-310 Scalable Software Architectures Lecture 7: Load Balancing</vt:lpstr>
      <vt:lpstr>Last Lecture: Microservices, etc.</vt:lpstr>
      <vt:lpstr>Load balancers</vt:lpstr>
      <vt:lpstr>Basic idea of load balancer</vt:lpstr>
      <vt:lpstr>Additional benefits of a load balancer</vt:lpstr>
      <vt:lpstr>Two types of local load balancers</vt:lpstr>
      <vt:lpstr>NAT Load Balancer</vt:lpstr>
      <vt:lpstr>Nginx is can be used as a Reverse Proxy Load Balancer</vt:lpstr>
      <vt:lpstr>Additional benefits of a Reverse Proxy LB</vt:lpstr>
      <vt:lpstr>Comparison of Local load balancing options</vt:lpstr>
      <vt:lpstr>Local load balancer limitations</vt:lpstr>
      <vt:lpstr>Domain Name Service (DNS)</vt:lpstr>
      <vt:lpstr>Round-robin DNS for load balancing</vt:lpstr>
      <vt:lpstr>Geographic load balancing with DNS</vt:lpstr>
      <vt:lpstr>Content Delivery Network (CDN)</vt:lpstr>
      <vt:lpstr>CDN uses HTTP caching proxies</vt:lpstr>
      <vt:lpstr>CDNs are add-on services</vt:lpstr>
      <vt:lpstr>Cache-Control headers in HTTP responses</vt:lpstr>
      <vt:lpstr>Geographic load balancing with IP Anycast</vt:lpstr>
      <vt:lpstr>Comparison of Global load balancing options</vt:lpstr>
      <vt:lpstr>Comparison of load balancing Levels</vt:lpstr>
      <vt:lpstr>Recap: Load balancers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574</cp:revision>
  <cp:lastPrinted>2019-11-06T21:09:11Z</cp:lastPrinted>
  <dcterms:created xsi:type="dcterms:W3CDTF">2017-09-19T21:33:23Z</dcterms:created>
  <dcterms:modified xsi:type="dcterms:W3CDTF">2021-02-01T21:15:28Z</dcterms:modified>
</cp:coreProperties>
</file>