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7" r:id="rId3"/>
    <p:sldId id="365" r:id="rId4"/>
    <p:sldId id="383" r:id="rId5"/>
    <p:sldId id="367" r:id="rId6"/>
    <p:sldId id="384" r:id="rId7"/>
    <p:sldId id="386" r:id="rId8"/>
    <p:sldId id="385" r:id="rId9"/>
    <p:sldId id="388" r:id="rId10"/>
    <p:sldId id="387" r:id="rId11"/>
    <p:sldId id="392" r:id="rId12"/>
    <p:sldId id="390" r:id="rId13"/>
    <p:sldId id="395" r:id="rId14"/>
    <p:sldId id="391" r:id="rId15"/>
    <p:sldId id="3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297"/>
            <p14:sldId id="365"/>
            <p14:sldId id="383"/>
            <p14:sldId id="367"/>
            <p14:sldId id="384"/>
            <p14:sldId id="386"/>
            <p14:sldId id="385"/>
            <p14:sldId id="388"/>
            <p14:sldId id="387"/>
            <p14:sldId id="392"/>
            <p14:sldId id="390"/>
            <p14:sldId id="395"/>
            <p14:sldId id="391"/>
            <p14:sldId id="39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16"/>
    <p:restoredTop sz="94694"/>
  </p:normalViewPr>
  <p:slideViewPr>
    <p:cSldViewPr snapToGrid="0" snapToObjects="1">
      <p:cViewPr varScale="1">
        <p:scale>
          <a:sx n="101" d="100"/>
          <a:sy n="101" d="100"/>
        </p:scale>
        <p:origin x="20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39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56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82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7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6:</a:t>
            </a:r>
            <a:br>
              <a:rPr lang="en-US" dirty="0"/>
            </a:br>
            <a:r>
              <a:rPr lang="en-US" dirty="0"/>
              <a:t>Microservices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A0593DE-677F-FD42-8FFE-9CC01C6D6549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6E9BC-A9D1-DF4D-A2F4-60C507796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few microservice 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86EA3-5D5D-C44D-9ACD-1C141DBAA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difficult to trace through request handling code for debugging, because request handling spans many apps.</a:t>
            </a:r>
          </a:p>
          <a:p>
            <a:pPr lvl="1"/>
            <a:r>
              <a:rPr lang="en-US" dirty="0"/>
              <a:t>On the other hand, it’s easier to write tests for each smaller service.</a:t>
            </a:r>
          </a:p>
          <a:p>
            <a:r>
              <a:rPr lang="en-US" dirty="0"/>
              <a:t>(ACID) </a:t>
            </a:r>
            <a:r>
              <a:rPr lang="en-US" b="1" dirty="0"/>
              <a:t>Transactions</a:t>
            </a:r>
            <a:r>
              <a:rPr lang="en-US" dirty="0"/>
              <a:t> are more difficult to support.</a:t>
            </a:r>
          </a:p>
          <a:p>
            <a:pPr lvl="1"/>
            <a:r>
              <a:rPr lang="en-US" dirty="0"/>
              <a:t>A monolithic design can manage a single DB connection with a transaction that can be rolled-back.</a:t>
            </a:r>
          </a:p>
          <a:p>
            <a:r>
              <a:rPr lang="en-US" dirty="0"/>
              <a:t>Developers get silo-ed/isolated in sub-projects.</a:t>
            </a:r>
          </a:p>
          <a:p>
            <a:pPr lvl="1"/>
            <a:r>
              <a:rPr lang="en-US" dirty="0"/>
              <a:t>Collaboration and innovation can be blocked.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A89B4-6385-5347-BB8F-BAF0AA7AF049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3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77B4-7AF5-5A49-8F5E-6E8A4071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service with a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FFB61-E8D0-5E40-A5B1-497C4F9D3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Microservices isolate codebases with clear network API boundaries, allowing work to proceed in parallel.</a:t>
            </a:r>
          </a:p>
          <a:p>
            <a:r>
              <a:rPr lang="en-US" dirty="0"/>
              <a:t>When starting a new project, a typical design process will:</a:t>
            </a:r>
          </a:p>
          <a:p>
            <a:pPr lvl="1"/>
            <a:r>
              <a:rPr lang="en-US" sz="3200" dirty="0"/>
              <a:t>Organize the system into several services and databases.</a:t>
            </a:r>
          </a:p>
          <a:p>
            <a:pPr lvl="1"/>
            <a:r>
              <a:rPr lang="en-US" sz="3200" dirty="0"/>
              <a:t>Agree on the network-level API for each service.</a:t>
            </a:r>
          </a:p>
          <a:p>
            <a:pPr lvl="1"/>
            <a:r>
              <a:rPr lang="en-US" sz="3200" dirty="0"/>
              <a:t>Assign engineers to each service, and build them independently!</a:t>
            </a:r>
          </a:p>
          <a:p>
            <a:r>
              <a:rPr lang="en-US" dirty="0"/>
              <a:t>If your application interacts with a service that is under construction, then you can build a quick </a:t>
            </a:r>
            <a:r>
              <a:rPr lang="en-US" b="1" dirty="0"/>
              <a:t>mock</a:t>
            </a:r>
            <a:r>
              <a:rPr lang="en-US" dirty="0"/>
              <a:t> of the service.</a:t>
            </a:r>
          </a:p>
          <a:p>
            <a:pPr lvl="1"/>
            <a:r>
              <a:rPr lang="en-US" sz="3200" b="1" dirty="0"/>
              <a:t>Mock</a:t>
            </a:r>
            <a:r>
              <a:rPr lang="en-US" sz="3200" dirty="0"/>
              <a:t> services obey the network-level API, but return hard-coded data for testing purposes.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CD091-6E99-4E41-A6B3-8C3C7C8FD8CF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25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E86629CD-4647-5547-8CD3-9C1A814EB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Traditional web app     </a:t>
            </a:r>
            <a:r>
              <a:rPr lang="en-US" i="1" dirty="0"/>
              <a:t>vs.    </a:t>
            </a:r>
            <a:r>
              <a:rPr lang="en-US" dirty="0"/>
              <a:t>JavaScript Single-Page app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BDFCA-AAC5-7540-985C-1A6EC9C43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2"/>
            <a:ext cx="5756329" cy="2043330"/>
          </a:xfrm>
        </p:spPr>
        <p:txBody>
          <a:bodyPr>
            <a:normAutofit/>
          </a:bodyPr>
          <a:lstStyle/>
          <a:p>
            <a:r>
              <a:rPr lang="en-US" dirty="0"/>
              <a:t>Server generates HTML dynamically.</a:t>
            </a:r>
          </a:p>
          <a:p>
            <a:r>
              <a:rPr lang="en-US" dirty="0"/>
              <a:t>Browser doesn’t run much JS.</a:t>
            </a:r>
          </a:p>
          <a:p>
            <a:pPr lvl="1"/>
            <a:r>
              <a:rPr lang="en-US" dirty="0" err="1"/>
              <a:t>Eg.</a:t>
            </a:r>
            <a:r>
              <a:rPr lang="en-US" dirty="0"/>
              <a:t>, Wikipedia.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2138803-8BE8-D34B-9A01-EF81AFE6A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2027287"/>
          </a:xfrm>
        </p:spPr>
        <p:txBody>
          <a:bodyPr>
            <a:normAutofit/>
          </a:bodyPr>
          <a:lstStyle/>
          <a:p>
            <a:r>
              <a:rPr lang="en-US" dirty="0"/>
              <a:t>JS app runs in the browser, makes REST requests and generates HTML.</a:t>
            </a:r>
          </a:p>
          <a:p>
            <a:pPr lvl="1"/>
            <a:r>
              <a:rPr lang="en-US" dirty="0" err="1"/>
              <a:t>Eg.</a:t>
            </a:r>
            <a:r>
              <a:rPr lang="en-US" dirty="0"/>
              <a:t>, Facebook &amp; other React apps.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6F23EE-3D78-8944-89EE-00FE37635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159" y="3112169"/>
            <a:ext cx="4025504" cy="34050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29AEBDC-56F1-3841-8378-176DBBF228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0542" y="3346411"/>
            <a:ext cx="2247900" cy="3135229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05D00F-213F-BC4A-B04C-295D42F0BADB}"/>
              </a:ext>
            </a:extLst>
          </p:cNvPr>
          <p:cNvCxnSpPr>
            <a:cxnSpLocks/>
          </p:cNvCxnSpPr>
          <p:nvPr/>
        </p:nvCxnSpPr>
        <p:spPr>
          <a:xfrm>
            <a:off x="263471" y="5054710"/>
            <a:ext cx="11389895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987B8E1-39C1-4849-A440-1A4A04593044}"/>
              </a:ext>
            </a:extLst>
          </p:cNvPr>
          <p:cNvSpPr txBox="1"/>
          <p:nvPr/>
        </p:nvSpPr>
        <p:spPr>
          <a:xfrm>
            <a:off x="4819430" y="4448255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User’s machine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ADD915-7641-1248-9EB9-A2265070ECF1}"/>
              </a:ext>
            </a:extLst>
          </p:cNvPr>
          <p:cNvSpPr txBox="1"/>
          <p:nvPr/>
        </p:nvSpPr>
        <p:spPr>
          <a:xfrm>
            <a:off x="4819429" y="5293047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The cloud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801C53-2244-DE4D-A32D-A2E2E7E68495}"/>
              </a:ext>
            </a:extLst>
          </p:cNvPr>
          <p:cNvSpPr txBox="1"/>
          <p:nvPr/>
        </p:nvSpPr>
        <p:spPr>
          <a:xfrm>
            <a:off x="6423641" y="6465597"/>
            <a:ext cx="5229726" cy="369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*Note: many apps combine these two styles.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3FF5D7D7-C3A0-E840-9CC8-056E8EEA93EF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612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07E1B-63FC-E844-A241-4B769B98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Continuum between traditional and SPA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EF999-1ED2-404B-A1AC-2D07AFAF0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67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6035382-5CA4-9B40-85F0-D4A6C916C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4958" y="3784134"/>
            <a:ext cx="1358900" cy="2768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162BDC-8BF8-5D4C-A711-842CABAA8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Cross-platform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8E2DD-39A7-F541-8FD9-E4E7AD26B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2282125"/>
          </a:xfrm>
        </p:spPr>
        <p:txBody>
          <a:bodyPr/>
          <a:lstStyle/>
          <a:p>
            <a:r>
              <a:rPr lang="en-US" dirty="0"/>
              <a:t>A service API (</a:t>
            </a:r>
            <a:r>
              <a:rPr lang="en-US" dirty="0" err="1"/>
              <a:t>eg.</a:t>
            </a:r>
            <a:r>
              <a:rPr lang="en-US" dirty="0"/>
              <a:t>, REST or </a:t>
            </a:r>
            <a:r>
              <a:rPr lang="en-US" dirty="0" err="1"/>
              <a:t>GraphQL</a:t>
            </a:r>
            <a:r>
              <a:rPr lang="en-US" dirty="0"/>
              <a:t>) is essential for supporting mobile and desktop apps with cloud-based data and services.</a:t>
            </a:r>
          </a:p>
          <a:p>
            <a:r>
              <a:rPr lang="en-US" dirty="0"/>
              <a:t>A single API can handle all client types.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60BC92-8583-D649-A29D-7EF5A0676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2661" y="3784134"/>
            <a:ext cx="1358900" cy="2768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CA03145-08B8-3345-8CA0-ED3BF60EA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90" y="3676316"/>
            <a:ext cx="3378200" cy="2857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47C9F8-444A-034D-AF87-9573D0715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9932" y="2871872"/>
            <a:ext cx="1549400" cy="35052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C51AA41-7403-9640-A400-4E8D0C3E2834}"/>
              </a:ext>
            </a:extLst>
          </p:cNvPr>
          <p:cNvSpPr/>
          <p:nvPr/>
        </p:nvSpPr>
        <p:spPr>
          <a:xfrm>
            <a:off x="2438400" y="5598696"/>
            <a:ext cx="7736974" cy="9227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API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5110EA-AEE5-7040-9123-4154A831311E}"/>
              </a:ext>
            </a:extLst>
          </p:cNvPr>
          <p:cNvSpPr txBox="1"/>
          <p:nvPr/>
        </p:nvSpPr>
        <p:spPr>
          <a:xfrm>
            <a:off x="10453771" y="3387397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User’s machine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6B6A92-FDCA-C348-B7A8-77B2B5E58476}"/>
              </a:ext>
            </a:extLst>
          </p:cNvPr>
          <p:cNvSpPr txBox="1"/>
          <p:nvPr/>
        </p:nvSpPr>
        <p:spPr>
          <a:xfrm>
            <a:off x="10453771" y="4157922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The cloud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68C5D56-4E58-2F4E-BACF-622A4D9DE47E}"/>
              </a:ext>
            </a:extLst>
          </p:cNvPr>
          <p:cNvSpPr/>
          <p:nvPr/>
        </p:nvSpPr>
        <p:spPr>
          <a:xfrm>
            <a:off x="572837" y="3972019"/>
            <a:ext cx="11566358" cy="1379362"/>
          </a:xfrm>
          <a:custGeom>
            <a:avLst/>
            <a:gdLst>
              <a:gd name="connsiteX0" fmla="*/ 0 w 11566358"/>
              <a:gd name="connsiteY0" fmla="*/ 1415555 h 1528359"/>
              <a:gd name="connsiteX1" fmla="*/ 6015789 w 11566358"/>
              <a:gd name="connsiteY1" fmla="*/ 1399513 h 1528359"/>
              <a:gd name="connsiteX2" fmla="*/ 8165431 w 11566358"/>
              <a:gd name="connsiteY2" fmla="*/ 116145 h 1528359"/>
              <a:gd name="connsiteX3" fmla="*/ 11566358 w 11566358"/>
              <a:gd name="connsiteY3" fmla="*/ 100103 h 1528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66358" h="1528359">
                <a:moveTo>
                  <a:pt x="0" y="1415555"/>
                </a:moveTo>
                <a:cubicBezTo>
                  <a:pt x="2327442" y="1515818"/>
                  <a:pt x="4654884" y="1616081"/>
                  <a:pt x="6015789" y="1399513"/>
                </a:cubicBezTo>
                <a:cubicBezTo>
                  <a:pt x="7376694" y="1182945"/>
                  <a:pt x="7240336" y="332713"/>
                  <a:pt x="8165431" y="116145"/>
                </a:cubicBezTo>
                <a:cubicBezTo>
                  <a:pt x="9090526" y="-100423"/>
                  <a:pt x="10986169" y="41282"/>
                  <a:pt x="11566358" y="100103"/>
                </a:cubicBezTo>
              </a:path>
            </a:pathLst>
          </a:cu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C120E68-F732-2E4C-A81F-70404E990AE8}"/>
              </a:ext>
            </a:extLst>
          </p:cNvPr>
          <p:cNvSpPr/>
          <p:nvPr/>
        </p:nvSpPr>
        <p:spPr>
          <a:xfrm rot="21310940">
            <a:off x="6245817" y="3851193"/>
            <a:ext cx="914100" cy="7711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desktop app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BF54CC7-0D67-6A45-84E3-66202F40B625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223A5A-D01B-F34D-8A58-CDCA6E1F17AF}"/>
              </a:ext>
            </a:extLst>
          </p:cNvPr>
          <p:cNvSpPr txBox="1"/>
          <p:nvPr/>
        </p:nvSpPr>
        <p:spPr>
          <a:xfrm>
            <a:off x="2257767" y="3270170"/>
            <a:ext cx="1292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JS SPA</a:t>
            </a:r>
          </a:p>
        </p:txBody>
      </p:sp>
      <p:sp>
        <p:nvSpPr>
          <p:cNvPr id="19" name="Rectangular Callout 18">
            <a:extLst>
              <a:ext uri="{FF2B5EF4-FFF2-40B4-BE49-F238E27FC236}">
                <a16:creationId xmlns:a16="http://schemas.microsoft.com/office/drawing/2014/main" id="{7FEF4D4B-AB0D-D941-B7FE-ABD67FCCB834}"/>
              </a:ext>
            </a:extLst>
          </p:cNvPr>
          <p:cNvSpPr/>
          <p:nvPr/>
        </p:nvSpPr>
        <p:spPr>
          <a:xfrm>
            <a:off x="10355462" y="4645281"/>
            <a:ext cx="1792575" cy="1412228"/>
          </a:xfrm>
          <a:prstGeom prst="wedgeRectCallout">
            <a:avLst>
              <a:gd name="adj1" fmla="val -41916"/>
              <a:gd name="adj2" fmla="val 976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many specialist software engineers might work on this system?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C77539C-DB18-574E-8586-3A15C85A7F5D}"/>
              </a:ext>
            </a:extLst>
          </p:cNvPr>
          <p:cNvGrpSpPr/>
          <p:nvPr/>
        </p:nvGrpSpPr>
        <p:grpSpPr>
          <a:xfrm>
            <a:off x="11340745" y="6050446"/>
            <a:ext cx="844062" cy="810337"/>
            <a:chOff x="10763181" y="2345404"/>
            <a:chExt cx="1139517" cy="1083596"/>
          </a:xfrm>
        </p:grpSpPr>
        <p:sp>
          <p:nvSpPr>
            <p:cNvPr id="16" name="Octagon 15">
              <a:extLst>
                <a:ext uri="{FF2B5EF4-FFF2-40B4-BE49-F238E27FC236}">
                  <a16:creationId xmlns:a16="http://schemas.microsoft.com/office/drawing/2014/main" id="{1535F387-9036-5648-BBFE-A4E9C162E544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7" name="Octagon 16">
              <a:extLst>
                <a:ext uri="{FF2B5EF4-FFF2-40B4-BE49-F238E27FC236}">
                  <a16:creationId xmlns:a16="http://schemas.microsoft.com/office/drawing/2014/main" id="{DED253E9-E99D-314D-95D0-44617F35041F}"/>
                </a:ext>
              </a:extLst>
            </p:cNvPr>
            <p:cNvSpPr/>
            <p:nvPr/>
          </p:nvSpPr>
          <p:spPr>
            <a:xfrm>
              <a:off x="10807550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C1EF1FE-7566-2846-8936-EC3F51C6BCCB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653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>
            <a:normAutofit/>
          </a:bodyPr>
          <a:lstStyle/>
          <a:p>
            <a:r>
              <a:rPr lang="en-US" dirty="0"/>
              <a:t>Introduced </a:t>
            </a:r>
            <a:r>
              <a:rPr lang="en-US" b="1" dirty="0"/>
              <a:t>microservices</a:t>
            </a:r>
            <a:r>
              <a:rPr lang="en-US" dirty="0"/>
              <a:t> as an alternative to </a:t>
            </a:r>
            <a:r>
              <a:rPr lang="en-US" b="1" dirty="0"/>
              <a:t>monolithic</a:t>
            </a:r>
            <a:r>
              <a:rPr lang="en-US" dirty="0"/>
              <a:t> design.</a:t>
            </a:r>
          </a:p>
          <a:p>
            <a:r>
              <a:rPr lang="en-US" dirty="0"/>
              <a:t>Services are </a:t>
            </a:r>
            <a:r>
              <a:rPr lang="en-US" b="1" dirty="0"/>
              <a:t>black boxes</a:t>
            </a:r>
            <a:r>
              <a:rPr lang="en-US" dirty="0"/>
              <a:t>, exposing </a:t>
            </a:r>
            <a:r>
              <a:rPr lang="en-US" b="1" dirty="0"/>
              <a:t>network APIs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Decouples development of different parts of the system.</a:t>
            </a:r>
          </a:p>
          <a:p>
            <a:pPr lvl="1"/>
            <a:r>
              <a:rPr lang="en-US" dirty="0"/>
              <a:t>Network APIs define the format and meaning of requests and responses.</a:t>
            </a:r>
          </a:p>
          <a:p>
            <a:r>
              <a:rPr lang="en-US" dirty="0"/>
              <a:t>JS </a:t>
            </a:r>
            <a:r>
              <a:rPr lang="en-US" b="1" dirty="0"/>
              <a:t>Single-page Applications </a:t>
            </a:r>
            <a:r>
              <a:rPr lang="en-US" dirty="0"/>
              <a:t>(SPAs) interact directly with services.</a:t>
            </a:r>
          </a:p>
          <a:p>
            <a:pPr lvl="1"/>
            <a:r>
              <a:rPr lang="en-US" dirty="0"/>
              <a:t>Moves UI concerns away from backend code.</a:t>
            </a:r>
          </a:p>
          <a:p>
            <a:r>
              <a:rPr lang="en-US" dirty="0"/>
              <a:t>In a </a:t>
            </a:r>
            <a:r>
              <a:rPr lang="en-US" b="1" dirty="0"/>
              <a:t>cross-platform system design</a:t>
            </a:r>
            <a:r>
              <a:rPr lang="en-US" dirty="0"/>
              <a:t>, the same backend service/API can serve mobile, web, and desktop apps.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04C53-4906-C145-B34C-17E5AFFDE8C1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6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A0721-DC68-654D-BA10-F060B07F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REST APIs and Data Serialization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34F70-FC80-8846-933D-90C19C005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Services are </a:t>
            </a:r>
            <a:r>
              <a:rPr lang="en-US" b="1" dirty="0"/>
              <a:t>black boxes</a:t>
            </a:r>
            <a:r>
              <a:rPr lang="en-US" dirty="0"/>
              <a:t>, exposing </a:t>
            </a:r>
            <a:r>
              <a:rPr lang="en-US" b="1" dirty="0"/>
              <a:t>network APIs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Decouples development of different parts of the system.</a:t>
            </a:r>
          </a:p>
          <a:p>
            <a:pPr lvl="1"/>
            <a:r>
              <a:rPr lang="en-US" dirty="0"/>
              <a:t>Network APIs define the format and meaning of requests and responses.</a:t>
            </a:r>
          </a:p>
          <a:p>
            <a:r>
              <a:rPr lang="en-US" b="1" dirty="0">
                <a:solidFill>
                  <a:schemeClr val="accent6"/>
                </a:solidFill>
              </a:rPr>
              <a:t>REST</a:t>
            </a:r>
            <a:r>
              <a:rPr lang="en-US" dirty="0"/>
              <a:t> is the most popular format for network APIs</a:t>
            </a:r>
          </a:p>
          <a:p>
            <a:pPr lvl="1"/>
            <a:r>
              <a:rPr lang="en-US" dirty="0"/>
              <a:t>Based on </a:t>
            </a:r>
            <a:r>
              <a:rPr lang="en-US" b="1" dirty="0"/>
              <a:t>HTTP</a:t>
            </a:r>
            <a:r>
              <a:rPr lang="en-US" dirty="0"/>
              <a:t> and uses </a:t>
            </a:r>
            <a:r>
              <a:rPr lang="en-US" i="1" dirty="0" err="1"/>
              <a:t>url</a:t>
            </a:r>
            <a:r>
              <a:rPr lang="en-US" dirty="0"/>
              <a:t>, </a:t>
            </a:r>
            <a:r>
              <a:rPr lang="en-US" i="1" dirty="0"/>
              <a:t>method</a:t>
            </a:r>
            <a:r>
              <a:rPr lang="en-US" dirty="0"/>
              <a:t>, </a:t>
            </a:r>
            <a:r>
              <a:rPr lang="en-US" i="1" dirty="0"/>
              <a:t>response codes</a:t>
            </a:r>
            <a:r>
              <a:rPr lang="en-US" dirty="0"/>
              <a:t>, usually </a:t>
            </a:r>
            <a:r>
              <a:rPr lang="en-US" i="1" dirty="0"/>
              <a:t>JSON bodies.</a:t>
            </a:r>
          </a:p>
          <a:p>
            <a:r>
              <a:rPr lang="en-US" b="1" dirty="0"/>
              <a:t>JSON</a:t>
            </a:r>
            <a:r>
              <a:rPr lang="en-US" dirty="0"/>
              <a:t> is a common data </a:t>
            </a:r>
            <a:r>
              <a:rPr lang="en-US" b="1" dirty="0">
                <a:solidFill>
                  <a:schemeClr val="accent6"/>
                </a:solidFill>
              </a:rPr>
              <a:t>serialization</a:t>
            </a:r>
            <a:r>
              <a:rPr lang="en-US" dirty="0"/>
              <a:t> format.  </a:t>
            </a:r>
            <a:r>
              <a:rPr lang="en-US" b="1" dirty="0"/>
              <a:t>XML</a:t>
            </a:r>
            <a:r>
              <a:rPr lang="en-US" dirty="0"/>
              <a:t> is also used.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8AFEE-D59C-1343-8A21-770D9D5BF455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0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1093304" y="-569268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Wikipedia is mostly one big PHP app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554916-022A-964F-AE88-C5B788B63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 uses a </a:t>
            </a:r>
            <a:r>
              <a:rPr lang="en-US" b="1" dirty="0"/>
              <a:t>monolithic</a:t>
            </a:r>
            <a:r>
              <a:rPr lang="en-US" dirty="0"/>
              <a:t> architecture.</a:t>
            </a:r>
          </a:p>
          <a:p>
            <a:pPr lvl="1"/>
            <a:r>
              <a:rPr lang="en-US" dirty="0"/>
              <a:t>Roughly means “one big thing.”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745700-87CC-EE4B-8828-9495EA2C8F44}"/>
              </a:ext>
            </a:extLst>
          </p:cNvPr>
          <p:cNvSpPr txBox="1"/>
          <p:nvPr/>
        </p:nvSpPr>
        <p:spPr>
          <a:xfrm>
            <a:off x="2496544" y="2789922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HTTP cache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6805539" y="2916955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>
            <a:off x="263471" y="4175111"/>
            <a:ext cx="918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browser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4D574B9-F9B5-F749-8912-656B5D6E3F40}"/>
              </a:ext>
            </a:extLst>
          </p:cNvPr>
          <p:cNvCxnSpPr>
            <a:cxnSpLocks/>
          </p:cNvCxnSpPr>
          <p:nvPr/>
        </p:nvCxnSpPr>
        <p:spPr>
          <a:xfrm>
            <a:off x="1209012" y="4498276"/>
            <a:ext cx="544484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33DB13E-D186-C140-8220-FD8231FA0F39}"/>
              </a:ext>
            </a:extLst>
          </p:cNvPr>
          <p:cNvSpPr/>
          <p:nvPr/>
        </p:nvSpPr>
        <p:spPr>
          <a:xfrm>
            <a:off x="11619777" y="2916955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6F0E0-43F8-D246-9C27-80162C911A5C}"/>
              </a:ext>
            </a:extLst>
          </p:cNvPr>
          <p:cNvSpPr/>
          <p:nvPr/>
        </p:nvSpPr>
        <p:spPr>
          <a:xfrm>
            <a:off x="11476086" y="3112897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C515DB3-5E93-6447-A353-394DEF5CB2DA}"/>
              </a:ext>
            </a:extLst>
          </p:cNvPr>
          <p:cNvSpPr/>
          <p:nvPr/>
        </p:nvSpPr>
        <p:spPr>
          <a:xfrm>
            <a:off x="6096000" y="3481215"/>
            <a:ext cx="3455527" cy="3552486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061B0663-2031-BB4A-8E24-F693FC0A35B9}"/>
              </a:ext>
            </a:extLst>
          </p:cNvPr>
          <p:cNvSpPr/>
          <p:nvPr/>
        </p:nvSpPr>
        <p:spPr>
          <a:xfrm rot="3363738">
            <a:off x="5569799" y="2386356"/>
            <a:ext cx="1511333" cy="1190183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D072C5-E1DA-634A-92A9-65E85C01871B}"/>
              </a:ext>
            </a:extLst>
          </p:cNvPr>
          <p:cNvSpPr/>
          <p:nvPr/>
        </p:nvSpPr>
        <p:spPr>
          <a:xfrm rot="18526984">
            <a:off x="8659655" y="5668621"/>
            <a:ext cx="3915178" cy="3361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0718DFA5-104F-0149-9B12-56F9DC89DAE7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07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1093304" y="-569268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Cache and Database are “off-the-shelf” software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2ABB22C-CA4E-F742-B0D9-F7B3D78E1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Caching proxies are </a:t>
            </a:r>
            <a:r>
              <a:rPr lang="en-US" b="1" dirty="0"/>
              <a:t>Squid.</a:t>
            </a:r>
          </a:p>
          <a:p>
            <a:r>
              <a:rPr lang="en-US" dirty="0"/>
              <a:t>Databases are </a:t>
            </a:r>
            <a:r>
              <a:rPr lang="en-US" b="1" dirty="0"/>
              <a:t>MariaDB.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745700-87CC-EE4B-8828-9495EA2C8F44}"/>
              </a:ext>
            </a:extLst>
          </p:cNvPr>
          <p:cNvSpPr txBox="1"/>
          <p:nvPr/>
        </p:nvSpPr>
        <p:spPr>
          <a:xfrm>
            <a:off x="2496544" y="2789922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HTTP cache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6805539" y="2916955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>
            <a:off x="263471" y="4175111"/>
            <a:ext cx="918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browser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4D574B9-F9B5-F749-8912-656B5D6E3F40}"/>
              </a:ext>
            </a:extLst>
          </p:cNvPr>
          <p:cNvCxnSpPr>
            <a:cxnSpLocks/>
          </p:cNvCxnSpPr>
          <p:nvPr/>
        </p:nvCxnSpPr>
        <p:spPr>
          <a:xfrm>
            <a:off x="1209012" y="4498276"/>
            <a:ext cx="544484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33DB13E-D186-C140-8220-FD8231FA0F39}"/>
              </a:ext>
            </a:extLst>
          </p:cNvPr>
          <p:cNvSpPr/>
          <p:nvPr/>
        </p:nvSpPr>
        <p:spPr>
          <a:xfrm>
            <a:off x="11619777" y="2916955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6F0E0-43F8-D246-9C27-80162C911A5C}"/>
              </a:ext>
            </a:extLst>
          </p:cNvPr>
          <p:cNvSpPr/>
          <p:nvPr/>
        </p:nvSpPr>
        <p:spPr>
          <a:xfrm>
            <a:off x="11476086" y="3112897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C515DB3-5E93-6447-A353-394DEF5CB2DA}"/>
              </a:ext>
            </a:extLst>
          </p:cNvPr>
          <p:cNvSpPr/>
          <p:nvPr/>
        </p:nvSpPr>
        <p:spPr>
          <a:xfrm>
            <a:off x="1661376" y="3378620"/>
            <a:ext cx="3725086" cy="3769155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D072C5-E1DA-634A-92A9-65E85C01871B}"/>
              </a:ext>
            </a:extLst>
          </p:cNvPr>
          <p:cNvSpPr/>
          <p:nvPr/>
        </p:nvSpPr>
        <p:spPr>
          <a:xfrm rot="18526984">
            <a:off x="8659655" y="5668621"/>
            <a:ext cx="3915178" cy="3361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41B2CF2-6F16-7943-BF23-19A7A0FFF222}"/>
              </a:ext>
            </a:extLst>
          </p:cNvPr>
          <p:cNvSpPr/>
          <p:nvPr/>
        </p:nvSpPr>
        <p:spPr>
          <a:xfrm>
            <a:off x="9203193" y="1329761"/>
            <a:ext cx="2415796" cy="2409773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93E2166F-C837-FD49-81E8-BB93157BC0C4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707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A35A09-C6ED-9549-A2F0-CE971F9E7B6E}"/>
              </a:ext>
            </a:extLst>
          </p:cNvPr>
          <p:cNvGrpSpPr/>
          <p:nvPr/>
        </p:nvGrpSpPr>
        <p:grpSpPr>
          <a:xfrm>
            <a:off x="2239045" y="-540582"/>
            <a:ext cx="11111222" cy="11470650"/>
            <a:chOff x="5448822" y="-116238"/>
            <a:chExt cx="6755703" cy="6974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4C82648-13F9-B949-B2DC-23CFC1C5B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36906" y="-116238"/>
              <a:ext cx="6379535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9EE5F7-4AC2-7740-915F-525313AC104B}"/>
                </a:ext>
              </a:extLst>
            </p:cNvPr>
            <p:cNvSpPr/>
            <p:nvPr/>
          </p:nvSpPr>
          <p:spPr>
            <a:xfrm>
              <a:off x="5448822" y="-116238"/>
              <a:ext cx="6755703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D226C0-4653-B64B-910B-57DE2B87EF8B}"/>
                </a:ext>
              </a:extLst>
            </p:cNvPr>
            <p:cNvSpPr/>
            <p:nvPr/>
          </p:nvSpPr>
          <p:spPr>
            <a:xfrm>
              <a:off x="5723792" y="264762"/>
              <a:ext cx="4742787" cy="1154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772CE74-DF9F-9644-B8B9-70C3917C5F36}"/>
                </a:ext>
              </a:extLst>
            </p:cNvPr>
            <p:cNvSpPr/>
            <p:nvPr/>
          </p:nvSpPr>
          <p:spPr>
            <a:xfrm>
              <a:off x="5636906" y="1223074"/>
              <a:ext cx="4742787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B1D574-6566-064E-BE19-83E483B3BDCB}"/>
                </a:ext>
              </a:extLst>
            </p:cNvPr>
            <p:cNvSpPr/>
            <p:nvPr/>
          </p:nvSpPr>
          <p:spPr>
            <a:xfrm rot="2636794">
              <a:off x="7602074" y="1700554"/>
              <a:ext cx="1370635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E0BA66-EDB7-7548-8CD7-0D96D3097FB0}"/>
                </a:ext>
              </a:extLst>
            </p:cNvPr>
            <p:cNvSpPr/>
            <p:nvPr/>
          </p:nvSpPr>
          <p:spPr>
            <a:xfrm rot="20431764">
              <a:off x="6361656" y="4390090"/>
              <a:ext cx="2527283" cy="983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A90E47-959E-7B48-8E23-B0081B48B5A6}"/>
                </a:ext>
              </a:extLst>
            </p:cNvPr>
            <p:cNvSpPr/>
            <p:nvPr/>
          </p:nvSpPr>
          <p:spPr>
            <a:xfrm>
              <a:off x="5636906" y="5167734"/>
              <a:ext cx="6379535" cy="1690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B5E6431-A7AE-DE45-8CE1-149FC42C46A8}"/>
              </a:ext>
            </a:extLst>
          </p:cNvPr>
          <p:cNvSpPr txBox="1"/>
          <p:nvPr/>
        </p:nvSpPr>
        <p:spPr>
          <a:xfrm>
            <a:off x="7944522" y="2930707"/>
            <a:ext cx="1892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MediaWiki</a:t>
            </a:r>
            <a:endParaRPr lang="en-US" sz="24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A16CC59-73A9-444D-AFCF-9A52A65A82F1}"/>
              </a:ext>
            </a:extLst>
          </p:cNvPr>
          <p:cNvSpPr/>
          <p:nvPr/>
        </p:nvSpPr>
        <p:spPr>
          <a:xfrm>
            <a:off x="2630352" y="3112790"/>
            <a:ext cx="3930485" cy="416390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9E93E-A89A-8040-9C60-ACB21B467BF3}"/>
              </a:ext>
            </a:extLst>
          </p:cNvPr>
          <p:cNvSpPr txBox="1"/>
          <p:nvPr/>
        </p:nvSpPr>
        <p:spPr>
          <a:xfrm rot="5400000">
            <a:off x="5371989" y="4959859"/>
            <a:ext cx="16846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Web browser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461AD0-047F-D544-B308-EC67D5AB52B2}"/>
              </a:ext>
            </a:extLst>
          </p:cNvPr>
          <p:cNvSpPr/>
          <p:nvPr/>
        </p:nvSpPr>
        <p:spPr>
          <a:xfrm>
            <a:off x="12615069" y="3126649"/>
            <a:ext cx="496027" cy="287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61820C-C076-FE46-BDA9-86EC32FA1211}"/>
              </a:ext>
            </a:extLst>
          </p:cNvPr>
          <p:cNvSpPr/>
          <p:nvPr/>
        </p:nvSpPr>
        <p:spPr>
          <a:xfrm rot="18526984">
            <a:off x="9607206" y="5840673"/>
            <a:ext cx="3915178" cy="3361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EB9DA8-63BE-8F45-AA72-D12FF8851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Monolithic apps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C4C9355-6134-9D4C-BCBD-F93D170B8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8455658" cy="5594888"/>
          </a:xfrm>
        </p:spPr>
        <p:txBody>
          <a:bodyPr>
            <a:normAutofit/>
          </a:bodyPr>
          <a:lstStyle/>
          <a:p>
            <a:r>
              <a:rPr lang="en-US" dirty="0"/>
              <a:t>Each of instance of </a:t>
            </a:r>
            <a:r>
              <a:rPr lang="en-US" dirty="0" err="1"/>
              <a:t>Mediawiki</a:t>
            </a:r>
            <a:r>
              <a:rPr lang="en-US" dirty="0"/>
              <a:t> (  ) </a:t>
            </a:r>
            <a:r>
              <a:rPr lang="en-US" b="1" dirty="0"/>
              <a:t>can handle any request on its own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Caveat: </a:t>
            </a:r>
            <a:r>
              <a:rPr lang="en-US" dirty="0"/>
              <a:t>it needs the help of the centralized database, but let’s ignore the DB for now.</a:t>
            </a:r>
          </a:p>
          <a:p>
            <a:r>
              <a:rPr lang="en-US" dirty="0"/>
              <a:t>The only reason we have 200 of instances is</a:t>
            </a:r>
            <a:br>
              <a:rPr lang="en-US" dirty="0"/>
            </a:br>
            <a:r>
              <a:rPr lang="en-US" dirty="0"/>
              <a:t>to handle many independent requests</a:t>
            </a:r>
            <a:br>
              <a:rPr lang="en-US" dirty="0"/>
            </a:br>
            <a:r>
              <a:rPr lang="en-US" dirty="0"/>
              <a:t>in parallel.</a:t>
            </a:r>
          </a:p>
          <a:p>
            <a:pPr lvl="1"/>
            <a:r>
              <a:rPr lang="en-US" dirty="0"/>
              <a:t>They’re interchangeable </a:t>
            </a:r>
            <a:r>
              <a:rPr lang="en-US" i="1" dirty="0"/>
              <a:t>clones</a:t>
            </a:r>
            <a:r>
              <a:rPr lang="en-US" dirty="0"/>
              <a:t>.</a:t>
            </a:r>
          </a:p>
          <a:p>
            <a:r>
              <a:rPr lang="en-US" dirty="0"/>
              <a:t>When a developer is testing new</a:t>
            </a:r>
            <a:br>
              <a:rPr lang="en-US" dirty="0"/>
            </a:br>
            <a:r>
              <a:rPr lang="en-US" dirty="0"/>
              <a:t>code, they can just run one</a:t>
            </a:r>
            <a:br>
              <a:rPr lang="en-US" dirty="0"/>
            </a:br>
            <a:r>
              <a:rPr lang="en-US" dirty="0"/>
              <a:t>instance locally.</a:t>
            </a:r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67EECB71-AD4C-1042-B82F-3D61635A849C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5</a:t>
            </a:fld>
            <a:endParaRPr lang="en-US" dirty="0"/>
          </a:p>
        </p:txBody>
      </p:sp>
      <p:sp>
        <p:nvSpPr>
          <p:cNvPr id="20" name="Donut 19">
            <a:extLst>
              <a:ext uri="{FF2B5EF4-FFF2-40B4-BE49-F238E27FC236}">
                <a16:creationId xmlns:a16="http://schemas.microsoft.com/office/drawing/2014/main" id="{16FD5FEA-69E7-CF4E-8C5B-31C3F22ED551}"/>
              </a:ext>
            </a:extLst>
          </p:cNvPr>
          <p:cNvSpPr/>
          <p:nvPr/>
        </p:nvSpPr>
        <p:spPr>
          <a:xfrm>
            <a:off x="5692677" y="1322716"/>
            <a:ext cx="217573" cy="222744"/>
          </a:xfrm>
          <a:prstGeom prst="donu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E561D-6988-1742-9D03-3D2D2D492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a Monolithic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B3601-F2AE-B146-825E-F89397BA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Easy to build, deploy, test, coordinate, share data.</a:t>
            </a:r>
          </a:p>
          <a:p>
            <a:pPr lvl="1"/>
            <a:r>
              <a:rPr lang="en-US" dirty="0"/>
              <a:t>Certainly, the best choice for simple apps.</a:t>
            </a:r>
          </a:p>
          <a:p>
            <a:pPr lvl="1"/>
            <a:r>
              <a:rPr lang="en-US" dirty="0"/>
              <a:t>Even some very large services (</a:t>
            </a:r>
            <a:r>
              <a:rPr lang="en-US" dirty="0" err="1"/>
              <a:t>eg.</a:t>
            </a:r>
            <a:r>
              <a:rPr lang="en-US" dirty="0"/>
              <a:t>, Facebook) use a monolithic design.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4400" dirty="0">
                <a:solidFill>
                  <a:schemeClr val="accent6"/>
                </a:solidFill>
                <a:latin typeface="+mj-lt"/>
              </a:rPr>
              <a:t>Disadvantages</a:t>
            </a:r>
            <a:endParaRPr lang="en-US" sz="3600" dirty="0">
              <a:solidFill>
                <a:schemeClr val="accent6"/>
              </a:solidFill>
              <a:latin typeface="+mj-lt"/>
            </a:endParaRPr>
          </a:p>
          <a:p>
            <a:r>
              <a:rPr lang="en-US" dirty="0"/>
              <a:t>Creates bottlenecks in SW development processes.</a:t>
            </a:r>
          </a:p>
          <a:p>
            <a:pPr lvl="1"/>
            <a:r>
              <a:rPr lang="en-US" dirty="0"/>
              <a:t>Lots of developers working on one codebase – lots of coordination/merging.</a:t>
            </a:r>
          </a:p>
          <a:p>
            <a:r>
              <a:rPr lang="en-US" dirty="0"/>
              <a:t>One huge codebase can lead to messy, fragile code.</a:t>
            </a:r>
          </a:p>
          <a:p>
            <a:pPr lvl="1"/>
            <a:r>
              <a:rPr lang="en-US" dirty="0"/>
              <a:t>A change </a:t>
            </a:r>
            <a:r>
              <a:rPr lang="en-US" i="1" dirty="0"/>
              <a:t>here</a:t>
            </a:r>
            <a:r>
              <a:rPr lang="en-US" dirty="0"/>
              <a:t> can cause unexpected bugs </a:t>
            </a:r>
            <a:r>
              <a:rPr lang="en-US" i="1" dirty="0"/>
              <a:t>there</a:t>
            </a:r>
            <a:r>
              <a:rPr lang="en-US" dirty="0"/>
              <a:t>.</a:t>
            </a:r>
          </a:p>
          <a:p>
            <a:r>
              <a:rPr lang="en-US" dirty="0"/>
              <a:t>The whole app must be redeployed for small new functionality.</a:t>
            </a:r>
          </a:p>
          <a:p>
            <a:r>
              <a:rPr lang="en-US" dirty="0"/>
              <a:t>Must choose </a:t>
            </a:r>
            <a:r>
              <a:rPr lang="en-US" i="1" dirty="0"/>
              <a:t>one</a:t>
            </a:r>
            <a:r>
              <a:rPr lang="en-US" dirty="0"/>
              <a:t> programming language, build system, runtime </a:t>
            </a:r>
            <a:r>
              <a:rPr lang="en-US" dirty="0" err="1"/>
              <a:t>env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03F26-B464-5442-B4BE-A6854BC7A7FF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04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DA5A-F8A9-3E44-A537-B418E940E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up a monolithic architecture,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4AAC1E-AF76-D445-ABB5-828EC9464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One big service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8E378A-71D5-6045-841A-04DDD729A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Several services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E263161B-4FAB-6C45-9623-2C26CF62F6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467324" y="1936750"/>
            <a:ext cx="1295400" cy="3302000"/>
          </a:xfr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FDF01015-67AF-504E-BAD8-3064B0FE317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590631" y="1936750"/>
            <a:ext cx="2971800" cy="4648200"/>
          </a:xfr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0C82808-E0A4-F34D-BC24-90831DFD4848}"/>
              </a:ext>
            </a:extLst>
          </p:cNvPr>
          <p:cNvCxnSpPr>
            <a:cxnSpLocks/>
          </p:cNvCxnSpPr>
          <p:nvPr/>
        </p:nvCxnSpPr>
        <p:spPr>
          <a:xfrm>
            <a:off x="302627" y="3064041"/>
            <a:ext cx="11389895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582F711-11DF-D948-9C47-52A58A245294}"/>
              </a:ext>
            </a:extLst>
          </p:cNvPr>
          <p:cNvSpPr txBox="1"/>
          <p:nvPr/>
        </p:nvSpPr>
        <p:spPr>
          <a:xfrm>
            <a:off x="5195468" y="2457586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User’s machine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2D2556-8872-F048-855C-D661EB1FFFA6}"/>
              </a:ext>
            </a:extLst>
          </p:cNvPr>
          <p:cNvSpPr txBox="1"/>
          <p:nvPr/>
        </p:nvSpPr>
        <p:spPr>
          <a:xfrm>
            <a:off x="5195467" y="3302378"/>
            <a:ext cx="160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The cloud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2B0DBE5-C79A-694C-A1BB-CAE4A9316088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85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3F27E-CDAD-1C4D-A1E2-72B34878F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6A71A-0CCA-1045-A886-C3517B9F98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8463434" cy="5625885"/>
          </a:xfrm>
        </p:spPr>
        <p:txBody>
          <a:bodyPr>
            <a:normAutofit/>
          </a:bodyPr>
          <a:lstStyle/>
          <a:p>
            <a:r>
              <a:rPr lang="en-US" dirty="0"/>
              <a:t>In a </a:t>
            </a:r>
            <a:r>
              <a:rPr lang="en-US" b="1" dirty="0"/>
              <a:t>Service Oriented Architecture </a:t>
            </a:r>
            <a:r>
              <a:rPr lang="en-US" dirty="0"/>
              <a:t>many smaller services work together.  Recently, this idea has been re-branded as </a:t>
            </a:r>
            <a:r>
              <a:rPr lang="en-US" b="1" dirty="0"/>
              <a:t>Microservices</a:t>
            </a:r>
            <a:r>
              <a:rPr lang="en-US" dirty="0"/>
              <a:t>.</a:t>
            </a:r>
          </a:p>
          <a:p>
            <a:r>
              <a:rPr lang="en-US" dirty="0"/>
              <a:t>Responsibilities are split among specialized services.</a:t>
            </a:r>
          </a:p>
          <a:p>
            <a:endParaRPr lang="en-US" dirty="0"/>
          </a:p>
          <a:p>
            <a:r>
              <a:rPr lang="en-US" dirty="0"/>
              <a:t>To the outside world it still looks like one app, but internally there are many different apps working together.</a:t>
            </a:r>
          </a:p>
          <a:p>
            <a:r>
              <a:rPr lang="en-US" dirty="0"/>
              <a:t>Notice that microservices may interact with other services, databases, etc. to do their job.</a:t>
            </a:r>
          </a:p>
        </p:txBody>
      </p:sp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ABDB0D1E-2E1A-394A-B0A6-693B7E76E5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956729" y="1104900"/>
            <a:ext cx="2971800" cy="46482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223048D-B51A-914B-8CFE-B6018389D067}"/>
              </a:ext>
            </a:extLst>
          </p:cNvPr>
          <p:cNvSpPr/>
          <p:nvPr/>
        </p:nvSpPr>
        <p:spPr>
          <a:xfrm rot="411824">
            <a:off x="9306786" y="3756906"/>
            <a:ext cx="717163" cy="619536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C4D258-0A82-A042-98EC-5E117E178220}"/>
              </a:ext>
            </a:extLst>
          </p:cNvPr>
          <p:cNvSpPr/>
          <p:nvPr/>
        </p:nvSpPr>
        <p:spPr>
          <a:xfrm rot="21411570">
            <a:off x="10987376" y="3751306"/>
            <a:ext cx="817996" cy="66713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ADC1A15-4A4C-4B4A-832C-8FC2666D1A94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450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3F27E-CDAD-1C4D-A1E2-72B34878F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Microservice interactions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6A71A-0CCA-1045-A886-C3517B9F98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8463434" cy="5625885"/>
          </a:xfrm>
        </p:spPr>
        <p:txBody>
          <a:bodyPr>
            <a:normAutofit/>
          </a:bodyPr>
          <a:lstStyle/>
          <a:p>
            <a:r>
              <a:rPr lang="en-US" dirty="0"/>
              <a:t>Each microservice is a </a:t>
            </a:r>
            <a:r>
              <a:rPr lang="en-US" b="1" dirty="0"/>
              <a:t>black box</a:t>
            </a:r>
            <a:r>
              <a:rPr lang="en-US" dirty="0"/>
              <a:t> to the rest of the system.  It’s an independent service.</a:t>
            </a:r>
          </a:p>
          <a:p>
            <a:r>
              <a:rPr lang="en-US" dirty="0"/>
              <a:t>Microservice handles requests from the network.</a:t>
            </a:r>
          </a:p>
          <a:p>
            <a:r>
              <a:rPr lang="en-US" dirty="0"/>
              <a:t>Implementation (and programming language) details are hidden from the rest of the system.</a:t>
            </a:r>
          </a:p>
          <a:p>
            <a:endParaRPr lang="en-US" dirty="0"/>
          </a:p>
          <a:p>
            <a:r>
              <a:rPr lang="en-US" dirty="0"/>
              <a:t>However, a clear and language-independent network-level API is needed to specify the format of requests and responses.</a:t>
            </a:r>
          </a:p>
          <a:p>
            <a:pPr lvl="1"/>
            <a:r>
              <a:rPr lang="en-US" dirty="0"/>
              <a:t>From last lecture, could be:</a:t>
            </a:r>
            <a:br>
              <a:rPr lang="en-US" dirty="0"/>
            </a:br>
            <a:r>
              <a:rPr lang="en-US" dirty="0"/>
              <a:t>REST, Thrift, </a:t>
            </a:r>
            <a:r>
              <a:rPr lang="en-US" dirty="0" err="1"/>
              <a:t>ProtoBuf</a:t>
            </a:r>
            <a:r>
              <a:rPr lang="en-US" dirty="0"/>
              <a:t>, </a:t>
            </a:r>
            <a:r>
              <a:rPr lang="en-US" dirty="0" err="1"/>
              <a:t>GraphQL</a:t>
            </a:r>
            <a:r>
              <a:rPr lang="en-US" dirty="0"/>
              <a:t>, etc.</a:t>
            </a:r>
          </a:p>
          <a:p>
            <a:endParaRPr lang="en-US" dirty="0"/>
          </a:p>
        </p:txBody>
      </p:sp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ABDB0D1E-2E1A-394A-B0A6-693B7E76E5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956729" y="1104900"/>
            <a:ext cx="2971800" cy="4648200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80D1B0-E424-0443-B8C6-1127B84F4A0F}"/>
              </a:ext>
            </a:extLst>
          </p:cNvPr>
          <p:cNvSpPr/>
          <p:nvPr/>
        </p:nvSpPr>
        <p:spPr>
          <a:xfrm rot="411824">
            <a:off x="9306786" y="3756906"/>
            <a:ext cx="717163" cy="619536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695B13-562C-7047-A097-68A1936DBC63}"/>
              </a:ext>
            </a:extLst>
          </p:cNvPr>
          <p:cNvSpPr/>
          <p:nvPr/>
        </p:nvSpPr>
        <p:spPr>
          <a:xfrm rot="21411570">
            <a:off x="10987376" y="3751306"/>
            <a:ext cx="817996" cy="66713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61BF19A-8DF6-C246-A88B-23820BB79A4B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53438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19338</TotalTime>
  <Words>891</Words>
  <Application>Microsoft Macintosh PowerPoint</Application>
  <PresentationFormat>Widescreen</PresentationFormat>
  <Paragraphs>120</Paragraphs>
  <Slides>15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Garamond</vt:lpstr>
      <vt:lpstr>Theme1</vt:lpstr>
      <vt:lpstr>CS-310 Scalable Software Architectures Lecture 6: Microservices</vt:lpstr>
      <vt:lpstr>Last time: REST APIs and Data Serialization</vt:lpstr>
      <vt:lpstr>Wikipedia is mostly one big PHP app</vt:lpstr>
      <vt:lpstr>Cache and Database are “off-the-shelf” software</vt:lpstr>
      <vt:lpstr>Monolithic apps</vt:lpstr>
      <vt:lpstr>Advantages of a Monolithic design</vt:lpstr>
      <vt:lpstr>Breaking up a monolithic architecture, example</vt:lpstr>
      <vt:lpstr>Microservices </vt:lpstr>
      <vt:lpstr>Microservice interactions</vt:lpstr>
      <vt:lpstr>A few microservice disadvantages</vt:lpstr>
      <vt:lpstr>Developing a service with a team</vt:lpstr>
      <vt:lpstr>Traditional web app     vs.    JavaScript Single-Page app</vt:lpstr>
      <vt:lpstr>Continuum between traditional and SPA</vt:lpstr>
      <vt:lpstr>Cross-platform architecture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246</cp:revision>
  <cp:lastPrinted>2019-09-25T20:01:30Z</cp:lastPrinted>
  <dcterms:created xsi:type="dcterms:W3CDTF">2017-09-19T21:33:23Z</dcterms:created>
  <dcterms:modified xsi:type="dcterms:W3CDTF">2021-01-29T22:49:28Z</dcterms:modified>
</cp:coreProperties>
</file>