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7" r:id="rId3"/>
    <p:sldId id="361" r:id="rId4"/>
    <p:sldId id="358" r:id="rId5"/>
    <p:sldId id="269" r:id="rId6"/>
    <p:sldId id="400" r:id="rId7"/>
    <p:sldId id="401" r:id="rId8"/>
    <p:sldId id="276" r:id="rId9"/>
    <p:sldId id="277" r:id="rId10"/>
    <p:sldId id="399" r:id="rId11"/>
    <p:sldId id="328" r:id="rId12"/>
    <p:sldId id="331" r:id="rId13"/>
    <p:sldId id="329" r:id="rId14"/>
    <p:sldId id="332" r:id="rId15"/>
    <p:sldId id="395" r:id="rId16"/>
    <p:sldId id="402" r:id="rId17"/>
    <p:sldId id="397" r:id="rId18"/>
    <p:sldId id="398" r:id="rId19"/>
    <p:sldId id="360" r:id="rId20"/>
    <p:sldId id="396" r:id="rId21"/>
    <p:sldId id="393" r:id="rId22"/>
    <p:sldId id="39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297"/>
            <p14:sldId id="361"/>
            <p14:sldId id="358"/>
            <p14:sldId id="269"/>
            <p14:sldId id="400"/>
            <p14:sldId id="401"/>
            <p14:sldId id="276"/>
            <p14:sldId id="277"/>
            <p14:sldId id="399"/>
            <p14:sldId id="328"/>
            <p14:sldId id="331"/>
            <p14:sldId id="329"/>
            <p14:sldId id="332"/>
            <p14:sldId id="395"/>
            <p14:sldId id="402"/>
            <p14:sldId id="397"/>
            <p14:sldId id="398"/>
            <p14:sldId id="360"/>
            <p14:sldId id="396"/>
            <p14:sldId id="393"/>
            <p14:sldId id="39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18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7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1/25/21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1/25/21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39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4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82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85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70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97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532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33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51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7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4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ssa-hw2-backend.stevetarzia.com/api/search?query=northwestern&amp;date=2020-04-16" TargetMode="External"/><Relationship Id="rId3" Type="http://schemas.openxmlformats.org/officeDocument/2006/relationships/hyperlink" Target="https://www.elastic.co/guide/en/elasticsearch/reference/current/rest-apis.html" TargetMode="External"/><Relationship Id="rId7" Type="http://schemas.openxmlformats.org/officeDocument/2006/relationships/hyperlink" Target="https://meta.discourse.org/t/3423.json" TargetMode="External"/><Relationship Id="rId2" Type="http://schemas.openxmlformats.org/officeDocument/2006/relationships/hyperlink" Target="https://developer.twitter.com/en/docs/tweets/post-and-engage/api-reference/post-statuses-upda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ta.discourse.org/latest.json?category=7" TargetMode="External"/><Relationship Id="rId5" Type="http://schemas.openxmlformats.org/officeDocument/2006/relationships/hyperlink" Target="https://meta.discourse.org/categories.json" TargetMode="External"/><Relationship Id="rId4" Type="http://schemas.openxmlformats.org/officeDocument/2006/relationships/hyperlink" Target="https://docs.discourse.org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solidFill>
                  <a:schemeClr val="tx1"/>
                </a:solidFill>
              </a:rPr>
              <a:t>CS-310 Scalable Software Architectures</a:t>
            </a:r>
            <a:br>
              <a:rPr lang="en-US" dirty="0"/>
            </a:br>
            <a:r>
              <a:rPr lang="en-US"/>
              <a:t>Lecture 5:</a:t>
            </a:r>
            <a:br>
              <a:rPr lang="en-US" dirty="0"/>
            </a:br>
            <a:r>
              <a:rPr lang="en-US" dirty="0"/>
              <a:t>REST APIs and</a:t>
            </a:r>
            <a:br>
              <a:rPr lang="en-US" dirty="0"/>
            </a:br>
            <a:r>
              <a:rPr lang="en-US" dirty="0"/>
              <a:t>Data Serialization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Tarzia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9" y="6024402"/>
            <a:ext cx="2895817" cy="364703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A0593DE-677F-FD42-8FFE-9CC01C6D6549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F33F7DDC-E773-AB49-90E9-4C9716D65065}"/>
              </a:ext>
            </a:extLst>
          </p:cNvPr>
          <p:cNvSpPr/>
          <p:nvPr/>
        </p:nvSpPr>
        <p:spPr>
          <a:xfrm>
            <a:off x="6971654" y="2951944"/>
            <a:ext cx="1598909" cy="922632"/>
          </a:xfrm>
          <a:prstGeom prst="wedgeRectCallout">
            <a:avLst>
              <a:gd name="adj1" fmla="val -45349"/>
              <a:gd name="adj2" fmla="val 1667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HTTP method should be the only verb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4D09E7-E96C-2A4E-A78B-180B963A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RESTful API design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C82A7-A2A5-5747-B6F7-FD1B65449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Paths represent "resources" – data or objects in your system.</a:t>
            </a:r>
          </a:p>
          <a:p>
            <a:r>
              <a:rPr lang="en-US" dirty="0"/>
              <a:t>GET reads data</a:t>
            </a:r>
          </a:p>
          <a:p>
            <a:r>
              <a:rPr lang="en-US" dirty="0"/>
              <a:t>PUT/POST creates or modifies data</a:t>
            </a:r>
          </a:p>
          <a:p>
            <a:r>
              <a:rPr lang="en-US" dirty="0"/>
              <a:t>DELETE deletes data</a:t>
            </a:r>
          </a:p>
          <a:p>
            <a:endParaRPr lang="en-US" dirty="0"/>
          </a:p>
          <a:p>
            <a:r>
              <a:rPr lang="en-US" dirty="0"/>
              <a:t>Representing arbitrary </a:t>
            </a:r>
            <a:r>
              <a:rPr lang="en-US" b="1" dirty="0"/>
              <a:t>actions</a:t>
            </a:r>
            <a:r>
              <a:rPr lang="en-US" dirty="0"/>
              <a:t> in REST can be tricky. </a:t>
            </a:r>
            <a:br>
              <a:rPr lang="en-US" dirty="0"/>
            </a:br>
            <a:r>
              <a:rPr lang="en-US" dirty="0"/>
              <a:t>Usually we can convert an action into an event resource.</a:t>
            </a:r>
          </a:p>
          <a:p>
            <a:r>
              <a:rPr lang="en-US" dirty="0"/>
              <a:t>This is acceptable, but not RESTful:  	POST /inbox/</a:t>
            </a:r>
            <a:r>
              <a:rPr lang="en-US" u="sng" dirty="0" err="1"/>
              <a:t>createMessage</a:t>
            </a:r>
            <a:endParaRPr lang="en-US" u="sng" dirty="0"/>
          </a:p>
          <a:p>
            <a:r>
              <a:rPr lang="en-US" dirty="0"/>
              <a:t>Here is a RESTful alternative:   		</a:t>
            </a:r>
            <a:r>
              <a:rPr lang="en-US" u="sng" dirty="0"/>
              <a:t>POST</a:t>
            </a:r>
            <a:r>
              <a:rPr lang="en-US" dirty="0"/>
              <a:t> /inbox/message</a:t>
            </a:r>
          </a:p>
          <a:p>
            <a:r>
              <a:rPr lang="en-US" dirty="0"/>
              <a:t>And finally, an even better design:	PUT /inbox/message/[</a:t>
            </a:r>
            <a:r>
              <a:rPr lang="en-US" dirty="0" err="1"/>
              <a:t>uuid</a:t>
            </a:r>
            <a:r>
              <a:rPr lang="en-US" dirty="0"/>
              <a:t>]</a:t>
            </a: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35858622-BBE4-8B4B-B562-B1AF8C6E8914}"/>
              </a:ext>
            </a:extLst>
          </p:cNvPr>
          <p:cNvSpPr/>
          <p:nvPr/>
        </p:nvSpPr>
        <p:spPr>
          <a:xfrm>
            <a:off x="9531458" y="4045057"/>
            <a:ext cx="1782305" cy="672239"/>
          </a:xfrm>
          <a:prstGeom prst="wedgeRectCallout">
            <a:avLst>
              <a:gd name="adj1" fmla="val -37508"/>
              <a:gd name="adj2" fmla="val 9804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Verbs in path are not RESTFUL!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C455E496-C0A1-CE48-BB0C-137940B79527}"/>
              </a:ext>
            </a:extLst>
          </p:cNvPr>
          <p:cNvSpPr/>
          <p:nvPr/>
        </p:nvSpPr>
        <p:spPr>
          <a:xfrm>
            <a:off x="10631837" y="5477198"/>
            <a:ext cx="1673817" cy="467854"/>
          </a:xfrm>
          <a:prstGeom prst="wedgeRectCallout">
            <a:avLst>
              <a:gd name="adj1" fmla="val -70551"/>
              <a:gd name="adj2" fmla="val -795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Resource/noun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9A2B942A-137D-1F40-982D-C88937BB389E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82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278969"/>
            <a:ext cx="11639227" cy="805912"/>
          </a:xfrm>
        </p:spPr>
        <p:txBody>
          <a:bodyPr/>
          <a:lstStyle/>
          <a:p>
            <a:r>
              <a:rPr lang="en-US" dirty="0"/>
              <a:t>JSON – JavaScript Object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2" y="1084881"/>
            <a:ext cx="5730498" cy="56258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A data format returned by most REST APIs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Allows an arbitrary amount of </a:t>
            </a:r>
            <a:r>
              <a:rPr lang="en-US" sz="2400" b="1" dirty="0">
                <a:solidFill>
                  <a:schemeClr val="accent6"/>
                </a:solidFill>
              </a:rPr>
              <a:t>nesting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Spaces are ignored, except within quotes.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US" sz="1000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2400" dirty="0"/>
              <a:t>Basic components are: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[]</a:t>
            </a:r>
            <a:r>
              <a:rPr lang="en-US" sz="2800" dirty="0"/>
              <a:t> for ordered lists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sz="2000" dirty="0"/>
              <a:t>Items are separated by commas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sz="2000" dirty="0"/>
              <a:t>Items can be any JSON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{}</a:t>
            </a:r>
            <a:r>
              <a:rPr lang="en-US" sz="2800" dirty="0">
                <a:ea typeface="Andale Mono" charset="0"/>
                <a:cs typeface="Andale Mono" charset="0"/>
              </a:rPr>
              <a:t> for unordered dictionaries/objects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ea typeface="Andale Mono" charset="0"/>
                <a:cs typeface="Andale Mono" charset="0"/>
              </a:rPr>
              <a:t>Key: value pairs are separated by commas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ea typeface="Andale Mono" charset="0"/>
                <a:cs typeface="Andale Mono" charset="0"/>
              </a:rPr>
              <a:t>Keys must be strings (text)</a:t>
            </a:r>
          </a:p>
          <a:p>
            <a:pPr lvl="1">
              <a:lnSpc>
                <a:spcPct val="100000"/>
              </a:lnSpc>
              <a:spcBef>
                <a:spcPts val="400"/>
              </a:spcBef>
            </a:pPr>
            <a:r>
              <a:rPr lang="en-US" sz="2000" dirty="0">
                <a:ea typeface="Andale Mono" charset="0"/>
                <a:cs typeface="Andale Mono" charset="0"/>
              </a:rPr>
              <a:t>Values can be any JSON</a:t>
            </a:r>
            <a:endParaRPr lang="en-US" sz="3600" dirty="0">
              <a:ea typeface="Andale Mono" charset="0"/>
              <a:cs typeface="Andale Mono" charset="0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>
                <a:ea typeface="Andale Mono" charset="0"/>
                <a:cs typeface="Andale Mono" charset="0"/>
              </a:rPr>
              <a:t>Numbers,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true, false, null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>
                <a:ea typeface="Andale Mono" charset="0"/>
                <a:cs typeface="Andale Mono" charset="0"/>
              </a:rPr>
              <a:t>Strings (text) in double quotes 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"..."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"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30,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cars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[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", "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BMW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", "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Fiat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"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Alicia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32,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hometown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": "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Seattle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090EC42-AD1E-9143-AE2A-14133CF86D1A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472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CEE208-1A49-2E4A-89FD-49DE72E9E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data graph example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994D7A2-FB9B-2E42-8F1A-161DE2B6E8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42694" y="2378640"/>
            <a:ext cx="7849306" cy="4479360"/>
          </a:xfr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F823E60-EEDC-A74D-A006-20996D595412}"/>
              </a:ext>
            </a:extLst>
          </p:cNvPr>
          <p:cNvSpPr txBox="1">
            <a:spLocks/>
          </p:cNvSpPr>
          <p:nvPr/>
        </p:nvSpPr>
        <p:spPr>
          <a:xfrm>
            <a:off x="151108" y="1201120"/>
            <a:ext cx="4761855" cy="43627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": "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": 30,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cars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":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[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 "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BMW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 "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Fiat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": "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Alicia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": 32,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hometown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": "</a:t>
            </a:r>
            <a:r>
              <a:rPr lang="en-US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Seattle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ED7B8051-13DE-B64B-AA1D-D40518A0EA2E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028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XML – </a:t>
            </a:r>
            <a:r>
              <a:rPr lang="en-US" dirty="0" err="1"/>
              <a:t>e</a:t>
            </a:r>
            <a:r>
              <a:rPr lang="en-US" b="1" dirty="0" err="1"/>
              <a:t>X</a:t>
            </a:r>
            <a:r>
              <a:rPr lang="en-US" dirty="0" err="1"/>
              <a:t>tensible</a:t>
            </a:r>
            <a:r>
              <a:rPr lang="en-US" dirty="0"/>
              <a:t> </a:t>
            </a:r>
            <a:r>
              <a:rPr lang="en-US" b="1" dirty="0"/>
              <a:t>M</a:t>
            </a:r>
            <a:r>
              <a:rPr lang="en-US" dirty="0"/>
              <a:t>arkup </a:t>
            </a:r>
            <a:r>
              <a:rPr lang="en-US" b="1" dirty="0"/>
              <a:t>L</a:t>
            </a:r>
            <a:r>
              <a:rPr lang="en-US" dirty="0"/>
              <a:t>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0" y="1084881"/>
            <a:ext cx="7051730" cy="5625885"/>
          </a:xfrm>
        </p:spPr>
        <p:txBody>
          <a:bodyPr>
            <a:normAutofit/>
          </a:bodyPr>
          <a:lstStyle/>
          <a:p>
            <a:r>
              <a:rPr lang="en-US" sz="2000" dirty="0"/>
              <a:t>Older than JSON, and now is less common than JSON because many people think XML is unnecessarily complicated.</a:t>
            </a:r>
          </a:p>
          <a:p>
            <a:r>
              <a:rPr lang="en-US" sz="2000" dirty="0"/>
              <a:t>HTML is an XML document that defines a web page.</a:t>
            </a:r>
          </a:p>
          <a:p>
            <a:endParaRPr lang="en-US" sz="900" dirty="0"/>
          </a:p>
          <a:p>
            <a:pPr marL="0" indent="0">
              <a:buNone/>
            </a:pPr>
            <a:r>
              <a:rPr lang="en-US" sz="2000" dirty="0"/>
              <a:t>Basic components are:</a:t>
            </a:r>
          </a:p>
          <a:p>
            <a:r>
              <a:rPr lang="en-US" sz="2400" dirty="0">
                <a:ea typeface="Andale Mono" charset="0"/>
                <a:cs typeface="Andale Mono" charset="0"/>
              </a:rPr>
              <a:t>Text</a:t>
            </a:r>
          </a:p>
          <a:p>
            <a:r>
              <a:rPr lang="en-US" sz="2400" dirty="0">
                <a:ea typeface="Andale Mono" charset="0"/>
                <a:cs typeface="Andale Mono" charset="0"/>
              </a:rPr>
              <a:t>Tags</a:t>
            </a:r>
          </a:p>
          <a:p>
            <a:pPr lvl="1"/>
            <a:r>
              <a:rPr lang="en-US" sz="18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</a:t>
            </a:r>
            <a:r>
              <a:rPr lang="en-US" sz="1800" b="1" dirty="0" err="1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tagname</a:t>
            </a:r>
            <a:r>
              <a:rPr lang="en-US" sz="18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mr-IN" sz="18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Andale Mono" charset="0"/>
              </a:rPr>
              <a:t>…</a:t>
            </a:r>
            <a:r>
              <a:rPr lang="en-US" sz="18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 err="1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tagname</a:t>
            </a:r>
            <a:r>
              <a:rPr lang="en-US" sz="18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cs typeface="Courier New" panose="02070309020205020404" pitchFamily="49" charset="0"/>
              </a:rPr>
              <a:t>or just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tagname</a:t>
            </a:r>
            <a:r>
              <a:rPr lang="en-US" sz="1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sz="1800" dirty="0"/>
              <a:t>Have a name, and have XML inside</a:t>
            </a:r>
          </a:p>
          <a:p>
            <a:pPr lvl="1"/>
            <a:r>
              <a:rPr lang="en-US" sz="1800" dirty="0"/>
              <a:t>Each start tag has a corresponding end tag, but only if it has data inside.</a:t>
            </a:r>
          </a:p>
          <a:p>
            <a:r>
              <a:rPr lang="en-US" sz="2400" dirty="0"/>
              <a:t>Attributes</a:t>
            </a:r>
            <a:endParaRPr lang="en-US" sz="2400" dirty="0">
              <a:solidFill>
                <a:srgbClr val="FFFFFF"/>
              </a:solidFill>
              <a:latin typeface="Andale Mono" charset="0"/>
              <a:ea typeface="Andale Mono" charset="0"/>
              <a:cs typeface="Andale Mono" charset="0"/>
            </a:endParaRPr>
          </a:p>
          <a:p>
            <a:pPr lvl="1"/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&lt;tag </a:t>
            </a:r>
            <a:r>
              <a:rPr lang="en-US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attr</a:t>
            </a:r>
            <a:r>
              <a:rPr lang="en-US" sz="2400" b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="value" </a:t>
            </a:r>
            <a:r>
              <a:rPr lang="mr-IN" sz="2400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…</a:t>
            </a: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sz="1800" dirty="0">
                <a:ea typeface="Andale Mono" charset="0"/>
                <a:cs typeface="Andale Mono" charset="0"/>
              </a:rPr>
              <a:t>Appear within tags</a:t>
            </a:r>
          </a:p>
          <a:p>
            <a:pPr lvl="1"/>
            <a:r>
              <a:rPr lang="en-US" sz="1800" dirty="0">
                <a:ea typeface="Andale Mono" charset="0"/>
                <a:cs typeface="Andale Mono" charset="0"/>
              </a:rPr>
              <a:t>Attribute name and value must be text</a:t>
            </a:r>
          </a:p>
          <a:p>
            <a:pPr lvl="1"/>
            <a:r>
              <a:rPr lang="en-US" sz="1800" dirty="0">
                <a:ea typeface="Andale Mono" charset="0"/>
                <a:cs typeface="Andale Mono" charset="0"/>
              </a:rPr>
              <a:t>Tag can have multiple attributes, but each must have a unique name</a:t>
            </a:r>
            <a:endParaRPr lang="en-US" sz="3200" dirty="0">
              <a:ea typeface="Andale Mono" charset="0"/>
              <a:cs typeface="Andale Mono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084882"/>
            <a:ext cx="4282697" cy="56258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people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="John" 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   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age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="30"&gt;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cars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Ford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BMW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Fiat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cars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="Alicia" 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   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age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="32"&gt;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hometown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city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="Seattle"&gt;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people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B76FF79-B1C8-7F4C-A4E5-DDF12B1E6478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333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CEE208-1A49-2E4A-89FD-49DE72E9E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data graph example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58F473D0-C0DA-7D45-849B-E227B8C1BA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36950" y="2107768"/>
            <a:ext cx="7855050" cy="4750231"/>
          </a:xfrm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F609DDBD-5AEF-3247-87CF-1EEA3A43F31F}"/>
              </a:ext>
            </a:extLst>
          </p:cNvPr>
          <p:cNvSpPr txBox="1">
            <a:spLocks/>
          </p:cNvSpPr>
          <p:nvPr/>
        </p:nvSpPr>
        <p:spPr>
          <a:xfrm>
            <a:off x="263471" y="1038386"/>
            <a:ext cx="4726983" cy="562588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people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="John" 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   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age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="30"&gt;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cars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Ford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BMW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8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Fiat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cars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="Alicia" 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   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age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="32"&gt;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hometown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b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</a:t>
            </a:r>
            <a:r>
              <a:rPr lang="en-US" sz="18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city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="Seattle"&gt;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 typeface="Arial"/>
              <a:buNone/>
            </a:pP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8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people</a:t>
            </a:r>
            <a:r>
              <a:rPr lang="en-US" sz="18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00CDC5B9-A21C-5C49-B4D2-56168064ED69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06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0F7B2-EFB8-B346-9D63-5D05A4B37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and XML are data </a:t>
            </a:r>
            <a:r>
              <a:rPr lang="en-US" b="1" dirty="0"/>
              <a:t>serialization</a:t>
            </a:r>
            <a:r>
              <a:rPr lang="en-US" dirty="0"/>
              <a:t> formats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0C0C6-BC85-C24A-B37A-CD4495060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3472" y="1084882"/>
            <a:ext cx="4676518" cy="179213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Computer memory is one big array, but programs and databases use </a:t>
            </a:r>
            <a:r>
              <a:rPr lang="en-US" b="1" dirty="0"/>
              <a:t>references</a:t>
            </a:r>
            <a:r>
              <a:rPr lang="en-US" dirty="0"/>
              <a:t> to organize data into complex structures: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4B7AF-AA5B-194A-8043-1F55ECA5E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3034" y="1084883"/>
            <a:ext cx="5189664" cy="26061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Data files are arrays of bytes.</a:t>
            </a:r>
          </a:p>
          <a:p>
            <a:r>
              <a:rPr lang="en-US" dirty="0"/>
              <a:t>Messages sent over the network are serial streams of bytes.</a:t>
            </a:r>
          </a:p>
          <a:p>
            <a:r>
              <a:rPr lang="en-US" b="1" dirty="0"/>
              <a:t>Serialization</a:t>
            </a:r>
            <a:r>
              <a:rPr lang="en-US" dirty="0"/>
              <a:t> is converting a data object into a sequence of bytes:</a:t>
            </a:r>
          </a:p>
        </p:txBody>
      </p:sp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0D284065-A6C0-D244-9699-6353AB3EE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26" y="3001002"/>
            <a:ext cx="5730498" cy="3465438"/>
          </a:xfrm>
          <a:prstGeom prst="rect">
            <a:avLst/>
          </a:prstGeom>
        </p:spPr>
      </p:pic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5A410D-3E25-594D-8574-8D8170C8C260}"/>
              </a:ext>
            </a:extLst>
          </p:cNvPr>
          <p:cNvSpPr txBox="1">
            <a:spLocks/>
          </p:cNvSpPr>
          <p:nvPr/>
        </p:nvSpPr>
        <p:spPr>
          <a:xfrm>
            <a:off x="8492285" y="3002326"/>
            <a:ext cx="3410413" cy="39796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people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en-US" sz="14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name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="John"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    </a:t>
            </a:r>
            <a:r>
              <a:rPr lang="en-US" sz="14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age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="30"&gt;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cars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Ford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BMW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  <a:r>
              <a:rPr lang="en-US" sz="1400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Fiat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&lt;/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cars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&lt;/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en-US" sz="14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name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="Alicia"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     </a:t>
            </a:r>
            <a:r>
              <a:rPr lang="en-US" sz="14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age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="32"&gt;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&lt;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hometown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b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</a:b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   </a:t>
            </a:r>
            <a:r>
              <a:rPr lang="en-US" sz="1400" b="1" i="1" dirty="0">
                <a:solidFill>
                  <a:schemeClr val="accent6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city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="Seattle"&gt;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&lt;/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person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&lt;/</a:t>
            </a:r>
            <a:r>
              <a:rPr lang="en-US" sz="14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people</a:t>
            </a:r>
            <a:r>
              <a:rPr lang="en-US" sz="1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EDB08E1-C70F-AE42-BB77-CB1022A3D527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46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F745C-6459-EA43-B7C3-46366CEF8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Byte-level view of XML serialization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50ACD-0B74-A84B-8456-C87422DD1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hexdump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-C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test.xml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  3c 70 65 6f 70 6c 65 3e  0a 20 20 3c 70 65 72 73  |&lt;people&gt;.  &lt;pers|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00000010  6f 6e 20 6e 61 6d 65 3d  22 4a 6f 68 6e 22 20 0a  |on name="John" .|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00000020  20 20 20 20 20 20 20 20  20 20 61 67 65 3d 22 33  |          age="3|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00000030  30 22 3e 0a 20 20 20 20  3c 63 61 72 73 3e 0a 20  |0"&gt;.    &lt;cars&gt;. 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00000040  20 20 20 20 20 3c 63 61  72 3e 46 6f 72 64 3c 2f  |     &lt;car&gt;Ford&lt;/|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00000050  63 61 72 3e 0a 20 20 20  20 20 20 3c 63 61 72 3e  |car&gt;.      &lt;car&gt;|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00000060  42 4d 57 3c 2f 63 61 72  3e 0a 20 20 20 20 20 20  |BMW&lt;/car&gt;.      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00000070  3c 63 61 72 3e 46 69 61  74 3c 2f 63 61 72 3e 0a  |&lt;car&gt;Fiat&lt;/car&gt;.|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00000080  20 20 20 20 3c 2f 63 61  72 73 3e 0a 20 20 3c 2f  |    &lt;/cars&gt;.  &lt;/|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00000090  70 65 72 73 6f 6e 3e 0a  20 20 3c 70 65 72 73 6f  |person&gt;.  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000000a0  6e 20 6e 61 6d 65 3d 22  41 6c 69 63 69 61 22 20  |n name="Alicia" 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000000b0  0a 20 20 20 20 20 20 20  20 20 20 61 67 65 3d 22  |.          age="|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000000c0  33 32 22 3e 0a 20 20 20  20 3c 68 6f 6d 65 74 6f  |32"&gt;.    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hometo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000000d0  77 6e 0a 20 20 20 20 20  63 69 74 79 3d 22 53 65  |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     city="Se|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000000e0  61 74 74 6c 65 22 3e 0a  20 20 3c 2f 70 65 72 73  |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"&gt;.  &lt;/pers|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000000f0  6f 6e 3e 0a 3c 2f 70 65  6f 70 6c 65 3e 0a 0a     |on&gt;.&lt;/people&gt;..|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000000ff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3F36C3CB-3423-CE42-9FF9-A92619FA9A32}"/>
              </a:ext>
            </a:extLst>
          </p:cNvPr>
          <p:cNvSpPr/>
          <p:nvPr/>
        </p:nvSpPr>
        <p:spPr>
          <a:xfrm rot="16200000">
            <a:off x="5013702" y="2673457"/>
            <a:ext cx="503695" cy="6981986"/>
          </a:xfrm>
          <a:prstGeom prst="leftBrace">
            <a:avLst>
              <a:gd name="adj1" fmla="val 25980"/>
              <a:gd name="adj2" fmla="val 50000"/>
            </a:avLst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54C4C-6626-B34A-8E23-6958EA0FE714}"/>
              </a:ext>
            </a:extLst>
          </p:cNvPr>
          <p:cNvSpPr txBox="1"/>
          <p:nvPr/>
        </p:nvSpPr>
        <p:spPr>
          <a:xfrm>
            <a:off x="3223646" y="6381494"/>
            <a:ext cx="6834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UTF-8 / ASCII encoding of XML text.  Each character is one byte.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343049A8-2B1B-274D-A630-C5B17072A543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345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94239-3ECE-FC40-BAFA-073B59994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(pointers) make serialization non-trivial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D665F-A0FA-2946-80B9-A0FBFE3077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an object is referenced many times, should it be repeated?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[{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"name": "Jess",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"hometown": </a:t>
            </a: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"city": "Evanston",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"province": "Illinois",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"population": 74106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},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"name": "Jonah",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"hometown": </a:t>
            </a: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"city": "Evanston",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"province": "Illinois",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"population": 74106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}]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91848E-0DFC-A548-8EFD-8705C28E63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 to handle circular references?</a:t>
            </a:r>
          </a:p>
          <a:p>
            <a:endParaRPr lang="en-US" dirty="0"/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"name": "</a:t>
            </a: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Jess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"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best_friend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":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"name": "Tom",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"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best_friend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":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"name": "Kate",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"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best_friend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":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"name": "</a:t>
            </a:r>
            <a:r>
              <a:rPr lang="en-US" sz="21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Jess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"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best_friend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":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100" b="1" i="1" dirty="0">
                <a:cs typeface="Courier New" panose="02070309020205020404" pitchFamily="49" charset="0"/>
              </a:rPr>
              <a:t>... And so on to infinity! ...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5" name="Curved Up Arrow 4">
            <a:extLst>
              <a:ext uri="{FF2B5EF4-FFF2-40B4-BE49-F238E27FC236}">
                <a16:creationId xmlns:a16="http://schemas.microsoft.com/office/drawing/2014/main" id="{D339874C-B420-6348-A568-61E99C22EACC}"/>
              </a:ext>
            </a:extLst>
          </p:cNvPr>
          <p:cNvSpPr/>
          <p:nvPr/>
        </p:nvSpPr>
        <p:spPr>
          <a:xfrm rot="15025412">
            <a:off x="8985573" y="2705616"/>
            <a:ext cx="2271346" cy="992458"/>
          </a:xfrm>
          <a:prstGeom prst="curvedUp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370992E-69B4-724A-A570-0D7AC9E62687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14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D3439-3100-4041-82F1-FD8DA0500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serialize with references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394B1-5BE3-104F-A4CA-D7CF38F567D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"hometowns": [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hometown_id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1,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"city": "Evanston",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"province": "Illinois",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"population": 74106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hometown_id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2,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"city": "Chicago",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"province": "Illinois",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"population": 2705994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],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"people": [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"name": "Jess",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hometown_id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1,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"name": "Jonah",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hometown_id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1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]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D5EC95-21AF-614D-81C3-9AD7CA564F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1,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"name": "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best_friend_id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2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2,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"name": "Tom",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best_friend_id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3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3,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"name": "Kate",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best_friend_id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": 1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spcBef>
                <a:spcPts val="400"/>
              </a:spcBef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4500" dirty="0">
                <a:cs typeface="Courier New" panose="02070309020205020404" pitchFamily="49" charset="0"/>
              </a:rPr>
              <a:t>The downside of using references?</a:t>
            </a:r>
          </a:p>
          <a:p>
            <a:r>
              <a:rPr lang="en-US" sz="4500" dirty="0">
                <a:cs typeface="Courier New" panose="02070309020205020404" pitchFamily="49" charset="0"/>
              </a:rPr>
              <a:t>Requires more than one pass through the data:</a:t>
            </a:r>
          </a:p>
          <a:p>
            <a:pPr lvl="1">
              <a:spcBef>
                <a:spcPts val="1000"/>
              </a:spcBef>
            </a:pPr>
            <a:r>
              <a:rPr lang="en-US" sz="4000" b="1" dirty="0">
                <a:cs typeface="Courier New" panose="02070309020205020404" pitchFamily="49" charset="0"/>
              </a:rPr>
              <a:t>Producer</a:t>
            </a:r>
            <a:r>
              <a:rPr lang="en-US" sz="4000" dirty="0">
                <a:cs typeface="Courier New" panose="02070309020205020404" pitchFamily="49" charset="0"/>
              </a:rPr>
              <a:t> must find and store all the referenced objects before printing.</a:t>
            </a:r>
          </a:p>
          <a:p>
            <a:pPr lvl="1">
              <a:spcBef>
                <a:spcPts val="1000"/>
              </a:spcBef>
            </a:pPr>
            <a:r>
              <a:rPr lang="en-US" sz="4000" b="1" dirty="0">
                <a:cs typeface="Courier New" panose="02070309020205020404" pitchFamily="49" charset="0"/>
              </a:rPr>
              <a:t>Consumer</a:t>
            </a:r>
            <a:r>
              <a:rPr lang="en-US" sz="4000" dirty="0">
                <a:cs typeface="Courier New" panose="02070309020205020404" pitchFamily="49" charset="0"/>
              </a:rPr>
              <a:t> may need to read more before finding the data being referred-to.</a:t>
            </a:r>
            <a:endParaRPr lang="en-US" sz="4000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301251F-A52E-544A-B7CC-B349E3701992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18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F9D63FC-561E-DD42-9D77-C694BB3E4149}"/>
              </a:ext>
            </a:extLst>
          </p:cNvPr>
          <p:cNvGrpSpPr/>
          <p:nvPr/>
        </p:nvGrpSpPr>
        <p:grpSpPr>
          <a:xfrm>
            <a:off x="10411713" y="4443350"/>
            <a:ext cx="844062" cy="810337"/>
            <a:chOff x="10763181" y="2345404"/>
            <a:chExt cx="1139517" cy="1083596"/>
          </a:xfrm>
        </p:grpSpPr>
        <p:sp>
          <p:nvSpPr>
            <p:cNvPr id="8" name="Octagon 7">
              <a:extLst>
                <a:ext uri="{FF2B5EF4-FFF2-40B4-BE49-F238E27FC236}">
                  <a16:creationId xmlns:a16="http://schemas.microsoft.com/office/drawing/2014/main" id="{A25C2040-30BB-5641-9613-ACD7E5764636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9" name="Octagon 8">
              <a:extLst>
                <a:ext uri="{FF2B5EF4-FFF2-40B4-BE49-F238E27FC236}">
                  <a16:creationId xmlns:a16="http://schemas.microsoft.com/office/drawing/2014/main" id="{D5DA16B0-8E8C-5748-A72B-E2FB323A27FD}"/>
                </a:ext>
              </a:extLst>
            </p:cNvPr>
            <p:cNvSpPr/>
            <p:nvPr/>
          </p:nvSpPr>
          <p:spPr>
            <a:xfrm>
              <a:off x="10821739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627B55-D9CD-E64F-9DD1-E3FFDAFB42EA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904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HTTP for new applications?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Web community has already solved the problems you’re likely face.</a:t>
            </a:r>
          </a:p>
          <a:p>
            <a:pPr lvl="1"/>
            <a:r>
              <a:rPr lang="en-US" dirty="0"/>
              <a:t>Encryption</a:t>
            </a:r>
          </a:p>
          <a:p>
            <a:pPr lvl="1"/>
            <a:r>
              <a:rPr lang="en-US" dirty="0"/>
              <a:t>Compression</a:t>
            </a:r>
          </a:p>
          <a:p>
            <a:pPr lvl="1"/>
            <a:r>
              <a:rPr lang="en-US" dirty="0"/>
              <a:t>Every programming language already has HTTP client libraries</a:t>
            </a:r>
          </a:p>
          <a:p>
            <a:pPr lvl="1"/>
            <a:r>
              <a:rPr lang="en-US" dirty="0"/>
              <a:t>Many different server frameworks to choose from, and these already handle encryption, queueing, database connection pooling: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., Apache </a:t>
            </a:r>
            <a:r>
              <a:rPr lang="en-US" dirty="0" err="1"/>
              <a:t>httpd</a:t>
            </a:r>
            <a:r>
              <a:rPr lang="en-US" dirty="0"/>
              <a:t>, Tomcat, </a:t>
            </a:r>
            <a:r>
              <a:rPr lang="en-US" dirty="0" err="1"/>
              <a:t>Node.js</a:t>
            </a:r>
            <a:r>
              <a:rPr lang="en-US" dirty="0"/>
              <a:t>, Django, Flask</a:t>
            </a:r>
          </a:p>
          <a:p>
            <a:pPr lvl="1"/>
            <a:r>
              <a:rPr lang="en-US" dirty="0"/>
              <a:t>Web proxies and caches can be reused (Squid, Nginx)</a:t>
            </a:r>
          </a:p>
          <a:p>
            <a:pPr lvl="1"/>
            <a:r>
              <a:rPr lang="en-US" dirty="0"/>
              <a:t>HTTP response codes are generic enough to be adapted to other services.</a:t>
            </a:r>
          </a:p>
          <a:p>
            <a:r>
              <a:rPr lang="en-US" dirty="0"/>
              <a:t>Disadvantages:</a:t>
            </a:r>
          </a:p>
          <a:p>
            <a:pPr lvl="1"/>
            <a:r>
              <a:rPr lang="en-US" dirty="0"/>
              <a:t>Inherit some unneeded complexities, and perhaps unexpected behaviors.</a:t>
            </a:r>
          </a:p>
          <a:p>
            <a:pPr lvl="1"/>
            <a:r>
              <a:rPr lang="en-US" dirty="0"/>
              <a:t>Human-readable headers introduce overhead (but compression helps)</a:t>
            </a:r>
          </a:p>
          <a:p>
            <a:pPr lvl="1"/>
            <a:r>
              <a:rPr lang="en-US" dirty="0"/>
              <a:t>May have to rethink your API to fit the URL/resource model.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09AC0-0588-8545-81A1-9937EE55E5F8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50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A0721-DC68-654D-BA10-F060B07F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Proxies, and Caches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34F70-FC80-8846-933D-90C19C005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Introduced </a:t>
            </a:r>
            <a:r>
              <a:rPr lang="en-US" b="1" dirty="0"/>
              <a:t>proxies</a:t>
            </a:r>
            <a:r>
              <a:rPr lang="en-US" dirty="0"/>
              <a:t> and </a:t>
            </a:r>
            <a:r>
              <a:rPr lang="en-US" b="1" dirty="0"/>
              <a:t>caching</a:t>
            </a:r>
            <a:r>
              <a:rPr lang="en-US" dirty="0"/>
              <a:t>.</a:t>
            </a:r>
          </a:p>
          <a:p>
            <a:r>
              <a:rPr lang="en-US" dirty="0"/>
              <a:t>A proxy is an intermediary for handling requests.</a:t>
            </a:r>
          </a:p>
          <a:p>
            <a:pPr lvl="1"/>
            <a:r>
              <a:rPr lang="en-US" dirty="0"/>
              <a:t>Useful both for </a:t>
            </a:r>
            <a:r>
              <a:rPr lang="en-US" b="1" dirty="0"/>
              <a:t>caching</a:t>
            </a:r>
            <a:r>
              <a:rPr lang="en-US" dirty="0"/>
              <a:t> and </a:t>
            </a:r>
            <a:r>
              <a:rPr lang="en-US" b="1" dirty="0"/>
              <a:t>load balancing </a:t>
            </a:r>
            <a:r>
              <a:rPr lang="en-US" dirty="0"/>
              <a:t>(discussed later).</a:t>
            </a:r>
          </a:p>
          <a:p>
            <a:r>
              <a:rPr lang="en-US" dirty="0"/>
              <a:t>Often, many of a service's requests are for a few popular documents.</a:t>
            </a:r>
          </a:p>
          <a:p>
            <a:pPr lvl="1"/>
            <a:r>
              <a:rPr lang="en-US" dirty="0"/>
              <a:t>Caching allows responses to be saved and repeated for duplicate requests.</a:t>
            </a:r>
          </a:p>
          <a:p>
            <a:r>
              <a:rPr lang="en-US" dirty="0"/>
              <a:t>HTTP has built-in support for caching.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8AFEE-D59C-1343-8A21-770D9D5BF455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09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E402C-E63A-0642-916D-F035A0A81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efficient network API formats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FF30E-0826-0749-A837-403375132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Both </a:t>
            </a:r>
            <a:r>
              <a:rPr lang="en-US" b="1" dirty="0"/>
              <a:t>Thrift</a:t>
            </a:r>
            <a:r>
              <a:rPr lang="en-US" dirty="0"/>
              <a:t> and </a:t>
            </a:r>
            <a:r>
              <a:rPr lang="en-US" b="1" dirty="0"/>
              <a:t>Protocol Buffers </a:t>
            </a:r>
            <a:r>
              <a:rPr lang="en-US" dirty="0"/>
              <a:t>are alternative standards for network APIs, and they </a:t>
            </a:r>
            <a:r>
              <a:rPr lang="en-US" b="1" dirty="0"/>
              <a:t>not</a:t>
            </a:r>
            <a:r>
              <a:rPr lang="en-US" dirty="0"/>
              <a:t> build on top of HTTP.</a:t>
            </a:r>
          </a:p>
          <a:p>
            <a:r>
              <a:rPr lang="en-US" dirty="0"/>
              <a:t>Messages are more space-efficient (smaller), but less human-readable.</a:t>
            </a:r>
          </a:p>
          <a:p>
            <a:r>
              <a:rPr lang="en-US" dirty="0"/>
              <a:t>Without HTTP overhead, there is less processing on both sides.</a:t>
            </a:r>
          </a:p>
          <a:p>
            <a:r>
              <a:rPr lang="en-US" dirty="0"/>
              <a:t>You specify a list of functions for the API, and the tools generate libraries to easily use the API in the language of your choice</a:t>
            </a:r>
          </a:p>
          <a:p>
            <a:pPr lvl="1"/>
            <a:r>
              <a:rPr lang="en-US" dirty="0"/>
              <a:t>In other words, each API call is wrapped in a function in your particular programming language.  Most languages are supported.</a:t>
            </a:r>
          </a:p>
          <a:p>
            <a:pPr lvl="1"/>
            <a:r>
              <a:rPr lang="en-US" dirty="0"/>
              <a:t>Usually don't implement the API at the network-level.</a:t>
            </a:r>
          </a:p>
          <a:p>
            <a:r>
              <a:rPr lang="en-US" dirty="0"/>
              <a:t>However, message complexity is not a primary concern in most applications, so REST remains the most popular network API format.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B32B67-082F-ED4E-9ECA-DC6E28BCF03B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973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DE42-2C7D-6B4A-9E22-B5AE2EF21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 design exercise?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D72A5-98A3-E046-8B5D-A58E5E5FF4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(will do on Zoom on Wednesday).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725615-D6F6-8347-8334-3DC6C6B2238C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643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594888"/>
          </a:xfrm>
        </p:spPr>
        <p:txBody>
          <a:bodyPr>
            <a:normAutofit/>
          </a:bodyPr>
          <a:lstStyle/>
          <a:p>
            <a:r>
              <a:rPr lang="en-US" dirty="0"/>
              <a:t>Services are </a:t>
            </a:r>
            <a:r>
              <a:rPr lang="en-US" b="1" dirty="0"/>
              <a:t>black boxes</a:t>
            </a:r>
            <a:r>
              <a:rPr lang="en-US" dirty="0"/>
              <a:t>, exposing </a:t>
            </a:r>
            <a:r>
              <a:rPr lang="en-US" b="1" dirty="0"/>
              <a:t>network APIs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Decouples development of different parts of the system.</a:t>
            </a:r>
          </a:p>
          <a:p>
            <a:pPr lvl="1"/>
            <a:r>
              <a:rPr lang="en-US" dirty="0"/>
              <a:t>Network APIs define the format and meaning of requests and responses.</a:t>
            </a:r>
          </a:p>
          <a:p>
            <a:r>
              <a:rPr lang="en-US" b="1" dirty="0"/>
              <a:t>REST</a:t>
            </a:r>
            <a:r>
              <a:rPr lang="en-US" dirty="0"/>
              <a:t> is the most popular format for network APIs</a:t>
            </a:r>
          </a:p>
          <a:p>
            <a:pPr lvl="1"/>
            <a:r>
              <a:rPr lang="en-US" dirty="0"/>
              <a:t>Based on </a:t>
            </a:r>
            <a:r>
              <a:rPr lang="en-US" b="1" dirty="0"/>
              <a:t>HTTP</a:t>
            </a:r>
            <a:r>
              <a:rPr lang="en-US" dirty="0"/>
              <a:t> and uses </a:t>
            </a:r>
            <a:r>
              <a:rPr lang="en-US" i="1" dirty="0" err="1"/>
              <a:t>url</a:t>
            </a:r>
            <a:r>
              <a:rPr lang="en-US" dirty="0"/>
              <a:t>, </a:t>
            </a:r>
            <a:r>
              <a:rPr lang="en-US" i="1" dirty="0"/>
              <a:t>method</a:t>
            </a:r>
            <a:r>
              <a:rPr lang="en-US" dirty="0"/>
              <a:t>, </a:t>
            </a:r>
            <a:r>
              <a:rPr lang="en-US" i="1" dirty="0"/>
              <a:t>response codes</a:t>
            </a:r>
            <a:r>
              <a:rPr lang="en-US" dirty="0"/>
              <a:t>, usually </a:t>
            </a:r>
            <a:r>
              <a:rPr lang="en-US" i="1" dirty="0"/>
              <a:t>JSON bodies.</a:t>
            </a:r>
          </a:p>
          <a:p>
            <a:r>
              <a:rPr lang="en-US" b="1" dirty="0"/>
              <a:t>JSON</a:t>
            </a:r>
            <a:r>
              <a:rPr lang="en-US" dirty="0"/>
              <a:t> is a common data </a:t>
            </a:r>
            <a:r>
              <a:rPr lang="en-US" i="1" dirty="0"/>
              <a:t>serialization</a:t>
            </a:r>
            <a:r>
              <a:rPr lang="en-US" dirty="0"/>
              <a:t> format.  </a:t>
            </a:r>
            <a:r>
              <a:rPr lang="en-US" b="1" dirty="0"/>
              <a:t>XML</a:t>
            </a:r>
            <a:r>
              <a:rPr lang="en-US" dirty="0"/>
              <a:t> is also used.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04C53-4906-C145-B34C-17E5AFFDE8C1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67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BF42F-3ADF-8F48-9EFC-4A8A4E6EB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Programming Interfaces (APIs)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4C610-C823-5C4D-8C25-EEA37D495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An API defines how software can be used by other software.</a:t>
            </a:r>
          </a:p>
          <a:p>
            <a:r>
              <a:rPr lang="en-US" dirty="0"/>
              <a:t>The API for a code </a:t>
            </a:r>
            <a:r>
              <a:rPr lang="en-US" b="1" dirty="0">
                <a:solidFill>
                  <a:schemeClr val="accent6"/>
                </a:solidFill>
              </a:rPr>
              <a:t>library</a:t>
            </a:r>
            <a:r>
              <a:rPr lang="en-US" dirty="0"/>
              <a:t> is the list of functions/classes it provides. </a:t>
            </a:r>
          </a:p>
          <a:p>
            <a:r>
              <a:rPr lang="en-US" dirty="0"/>
              <a:t>Software </a:t>
            </a:r>
            <a:r>
              <a:rPr lang="en-US" b="1" dirty="0">
                <a:solidFill>
                  <a:schemeClr val="accent6"/>
                </a:solidFill>
              </a:rPr>
              <a:t>services</a:t>
            </a:r>
            <a:r>
              <a:rPr lang="en-US" dirty="0"/>
              <a:t> provide network remote procedure call (RPC) APIs.</a:t>
            </a:r>
          </a:p>
          <a:p>
            <a:pPr lvl="1"/>
            <a:r>
              <a:rPr lang="en-US" sz="3200" b="1" dirty="0"/>
              <a:t>Network-level APIs </a:t>
            </a:r>
            <a:r>
              <a:rPr lang="en-US" sz="3200" dirty="0"/>
              <a:t>can have any format, but most commonly:</a:t>
            </a:r>
          </a:p>
          <a:p>
            <a:pPr lvl="2"/>
            <a:r>
              <a:rPr lang="en-US" sz="3200" dirty="0">
                <a:solidFill>
                  <a:schemeClr val="accent6"/>
                </a:solidFill>
              </a:rPr>
              <a:t>REST</a:t>
            </a:r>
            <a:r>
              <a:rPr lang="en-US" sz="3200" dirty="0"/>
              <a:t>            </a:t>
            </a:r>
            <a:r>
              <a:rPr lang="en-US" sz="3200" i="1" dirty="0"/>
              <a:t>built on top of HTTP</a:t>
            </a:r>
          </a:p>
          <a:p>
            <a:pPr lvl="2"/>
            <a:r>
              <a:rPr lang="en-US" sz="3200" dirty="0">
                <a:solidFill>
                  <a:schemeClr val="accent6"/>
                </a:solidFill>
              </a:rPr>
              <a:t>SOAP</a:t>
            </a:r>
            <a:r>
              <a:rPr lang="en-US" sz="3200" dirty="0"/>
              <a:t> </a:t>
            </a:r>
            <a:r>
              <a:rPr lang="en-US" sz="3200" i="1" dirty="0"/>
              <a:t>(old)</a:t>
            </a:r>
            <a:endParaRPr lang="en-US" sz="3200" dirty="0"/>
          </a:p>
          <a:p>
            <a:pPr lvl="2"/>
            <a:r>
              <a:rPr lang="en-US" sz="3200" dirty="0">
                <a:solidFill>
                  <a:schemeClr val="accent6"/>
                </a:solidFill>
              </a:rPr>
              <a:t>Thrift</a:t>
            </a:r>
            <a:r>
              <a:rPr lang="en-US" sz="3200" dirty="0"/>
              <a:t>                     binary protocols, more efficient than REST.</a:t>
            </a:r>
          </a:p>
          <a:p>
            <a:pPr lvl="2"/>
            <a:r>
              <a:rPr lang="en-US" sz="3200" dirty="0">
                <a:solidFill>
                  <a:schemeClr val="accent6"/>
                </a:solidFill>
              </a:rPr>
              <a:t>Protocol buffers</a:t>
            </a:r>
          </a:p>
          <a:p>
            <a:pPr lvl="2"/>
            <a:r>
              <a:rPr lang="en-US" sz="3200" dirty="0" err="1">
                <a:solidFill>
                  <a:schemeClr val="accent6"/>
                </a:solidFill>
              </a:rPr>
              <a:t>GraphQL</a:t>
            </a:r>
            <a:endParaRPr lang="en-US" sz="3200" dirty="0"/>
          </a:p>
          <a:p>
            <a:pPr lvl="1"/>
            <a:r>
              <a:rPr lang="en-US" sz="3600" dirty="0"/>
              <a:t>Usually includes some form of </a:t>
            </a:r>
            <a:r>
              <a:rPr lang="en-US" sz="3600" i="1" dirty="0"/>
              <a:t>authentication:</a:t>
            </a:r>
          </a:p>
          <a:p>
            <a:pPr lvl="2"/>
            <a:r>
              <a:rPr lang="en-US" sz="3200" dirty="0"/>
              <a:t>Service must identify you to give access or personalized data.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CB833FCF-ADA4-164C-A6D9-71421F3698E3}"/>
              </a:ext>
            </a:extLst>
          </p:cNvPr>
          <p:cNvSpPr/>
          <p:nvPr/>
        </p:nvSpPr>
        <p:spPr>
          <a:xfrm>
            <a:off x="3258782" y="3155180"/>
            <a:ext cx="250521" cy="789139"/>
          </a:xfrm>
          <a:prstGeom prst="rightBrace">
            <a:avLst>
              <a:gd name="adj1" fmla="val 28063"/>
              <a:gd name="adj2" fmla="val 2416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B316EC2-7D53-1C4D-A119-A5843CFABDF4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3</a:t>
            </a:fld>
            <a:endParaRPr lang="en-US" dirty="0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30108DD8-DA22-D846-A1F3-C24FE5D47117}"/>
              </a:ext>
            </a:extLst>
          </p:cNvPr>
          <p:cNvSpPr/>
          <p:nvPr/>
        </p:nvSpPr>
        <p:spPr>
          <a:xfrm>
            <a:off x="4167927" y="4038924"/>
            <a:ext cx="250521" cy="789139"/>
          </a:xfrm>
          <a:prstGeom prst="rightBrace">
            <a:avLst>
              <a:gd name="adj1" fmla="val 28063"/>
              <a:gd name="adj2" fmla="val 24163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39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methods and responses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GET</a:t>
            </a:r>
            <a:r>
              <a:rPr lang="en-US" dirty="0"/>
              <a:t>: to request a data</a:t>
            </a:r>
          </a:p>
          <a:p>
            <a:r>
              <a:rPr lang="en-US" b="1" dirty="0">
                <a:solidFill>
                  <a:schemeClr val="accent6"/>
                </a:solidFill>
              </a:rPr>
              <a:t>POST</a:t>
            </a:r>
            <a:r>
              <a:rPr lang="en-US" dirty="0"/>
              <a:t>: to post data to the server, and perhaps get data back, too.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accent3"/>
                </a:solidFill>
              </a:rPr>
              <a:t>Less commonly:</a:t>
            </a:r>
          </a:p>
          <a:p>
            <a:r>
              <a:rPr lang="en-US" b="1" dirty="0">
                <a:solidFill>
                  <a:schemeClr val="accent6"/>
                </a:solidFill>
              </a:rPr>
              <a:t>PUT</a:t>
            </a:r>
            <a:r>
              <a:rPr lang="en-US" dirty="0"/>
              <a:t>: to create a new document on the server.</a:t>
            </a:r>
          </a:p>
          <a:p>
            <a:r>
              <a:rPr lang="en-US" b="1" dirty="0">
                <a:solidFill>
                  <a:schemeClr val="accent6"/>
                </a:solidFill>
              </a:rPr>
              <a:t>DELETE</a:t>
            </a:r>
            <a:r>
              <a:rPr lang="en-US" dirty="0"/>
              <a:t>: to delete a document.</a:t>
            </a:r>
          </a:p>
          <a:p>
            <a:r>
              <a:rPr lang="en-US" b="1" dirty="0">
                <a:solidFill>
                  <a:schemeClr val="accent6"/>
                </a:solidFill>
              </a:rPr>
              <a:t>HEAD</a:t>
            </a:r>
            <a:r>
              <a:rPr lang="en-US" dirty="0"/>
              <a:t>: like GET, but just return headers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790266" y="1143794"/>
            <a:ext cx="5189923" cy="530023"/>
          </a:xfrm>
        </p:spPr>
        <p:txBody>
          <a:bodyPr/>
          <a:lstStyle/>
          <a:p>
            <a:r>
              <a:rPr lang="en-US" dirty="0"/>
              <a:t>Response codes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790267" y="1794723"/>
            <a:ext cx="5189922" cy="4931540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200 OK</a:t>
            </a:r>
            <a:r>
              <a:rPr lang="en-US" dirty="0"/>
              <a:t>: success</a:t>
            </a:r>
          </a:p>
          <a:p>
            <a:r>
              <a:rPr lang="en-US" b="1" dirty="0">
                <a:solidFill>
                  <a:schemeClr val="accent6"/>
                </a:solidFill>
              </a:rPr>
              <a:t>301 Moved Permanently</a:t>
            </a:r>
            <a:r>
              <a:rPr lang="en-US" dirty="0"/>
              <a:t>: redirects to another URL</a:t>
            </a:r>
          </a:p>
          <a:p>
            <a:r>
              <a:rPr lang="en-US" b="1" dirty="0">
                <a:solidFill>
                  <a:schemeClr val="accent6"/>
                </a:solidFill>
              </a:rPr>
              <a:t>403 Forbidden</a:t>
            </a:r>
            <a:r>
              <a:rPr lang="en-US" dirty="0"/>
              <a:t>: lack permission</a:t>
            </a:r>
          </a:p>
          <a:p>
            <a:r>
              <a:rPr lang="en-US" b="1" dirty="0">
                <a:solidFill>
                  <a:schemeClr val="accent6"/>
                </a:solidFill>
              </a:rPr>
              <a:t>404 Not Found</a:t>
            </a:r>
            <a:r>
              <a:rPr lang="en-US" dirty="0"/>
              <a:t>: URL is bad</a:t>
            </a:r>
          </a:p>
          <a:p>
            <a:r>
              <a:rPr lang="en-US" b="1" dirty="0">
                <a:solidFill>
                  <a:schemeClr val="accent6"/>
                </a:solidFill>
              </a:rPr>
              <a:t>500 Internal Server Error</a:t>
            </a:r>
          </a:p>
          <a:p>
            <a:pPr marL="0" indent="0">
              <a:buNone/>
            </a:pPr>
            <a:r>
              <a:rPr lang="mr-IN" dirty="0"/>
              <a:t>…</a:t>
            </a:r>
            <a:r>
              <a:rPr lang="en-US" dirty="0"/>
              <a:t> and many more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FFD0060-B9FD-7242-AD98-1B22E129DF01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908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weather information service (REST API)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 Request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GET http://</a:t>
            </a:r>
            <a:r>
              <a:rPr lang="en-US" sz="24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api.wthr.com</a:t>
            </a: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/[key]/</a:t>
            </a:r>
            <a:r>
              <a:rPr lang="en-US" sz="24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forecast?location</a:t>
            </a: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San+Francisco</a:t>
            </a: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HTTP/1.1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Accept-Encoding: </a:t>
            </a:r>
            <a:r>
              <a:rPr lang="en-US" sz="24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gzip</a:t>
            </a:r>
            <a:endParaRPr lang="en-US" sz="2400" dirty="0">
              <a:latin typeface="Courier New" panose="02070309020205020404" pitchFamily="49" charset="0"/>
              <a:ea typeface="Andale Mono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Cache-Control: no-cache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Connection: keep-alive</a:t>
            </a:r>
          </a:p>
          <a:p>
            <a:endParaRPr lang="en-US" sz="2800" dirty="0">
              <a:latin typeface="Andale Mono" charset="0"/>
              <a:ea typeface="Andale Mono" charset="0"/>
              <a:cs typeface="Andale Mono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HTTP Response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HTTP/1.1 200 OK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Content-Length: 2102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Content-Type: application/</a:t>
            </a:r>
            <a:r>
              <a:rPr lang="en-US" b="1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json</a:t>
            </a:r>
            <a:endParaRPr lang="en-US" b="1" dirty="0">
              <a:latin typeface="Courier New" panose="02070309020205020404" pitchFamily="49" charset="0"/>
              <a:ea typeface="Andale Mono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ea typeface="Andale Mono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{ 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</a:t>
            </a:r>
            <a:r>
              <a:rPr lang="mr-IN" dirty="0" err="1">
                <a:latin typeface="Courier New" panose="02070309020205020404" pitchFamily="49" charset="0"/>
                <a:ea typeface="Andale Mono" charset="0"/>
                <a:cs typeface="Andale Mono" charset="0"/>
              </a:rPr>
              <a:t>wind_dir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": "NNW",</a:t>
            </a:r>
          </a:p>
          <a:p>
            <a:pPr marL="0" indent="0">
              <a:buNone/>
            </a:pP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  "</a:t>
            </a:r>
            <a:r>
              <a:rPr lang="mr-IN" dirty="0" err="1">
                <a:latin typeface="Courier New" panose="02070309020205020404" pitchFamily="49" charset="0"/>
                <a:ea typeface="Andale Mono" charset="0"/>
                <a:cs typeface="Andale Mono" charset="0"/>
              </a:rPr>
              <a:t>wind_degrees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": 346,</a:t>
            </a:r>
          </a:p>
          <a:p>
            <a:pPr marL="0" indent="0">
              <a:buNone/>
            </a:pP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  "</a:t>
            </a:r>
            <a:r>
              <a:rPr lang="mr-IN" dirty="0" err="1">
                <a:latin typeface="Courier New" panose="02070309020205020404" pitchFamily="49" charset="0"/>
                <a:ea typeface="Andale Mono" charset="0"/>
                <a:cs typeface="Andale Mono" charset="0"/>
              </a:rPr>
              <a:t>wind_mph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": 22.0,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 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</a:t>
            </a:r>
            <a:r>
              <a:rPr lang="mr-IN" dirty="0" err="1">
                <a:latin typeface="Courier New" panose="02070309020205020404" pitchFamily="49" charset="0"/>
                <a:ea typeface="Andale Mono" charset="0"/>
                <a:cs typeface="Andale Mono" charset="0"/>
              </a:rPr>
              <a:t>feelslike_f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": "66.3",</a:t>
            </a:r>
          </a:p>
          <a:p>
            <a:pPr marL="0" indent="0">
              <a:buNone/>
            </a:pP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  "</a:t>
            </a:r>
            <a:r>
              <a:rPr lang="mr-IN" dirty="0" err="1">
                <a:latin typeface="Courier New" panose="02070309020205020404" pitchFamily="49" charset="0"/>
                <a:ea typeface="Andale Mono" charset="0"/>
                <a:cs typeface="Andale Mono" charset="0"/>
              </a:rPr>
              <a:t>feelslike_c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": "19.1",</a:t>
            </a:r>
          </a:p>
          <a:p>
            <a:pPr marL="0" indent="0">
              <a:buNone/>
            </a:pP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  "</a:t>
            </a:r>
            <a:r>
              <a:rPr lang="mr-IN" dirty="0" err="1">
                <a:latin typeface="Courier New" panose="02070309020205020404" pitchFamily="49" charset="0"/>
                <a:ea typeface="Andale Mono" charset="0"/>
                <a:cs typeface="Andale Mono" charset="0"/>
              </a:rPr>
              <a:t>visibility_mi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": "10.0",</a:t>
            </a:r>
          </a:p>
          <a:p>
            <a:pPr marL="0" indent="0">
              <a:buNone/>
            </a:pP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  "UV": "5",</a:t>
            </a:r>
            <a:r>
              <a:rPr lang="en-US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</a:t>
            </a:r>
            <a:r>
              <a:rPr lang="mr-IN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…</a:t>
            </a:r>
            <a:r>
              <a:rPr lang="en-US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456B0A4-8F57-3947-A40B-7556B142E97E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400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Idempotence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b="1" dirty="0">
                <a:solidFill>
                  <a:schemeClr val="accent6"/>
                </a:solidFill>
              </a:rPr>
              <a:t>idempotent </a:t>
            </a:r>
            <a:r>
              <a:rPr lang="en-US" dirty="0"/>
              <a:t>request can be repeated without changing the result.</a:t>
            </a:r>
          </a:p>
          <a:p>
            <a:r>
              <a:rPr lang="en-US" dirty="0"/>
              <a:t>HTTP expects every method </a:t>
            </a:r>
            <a:r>
              <a:rPr lang="en-US" b="1" dirty="0"/>
              <a:t>except POST </a:t>
            </a:r>
            <a:r>
              <a:rPr lang="en-US" dirty="0"/>
              <a:t>to be idempotent.</a:t>
            </a:r>
          </a:p>
          <a:p>
            <a:r>
              <a:rPr lang="en-US" dirty="0"/>
              <a:t>HTTP proxies/servers may repeat your PUT or DELETE requests, and your REST API implementations should be OK with this.</a:t>
            </a:r>
          </a:p>
          <a:p>
            <a:r>
              <a:rPr lang="en-US" dirty="0"/>
              <a:t>For example, creating an Elasticsearch document: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PUT</a:t>
            </a:r>
            <a:r>
              <a:rPr lang="en-US" dirty="0">
                <a:solidFill>
                  <a:schemeClr val="accent1"/>
                </a:solidFill>
              </a:rPr>
              <a:t> /my-index/_doc/2345</a:t>
            </a:r>
            <a:br>
              <a:rPr lang="en-US" dirty="0"/>
            </a:br>
            <a:r>
              <a:rPr lang="en-US" dirty="0"/>
              <a:t>{"title": "My Great Article", "txt": "Hi everyone. I'm here to write about…"}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POST</a:t>
            </a:r>
            <a:r>
              <a:rPr lang="en-US" dirty="0">
                <a:solidFill>
                  <a:schemeClr val="accent2"/>
                </a:solidFill>
              </a:rPr>
              <a:t> /my-index/_doc</a:t>
            </a:r>
            <a:br>
              <a:rPr lang="en-US" dirty="0"/>
            </a:br>
            <a:r>
              <a:rPr lang="en-US" dirty="0"/>
              <a:t>{"title": "My Great Article", "txt": "Hi everyone. I'm here to write about…"}</a:t>
            </a:r>
          </a:p>
          <a:p>
            <a:r>
              <a:rPr lang="en-US" dirty="0"/>
              <a:t>The PUT variation can be repeated and it will just overwrite the doc.</a:t>
            </a:r>
          </a:p>
          <a:p>
            <a:r>
              <a:rPr lang="en-US" dirty="0"/>
              <a:t>The POST variation would create duplicate docs if repeated.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9191D-20BC-4440-8ACB-5A07525D5417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796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DC96B-A106-3444-ACE3-843782C64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 API semantics must work with HTTP's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B2630-EF73-9541-B803-2961A8A57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say we're developing a a social media application.</a:t>
            </a:r>
          </a:p>
          <a:p>
            <a:r>
              <a:rPr lang="en-US" dirty="0"/>
              <a:t>What's wrong with this API definition for deleting my latest post?</a:t>
            </a:r>
          </a:p>
          <a:p>
            <a:pPr lvl="1"/>
            <a:r>
              <a:rPr lang="en-US" sz="3200" dirty="0"/>
              <a:t>DELETE /user/[user-id]/feed/posts/latest</a:t>
            </a:r>
          </a:p>
          <a:p>
            <a:pPr lvl="1"/>
            <a:endParaRPr lang="en-US" sz="3200" dirty="0"/>
          </a:p>
          <a:p>
            <a:r>
              <a:rPr lang="en-US" dirty="0"/>
              <a:t>Http DELETE should be </a:t>
            </a:r>
            <a:r>
              <a:rPr lang="en-US" i="1" dirty="0"/>
              <a:t>idempotent</a:t>
            </a:r>
            <a:r>
              <a:rPr lang="en-US" dirty="0"/>
              <a:t>.</a:t>
            </a:r>
          </a:p>
          <a:p>
            <a:r>
              <a:rPr lang="en-US" dirty="0"/>
              <a:t>However, repeating the request above changes the system state.</a:t>
            </a:r>
          </a:p>
          <a:p>
            <a:r>
              <a:rPr lang="en-US" dirty="0"/>
              <a:t>From the services' perspective, repetition of one deletion looks the same as if the user had purposely deleted multiple latest posts.</a:t>
            </a:r>
          </a:p>
          <a:p>
            <a:r>
              <a:rPr lang="en-US" dirty="0"/>
              <a:t>What's the solution?  Make each deletion look different:</a:t>
            </a:r>
          </a:p>
          <a:p>
            <a:pPr lvl="1"/>
            <a:r>
              <a:rPr lang="en-US" sz="3200" dirty="0"/>
              <a:t>DELETE</a:t>
            </a:r>
            <a:r>
              <a:rPr lang="en-US" dirty="0"/>
              <a:t> /user/[user-id]/feed/post/[post-id]</a:t>
            </a:r>
          </a:p>
          <a:p>
            <a:pPr lvl="1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E2AA56C-204F-5F46-B205-7A492568DDFB}"/>
              </a:ext>
            </a:extLst>
          </p:cNvPr>
          <p:cNvGrpSpPr/>
          <p:nvPr/>
        </p:nvGrpSpPr>
        <p:grpSpPr>
          <a:xfrm>
            <a:off x="11111023" y="2324139"/>
            <a:ext cx="929898" cy="884264"/>
            <a:chOff x="10763181" y="2345404"/>
            <a:chExt cx="1139517" cy="1083596"/>
          </a:xfrm>
        </p:grpSpPr>
        <p:sp>
          <p:nvSpPr>
            <p:cNvPr id="5" name="Octagon 4">
              <a:extLst>
                <a:ext uri="{FF2B5EF4-FFF2-40B4-BE49-F238E27FC236}">
                  <a16:creationId xmlns:a16="http://schemas.microsoft.com/office/drawing/2014/main" id="{C86B0FDF-27F8-B84E-8183-EF391839F90F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DF00C8DE-3D0B-A044-B777-BBAFF11A8B9A}"/>
                </a:ext>
              </a:extLst>
            </p:cNvPr>
            <p:cNvSpPr/>
            <p:nvPr/>
          </p:nvSpPr>
          <p:spPr>
            <a:xfrm>
              <a:off x="10805911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229872E-61B1-7F40-B69E-B501E1ADAD46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6D165708-C94C-0347-9E83-9F77A788FD7C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58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 API example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Twitter REST API documentation</a:t>
            </a:r>
          </a:p>
          <a:p>
            <a:r>
              <a:rPr lang="en-US" sz="2000" dirty="0">
                <a:hlinkClick r:id="rId2"/>
              </a:rPr>
              <a:t>https://developer.twitter.com/en/docs/tweets/post-and-engage/api-reference/post-statuses-update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dirty="0"/>
              <a:t>Elastic Search: </a:t>
            </a:r>
            <a:r>
              <a:rPr lang="en-US" sz="2000" dirty="0">
                <a:hlinkClick r:id="rId3"/>
              </a:rPr>
              <a:t>https://www.elastic.co/guide/en/elasticsearch/reference/current/rest-apis.html</a:t>
            </a:r>
            <a:endParaRPr lang="en-US" sz="2000" dirty="0"/>
          </a:p>
          <a:p>
            <a:pPr marL="0" indent="0">
              <a:buNone/>
            </a:pPr>
            <a:r>
              <a:rPr lang="en-US" dirty="0"/>
              <a:t>Discourse web forum public API documentation: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hlinkClick r:id="rId4"/>
              </a:rPr>
              <a:t>https://docs.discourse.org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dirty="0"/>
              <a:t>Output examples, viewable in a web browser:</a:t>
            </a:r>
          </a:p>
          <a:p>
            <a:r>
              <a:rPr lang="en-US" dirty="0">
                <a:hlinkClick r:id="rId5"/>
              </a:rPr>
              <a:t>https://meta.discourse.org/categories.json</a:t>
            </a:r>
            <a:endParaRPr lang="en-US" dirty="0"/>
          </a:p>
          <a:p>
            <a:r>
              <a:rPr lang="en-US" dirty="0">
                <a:hlinkClick r:id="rId6"/>
              </a:rPr>
              <a:t>https://meta.discourse.org/latest.json?category=7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https://meta.discourse.org/t/3423.json</a:t>
            </a:r>
            <a:r>
              <a:rPr lang="en-US" dirty="0"/>
              <a:t> (requires authentication)</a:t>
            </a:r>
          </a:p>
          <a:p>
            <a:r>
              <a:rPr lang="en-US" sz="2400" dirty="0">
                <a:hlinkClick r:id="rId8"/>
              </a:rPr>
              <a:t>http://ssa-hw2-backend.stevetarzia.com/api/search?query=northwestern&amp;date=2020-04-16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5F54E8-9751-3440-8845-51787B8EF15D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27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Inputs and outputs of REST APIs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Request Inputs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6393956" cy="493154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Choice of Method:</a:t>
            </a:r>
          </a:p>
          <a:p>
            <a:pPr lvl="1"/>
            <a:r>
              <a:rPr lang="en-US" dirty="0"/>
              <a:t>GET for reading data</a:t>
            </a:r>
          </a:p>
          <a:p>
            <a:pPr lvl="1"/>
            <a:r>
              <a:rPr lang="en-US" dirty="0"/>
              <a:t>POST/PUT/DELETE for editing</a:t>
            </a:r>
          </a:p>
          <a:p>
            <a:r>
              <a:rPr lang="en-US" dirty="0"/>
              <a:t>Path</a:t>
            </a:r>
          </a:p>
          <a:p>
            <a:pPr lvl="1"/>
            <a:r>
              <a:rPr lang="en-US" dirty="0"/>
              <a:t>Usually identifies the type of request, but may also supply parameters:</a:t>
            </a:r>
          </a:p>
          <a:p>
            <a:pPr marL="914400" lvl="2" indent="0">
              <a:buNone/>
            </a:pPr>
            <a:r>
              <a:rPr lang="en-US" dirty="0"/>
              <a:t>GET /tweets/</a:t>
            </a:r>
            <a:r>
              <a:rPr lang="en-US" b="1" dirty="0">
                <a:solidFill>
                  <a:schemeClr val="accent6"/>
                </a:solidFill>
              </a:rPr>
              <a:t>connor4real</a:t>
            </a:r>
          </a:p>
          <a:p>
            <a:r>
              <a:rPr lang="en-US" dirty="0"/>
              <a:t>Query parameters after the main URL</a:t>
            </a:r>
          </a:p>
          <a:p>
            <a:pPr lvl="1"/>
            <a:r>
              <a:rPr lang="en-US" dirty="0"/>
              <a:t>Written after a “?” character.</a:t>
            </a:r>
          </a:p>
          <a:p>
            <a:pPr marL="914400" lvl="2" indent="0">
              <a:buNone/>
            </a:pPr>
            <a:r>
              <a:rPr lang="en-US" dirty="0"/>
              <a:t>GET /</a:t>
            </a:r>
            <a:r>
              <a:rPr lang="en-US" dirty="0" err="1"/>
              <a:t>search?</a:t>
            </a:r>
            <a:r>
              <a:rPr lang="en-US" b="1" dirty="0" err="1">
                <a:solidFill>
                  <a:schemeClr val="accent6"/>
                </a:solidFill>
              </a:rPr>
              <a:t>startDate</a:t>
            </a:r>
            <a:r>
              <a:rPr lang="en-US" b="1" dirty="0">
                <a:solidFill>
                  <a:schemeClr val="accent6"/>
                </a:solidFill>
              </a:rPr>
              <a:t>=2018-10-10&amp;search=</a:t>
            </a:r>
            <a:r>
              <a:rPr lang="en-US" b="1" dirty="0" err="1">
                <a:solidFill>
                  <a:schemeClr val="accent6"/>
                </a:solidFill>
              </a:rPr>
              <a:t>best+restaurant&amp;api_key</a:t>
            </a:r>
            <a:r>
              <a:rPr lang="en-US" b="1" dirty="0">
                <a:solidFill>
                  <a:schemeClr val="accent6"/>
                </a:solidFill>
              </a:rPr>
              <a:t>=3iur20du9302o3i0d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Headers</a:t>
            </a:r>
          </a:p>
          <a:p>
            <a:pPr lvl="1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Cookies, custom headers</a:t>
            </a:r>
            <a:endParaRPr lang="en-US" dirty="0"/>
          </a:p>
          <a:p>
            <a:r>
              <a:rPr lang="en-US" dirty="0"/>
              <a:t>Body</a:t>
            </a:r>
          </a:p>
          <a:p>
            <a:pPr lvl="1"/>
            <a:r>
              <a:rPr lang="en-US" dirty="0"/>
              <a:t>Usually form-encoded or JSON</a:t>
            </a:r>
          </a:p>
          <a:p>
            <a:pPr lvl="1"/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7053943" y="1143794"/>
            <a:ext cx="4926246" cy="530023"/>
          </a:xfrm>
        </p:spPr>
        <p:txBody>
          <a:bodyPr/>
          <a:lstStyle/>
          <a:p>
            <a:r>
              <a:rPr lang="en-US" dirty="0"/>
              <a:t>Response Outputs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764054" y="1794723"/>
            <a:ext cx="5336087" cy="493154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Status code</a:t>
            </a:r>
          </a:p>
          <a:p>
            <a:pPr lvl="1"/>
            <a:r>
              <a:rPr lang="en-US" dirty="0"/>
              <a:t>200, 404, 403, etc.</a:t>
            </a:r>
          </a:p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Headers</a:t>
            </a:r>
            <a:endParaRPr lang="en-US" dirty="0"/>
          </a:p>
          <a:p>
            <a:r>
              <a:rPr lang="en-US" dirty="0"/>
              <a:t>Body</a:t>
            </a:r>
          </a:p>
          <a:p>
            <a:pPr lvl="1"/>
            <a:r>
              <a:rPr lang="en-US" dirty="0"/>
              <a:t>Usually JSON encoded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Custom HTTP headers are frowned upon.</a:t>
            </a:r>
            <a:br>
              <a:rPr lang="en-US" dirty="0"/>
            </a:br>
            <a:r>
              <a:rPr lang="en-US" dirty="0"/>
              <a:t>Goal is to build on top of HTTP, not alter it.</a:t>
            </a:r>
          </a:p>
          <a:p>
            <a:r>
              <a:rPr lang="en-US" dirty="0"/>
              <a:t>Many APIs require that you provide an </a:t>
            </a:r>
            <a:r>
              <a:rPr lang="en-US" b="1" dirty="0"/>
              <a:t>API key </a:t>
            </a:r>
            <a:r>
              <a:rPr lang="en-US" dirty="0"/>
              <a:t>or </a:t>
            </a:r>
            <a:r>
              <a:rPr lang="en-US" b="1" dirty="0"/>
              <a:t>access token</a:t>
            </a:r>
            <a:r>
              <a:rPr lang="en-US" i="1" dirty="0"/>
              <a:t> </a:t>
            </a:r>
            <a:r>
              <a:rPr lang="en-US" dirty="0"/>
              <a:t>somewhere your request.</a:t>
            </a:r>
          </a:p>
          <a:p>
            <a:pPr lvl="1"/>
            <a:r>
              <a:rPr lang="en-US" dirty="0"/>
              <a:t>This is like a password that identifies you to the service.</a:t>
            </a:r>
          </a:p>
          <a:p>
            <a:pPr lvl="1"/>
            <a:r>
              <a:rPr lang="en-US" i="1" dirty="0"/>
              <a:t>Is this secure?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071076-280A-C14C-8107-D39EAE08CE85}"/>
              </a:ext>
            </a:extLst>
          </p:cNvPr>
          <p:cNvSpPr/>
          <p:nvPr/>
        </p:nvSpPr>
        <p:spPr>
          <a:xfrm>
            <a:off x="6626432" y="1022888"/>
            <a:ext cx="4857008" cy="26465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49835EB-D6B8-D54D-B683-A1331F1B348F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9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BA2CFAD-B805-C944-9864-8A1E27F9571C}"/>
              </a:ext>
            </a:extLst>
          </p:cNvPr>
          <p:cNvGrpSpPr/>
          <p:nvPr/>
        </p:nvGrpSpPr>
        <p:grpSpPr>
          <a:xfrm>
            <a:off x="9010066" y="5835112"/>
            <a:ext cx="844062" cy="810337"/>
            <a:chOff x="10763181" y="2345404"/>
            <a:chExt cx="1139517" cy="1083596"/>
          </a:xfrm>
        </p:grpSpPr>
        <p:sp>
          <p:nvSpPr>
            <p:cNvPr id="12" name="Octagon 11">
              <a:extLst>
                <a:ext uri="{FF2B5EF4-FFF2-40B4-BE49-F238E27FC236}">
                  <a16:creationId xmlns:a16="http://schemas.microsoft.com/office/drawing/2014/main" id="{44966226-8D39-A64D-9536-880E42F89B8F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3" name="Octagon 12">
              <a:extLst>
                <a:ext uri="{FF2B5EF4-FFF2-40B4-BE49-F238E27FC236}">
                  <a16:creationId xmlns:a16="http://schemas.microsoft.com/office/drawing/2014/main" id="{3FAB5AF1-7A2A-274D-BCAA-34AD544F990B}"/>
                </a:ext>
              </a:extLst>
            </p:cNvPr>
            <p:cNvSpPr/>
            <p:nvPr/>
          </p:nvSpPr>
          <p:spPr>
            <a:xfrm>
              <a:off x="10821739" y="2396681"/>
              <a:ext cx="1045508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4D4A26-A404-2944-92D8-9FADC355C862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396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EECS-340 Lecture 17 - QUIC</Template>
  <TotalTime>19278</TotalTime>
  <Words>2850</Words>
  <Application>Microsoft Macintosh PowerPoint</Application>
  <PresentationFormat>Widescreen</PresentationFormat>
  <Paragraphs>370</Paragraphs>
  <Slides>22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Andale Mono</vt:lpstr>
      <vt:lpstr>Arial</vt:lpstr>
      <vt:lpstr>Calibri</vt:lpstr>
      <vt:lpstr>Courier New</vt:lpstr>
      <vt:lpstr>Garamond</vt:lpstr>
      <vt:lpstr>Theme1</vt:lpstr>
      <vt:lpstr>CS-310 Scalable Software Architectures Lecture 5: REST APIs and Data Serialization</vt:lpstr>
      <vt:lpstr>Last time: Proxies, and Caches</vt:lpstr>
      <vt:lpstr>Application Programming Interfaces (APIs)</vt:lpstr>
      <vt:lpstr>HTTP methods and responses</vt:lpstr>
      <vt:lpstr>A weather information service (REST API)</vt:lpstr>
      <vt:lpstr>Idempotence</vt:lpstr>
      <vt:lpstr>REST API semantics must work with HTTP's rules</vt:lpstr>
      <vt:lpstr>REST API example</vt:lpstr>
      <vt:lpstr>Inputs and outputs of REST APIs</vt:lpstr>
      <vt:lpstr>RESTful API design style</vt:lpstr>
      <vt:lpstr>JSON – JavaScript Object Notation</vt:lpstr>
      <vt:lpstr>JSON data graph example</vt:lpstr>
      <vt:lpstr>XML – eXtensible Markup Language</vt:lpstr>
      <vt:lpstr>XML data graph example</vt:lpstr>
      <vt:lpstr>JSON and XML are data serialization formats</vt:lpstr>
      <vt:lpstr>Byte-level view of XML serialization</vt:lpstr>
      <vt:lpstr>References (pointers) make serialization non-trivial</vt:lpstr>
      <vt:lpstr>Solution: serialize with references</vt:lpstr>
      <vt:lpstr>Why use HTTP for new applications?</vt:lpstr>
      <vt:lpstr>More efficient network API formats</vt:lpstr>
      <vt:lpstr>REST design exercise?</vt:lpstr>
      <vt:lpstr>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245</cp:revision>
  <cp:lastPrinted>2019-09-25T20:01:30Z</cp:lastPrinted>
  <dcterms:created xsi:type="dcterms:W3CDTF">2017-09-19T21:33:23Z</dcterms:created>
  <dcterms:modified xsi:type="dcterms:W3CDTF">2021-01-25T20:08:33Z</dcterms:modified>
</cp:coreProperties>
</file>