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415" r:id="rId3"/>
    <p:sldId id="402" r:id="rId4"/>
    <p:sldId id="403" r:id="rId5"/>
    <p:sldId id="406" r:id="rId6"/>
    <p:sldId id="407" r:id="rId7"/>
    <p:sldId id="408" r:id="rId8"/>
    <p:sldId id="404" r:id="rId9"/>
    <p:sldId id="416" r:id="rId10"/>
    <p:sldId id="409" r:id="rId11"/>
    <p:sldId id="417" r:id="rId12"/>
    <p:sldId id="365" r:id="rId13"/>
    <p:sldId id="40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415"/>
            <p14:sldId id="402"/>
            <p14:sldId id="403"/>
            <p14:sldId id="406"/>
            <p14:sldId id="407"/>
            <p14:sldId id="408"/>
            <p14:sldId id="404"/>
            <p14:sldId id="416"/>
            <p14:sldId id="409"/>
            <p14:sldId id="417"/>
            <p14:sldId id="365"/>
            <p14:sldId id="40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27"/>
    <p:restoredTop sz="94663"/>
  </p:normalViewPr>
  <p:slideViewPr>
    <p:cSldViewPr snapToGrid="0" snapToObjects="1">
      <p:cViewPr varScale="1">
        <p:scale>
          <a:sx n="109" d="100"/>
          <a:sy n="109" d="100"/>
        </p:scale>
        <p:origin x="21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1/21/21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1/21/21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2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21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532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33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51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76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447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0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7712"/>
          </a:xfrm>
        </p:spPr>
        <p:txBody>
          <a:bodyPr>
            <a:normAutofit/>
          </a:bodyPr>
          <a:lstStyle/>
          <a:p>
            <a:r>
              <a:rPr lang="en-US" sz="4900" dirty="0">
                <a:solidFill>
                  <a:schemeClr val="tx1"/>
                </a:solidFill>
              </a:rPr>
              <a:t>CS-310 Scalable Software Architectures</a:t>
            </a:r>
            <a:br>
              <a:rPr lang="en-US" dirty="0"/>
            </a:br>
            <a:r>
              <a:rPr lang="en-US" dirty="0"/>
              <a:t>Lecture 4: Proxies and Caches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2548"/>
            <a:ext cx="9144000" cy="1135251"/>
          </a:xfrm>
        </p:spPr>
        <p:txBody>
          <a:bodyPr/>
          <a:lstStyle/>
          <a:p>
            <a:r>
              <a:rPr lang="en-US" dirty="0"/>
              <a:t>Steve Tarzia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9" y="6024402"/>
            <a:ext cx="2895817" cy="364703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8EFF711-8BF8-C043-A951-173706A04A96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F467A-B205-D045-B808-53BD180E0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b="1" dirty="0"/>
              <a:t>writes</a:t>
            </a:r>
            <a:r>
              <a:rPr lang="en-US" dirty="0"/>
              <a:t> cause cache to be out of date!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55905-9290-1C4C-A71B-03281D0EE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Remember that we can have many clients, each with its own cache.</a:t>
            </a:r>
          </a:p>
          <a:p>
            <a:r>
              <a:rPr lang="en-US" dirty="0"/>
              <a:t>When data changes, out-of-date copies of data may be cached and returned to clients.  </a:t>
            </a:r>
            <a:r>
              <a:rPr lang="en-US" dirty="0" err="1"/>
              <a:t>Eg.</a:t>
            </a:r>
            <a:r>
              <a:rPr lang="en-US" dirty="0"/>
              <a:t>, a Wiki article is edited.  What to do?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Three basic solutions:</a:t>
            </a:r>
          </a:p>
          <a:p>
            <a:r>
              <a:rPr lang="en-US" b="1" dirty="0">
                <a:solidFill>
                  <a:schemeClr val="accent6"/>
                </a:solidFill>
              </a:rPr>
              <a:t>Expire</a:t>
            </a:r>
            <a:r>
              <a:rPr lang="en-US" dirty="0"/>
              <a:t> cache entries after a certain TTL (time to live)</a:t>
            </a:r>
          </a:p>
          <a:p>
            <a:r>
              <a:rPr lang="en-US" dirty="0"/>
              <a:t>After writes, send new data or an invalidation message to all caches.</a:t>
            </a:r>
            <a:br>
              <a:rPr lang="en-US" dirty="0"/>
            </a:br>
            <a:r>
              <a:rPr lang="en-US" dirty="0"/>
              <a:t>This creates a </a:t>
            </a:r>
            <a:r>
              <a:rPr lang="en-US" b="1" dirty="0">
                <a:solidFill>
                  <a:schemeClr val="accent6"/>
                </a:solidFill>
              </a:rPr>
              <a:t>coherent cache</a:t>
            </a:r>
            <a:r>
              <a:rPr lang="en-US" dirty="0"/>
              <a:t>.  But it adds performance overhead.</a:t>
            </a:r>
          </a:p>
          <a:p>
            <a:r>
              <a:rPr lang="en-US" dirty="0"/>
              <a:t>Don’t every change your data!  For example, create a new filename every time you add new data.  This is called </a:t>
            </a:r>
            <a:r>
              <a:rPr lang="en-US" b="1" dirty="0">
                <a:solidFill>
                  <a:schemeClr val="accent6"/>
                </a:solidFill>
              </a:rPr>
              <a:t>versioned data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B136F8A-4172-2040-B818-BEF05C528622}"/>
              </a:ext>
            </a:extLst>
          </p:cNvPr>
          <p:cNvGrpSpPr/>
          <p:nvPr/>
        </p:nvGrpSpPr>
        <p:grpSpPr>
          <a:xfrm>
            <a:off x="10995462" y="2421098"/>
            <a:ext cx="844062" cy="810337"/>
            <a:chOff x="10763181" y="2345404"/>
            <a:chExt cx="1139517" cy="1083596"/>
          </a:xfrm>
        </p:grpSpPr>
        <p:sp>
          <p:nvSpPr>
            <p:cNvPr id="8" name="Octagon 7">
              <a:extLst>
                <a:ext uri="{FF2B5EF4-FFF2-40B4-BE49-F238E27FC236}">
                  <a16:creationId xmlns:a16="http://schemas.microsoft.com/office/drawing/2014/main" id="{940746AB-F017-CF44-9A70-1662220581BB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9" name="Octagon 8">
              <a:extLst>
                <a:ext uri="{FF2B5EF4-FFF2-40B4-BE49-F238E27FC236}">
                  <a16:creationId xmlns:a16="http://schemas.microsoft.com/office/drawing/2014/main" id="{4A14E4FE-CE76-2449-AA9E-94C362EEE1B6}"/>
                </a:ext>
              </a:extLst>
            </p:cNvPr>
            <p:cNvSpPr/>
            <p:nvPr/>
          </p:nvSpPr>
          <p:spPr>
            <a:xfrm>
              <a:off x="10811703" y="2396681"/>
              <a:ext cx="1045508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F27AF3C-6F1A-414F-AC40-20D7D4BF390E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6044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6427F-9CFE-D246-9BAD-1A5DAAFD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support caching well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E7D86-B61C-B146-971B-ED6B1939D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 is </a:t>
            </a:r>
            <a:r>
              <a:rPr lang="en-US" b="1" dirty="0"/>
              <a:t>stateless</a:t>
            </a:r>
            <a:r>
              <a:rPr lang="en-US" dirty="0"/>
              <a:t>, so the same response can be saved and reused for repeats of the same request.</a:t>
            </a:r>
          </a:p>
          <a:p>
            <a:r>
              <a:rPr lang="en-US" dirty="0"/>
              <a:t>HTTP has different </a:t>
            </a:r>
            <a:r>
              <a:rPr lang="en-US" b="1" dirty="0"/>
              <a:t>methods</a:t>
            </a:r>
            <a:r>
              <a:rPr lang="en-US" dirty="0"/>
              <a:t> GET/PUT/POST/DELETE.</a:t>
            </a:r>
          </a:p>
          <a:p>
            <a:pPr lvl="1"/>
            <a:r>
              <a:rPr lang="en-US" dirty="0"/>
              <a:t>GET requests can be cached, others may not because they modify data.</a:t>
            </a:r>
          </a:p>
          <a:p>
            <a:r>
              <a:rPr lang="en-US" dirty="0"/>
              <a:t>HTTP has </a:t>
            </a:r>
            <a:r>
              <a:rPr lang="en-US" b="1" dirty="0"/>
              <a:t>Cache-Control headers </a:t>
            </a:r>
            <a:r>
              <a:rPr lang="en-US" dirty="0"/>
              <a:t>for both client and server to enable/disable caching and control expiration time.</a:t>
            </a:r>
          </a:p>
          <a:p>
            <a:endParaRPr lang="en-US" dirty="0"/>
          </a:p>
          <a:p>
            <a:r>
              <a:rPr lang="en-US" dirty="0"/>
              <a:t>These features allow a web browser to skip repeated requests.</a:t>
            </a:r>
          </a:p>
          <a:p>
            <a:r>
              <a:rPr lang="en-US" dirty="0"/>
              <a:t>Also, an HTTP caching proxy, like Squid, is compatible with any web server and can be </a:t>
            </a:r>
            <a:r>
              <a:rPr lang="en-US" i="1" dirty="0"/>
              <a:t>transparently</a:t>
            </a:r>
            <a:r>
              <a:rPr lang="en-US" dirty="0"/>
              <a:t> added.</a:t>
            </a:r>
          </a:p>
        </p:txBody>
      </p:sp>
    </p:spTree>
    <p:extLst>
      <p:ext uri="{BB962C8B-B14F-4D97-AF65-F5344CB8AC3E}">
        <p14:creationId xmlns:p14="http://schemas.microsoft.com/office/powerpoint/2010/main" val="3004177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EA35A09-C6ED-9549-A2F0-CE971F9E7B6E}"/>
              </a:ext>
            </a:extLst>
          </p:cNvPr>
          <p:cNvGrpSpPr/>
          <p:nvPr/>
        </p:nvGrpSpPr>
        <p:grpSpPr>
          <a:xfrm>
            <a:off x="1093304" y="-1614293"/>
            <a:ext cx="11111222" cy="11470650"/>
            <a:chOff x="5448822" y="-116238"/>
            <a:chExt cx="6755703" cy="69742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4C82648-13F9-B949-B2DC-23CFC1C5B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36906" y="-116238"/>
              <a:ext cx="6379535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D9EE5F7-4AC2-7740-915F-525313AC104B}"/>
                </a:ext>
              </a:extLst>
            </p:cNvPr>
            <p:cNvSpPr/>
            <p:nvPr/>
          </p:nvSpPr>
          <p:spPr>
            <a:xfrm>
              <a:off x="5448822" y="-116238"/>
              <a:ext cx="6755703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DD226C0-4653-B64B-910B-57DE2B87EF8B}"/>
                </a:ext>
              </a:extLst>
            </p:cNvPr>
            <p:cNvSpPr/>
            <p:nvPr/>
          </p:nvSpPr>
          <p:spPr>
            <a:xfrm>
              <a:off x="5723792" y="264762"/>
              <a:ext cx="4742787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772CE74-DF9F-9644-B8B9-70C3917C5F36}"/>
                </a:ext>
              </a:extLst>
            </p:cNvPr>
            <p:cNvSpPr/>
            <p:nvPr/>
          </p:nvSpPr>
          <p:spPr>
            <a:xfrm>
              <a:off x="5636906" y="1223074"/>
              <a:ext cx="4742787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CB1D574-6566-064E-BE19-83E483B3BDCB}"/>
                </a:ext>
              </a:extLst>
            </p:cNvPr>
            <p:cNvSpPr/>
            <p:nvPr/>
          </p:nvSpPr>
          <p:spPr>
            <a:xfrm rot="2636794">
              <a:off x="7602074" y="1700554"/>
              <a:ext cx="1370635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EE0BA66-EDB7-7548-8CD7-0D96D3097FB0}"/>
                </a:ext>
              </a:extLst>
            </p:cNvPr>
            <p:cNvSpPr/>
            <p:nvPr/>
          </p:nvSpPr>
          <p:spPr>
            <a:xfrm rot="20431764">
              <a:off x="6361656" y="4390090"/>
              <a:ext cx="2527283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A90E47-959E-7B48-8E23-B0081B48B5A6}"/>
                </a:ext>
              </a:extLst>
            </p:cNvPr>
            <p:cNvSpPr/>
            <p:nvPr/>
          </p:nvSpPr>
          <p:spPr>
            <a:xfrm>
              <a:off x="5636906" y="5167734"/>
              <a:ext cx="6379535" cy="1690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EB9DA8-63BE-8F45-AA72-D12FF8851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471" y="154983"/>
            <a:ext cx="5373435" cy="883403"/>
          </a:xfrm>
        </p:spPr>
        <p:txBody>
          <a:bodyPr/>
          <a:lstStyle/>
          <a:p>
            <a:r>
              <a:rPr lang="en-US" dirty="0"/>
              <a:t>Final view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745700-87CC-EE4B-8828-9495EA2C8F44}"/>
              </a:ext>
            </a:extLst>
          </p:cNvPr>
          <p:cNvSpPr txBox="1"/>
          <p:nvPr/>
        </p:nvSpPr>
        <p:spPr>
          <a:xfrm>
            <a:off x="2496544" y="1744897"/>
            <a:ext cx="18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HTTP cache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5E6431-A7AE-DE45-8CE1-149FC42C46A8}"/>
              </a:ext>
            </a:extLst>
          </p:cNvPr>
          <p:cNvSpPr txBox="1"/>
          <p:nvPr/>
        </p:nvSpPr>
        <p:spPr>
          <a:xfrm>
            <a:off x="6805539" y="1871930"/>
            <a:ext cx="18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MediaWiki</a:t>
            </a:r>
            <a:endParaRPr lang="en-US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B9E93E-A89A-8040-9C60-ACB21B467BF3}"/>
              </a:ext>
            </a:extLst>
          </p:cNvPr>
          <p:cNvSpPr txBox="1"/>
          <p:nvPr/>
        </p:nvSpPr>
        <p:spPr>
          <a:xfrm>
            <a:off x="263471" y="3130086"/>
            <a:ext cx="9185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browser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4D574B9-F9B5-F749-8912-656B5D6E3F40}"/>
              </a:ext>
            </a:extLst>
          </p:cNvPr>
          <p:cNvCxnSpPr>
            <a:cxnSpLocks/>
          </p:cNvCxnSpPr>
          <p:nvPr/>
        </p:nvCxnSpPr>
        <p:spPr>
          <a:xfrm>
            <a:off x="1209012" y="3453251"/>
            <a:ext cx="544484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33DB13E-D186-C140-8220-FD8231FA0F39}"/>
              </a:ext>
            </a:extLst>
          </p:cNvPr>
          <p:cNvSpPr/>
          <p:nvPr/>
        </p:nvSpPr>
        <p:spPr>
          <a:xfrm>
            <a:off x="11619777" y="1871930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86F0E0-43F8-D246-9C27-80162C911A5C}"/>
              </a:ext>
            </a:extLst>
          </p:cNvPr>
          <p:cNvSpPr/>
          <p:nvPr/>
        </p:nvSpPr>
        <p:spPr>
          <a:xfrm>
            <a:off x="11476086" y="2067872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3D9A7BD4-AB58-4E43-AB0E-34305358021A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12</a:t>
            </a:fld>
            <a:endParaRPr lang="en-US" dirty="0"/>
          </a:p>
        </p:txBody>
      </p:sp>
      <p:sp>
        <p:nvSpPr>
          <p:cNvPr id="22" name="Rectangular Callout 21">
            <a:extLst>
              <a:ext uri="{FF2B5EF4-FFF2-40B4-BE49-F238E27FC236}">
                <a16:creationId xmlns:a16="http://schemas.microsoft.com/office/drawing/2014/main" id="{1D7633AC-C761-A04B-951F-E810EA0601C6}"/>
              </a:ext>
            </a:extLst>
          </p:cNvPr>
          <p:cNvSpPr/>
          <p:nvPr/>
        </p:nvSpPr>
        <p:spPr>
          <a:xfrm>
            <a:off x="2988807" y="318864"/>
            <a:ext cx="2368367" cy="892302"/>
          </a:xfrm>
          <a:prstGeom prst="wedgeRectCallout">
            <a:avLst>
              <a:gd name="adj1" fmla="val -38514"/>
              <a:gd name="adj2" fmla="val -8536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Can you find three different proxy layers?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DBB586-28EB-654B-B130-3E90CF3E9A69}"/>
              </a:ext>
            </a:extLst>
          </p:cNvPr>
          <p:cNvSpPr txBox="1"/>
          <p:nvPr/>
        </p:nvSpPr>
        <p:spPr>
          <a:xfrm>
            <a:off x="5463487" y="230591"/>
            <a:ext cx="37397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Load balancers in front of Squids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Squid caching HTTP proxies.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Load balancers in front of Apaches.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7DBB86A-8FAB-F244-92A6-80DC5D6892E9}"/>
              </a:ext>
            </a:extLst>
          </p:cNvPr>
          <p:cNvSpPr/>
          <p:nvPr/>
        </p:nvSpPr>
        <p:spPr>
          <a:xfrm>
            <a:off x="3158835" y="3005392"/>
            <a:ext cx="296083" cy="33802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68866E5-1865-2641-A3FF-1D7D26A78135}"/>
              </a:ext>
            </a:extLst>
          </p:cNvPr>
          <p:cNvSpPr/>
          <p:nvPr/>
        </p:nvSpPr>
        <p:spPr>
          <a:xfrm>
            <a:off x="2348502" y="3505982"/>
            <a:ext cx="296083" cy="33802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34B0085-C537-3846-A939-175AB61D86C1}"/>
              </a:ext>
            </a:extLst>
          </p:cNvPr>
          <p:cNvSpPr/>
          <p:nvPr/>
        </p:nvSpPr>
        <p:spPr>
          <a:xfrm>
            <a:off x="6143284" y="3563174"/>
            <a:ext cx="296083" cy="33802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5" name="Rectangular Callout 24">
            <a:extLst>
              <a:ext uri="{FF2B5EF4-FFF2-40B4-BE49-F238E27FC236}">
                <a16:creationId xmlns:a16="http://schemas.microsoft.com/office/drawing/2014/main" id="{8E7C0413-9C0B-7449-9A65-517EB742BD2A}"/>
              </a:ext>
            </a:extLst>
          </p:cNvPr>
          <p:cNvSpPr/>
          <p:nvPr/>
        </p:nvSpPr>
        <p:spPr>
          <a:xfrm>
            <a:off x="9720451" y="3130086"/>
            <a:ext cx="2368367" cy="1361239"/>
          </a:xfrm>
          <a:prstGeom prst="wedgeRectCallout">
            <a:avLst>
              <a:gd name="adj1" fmla="val -82388"/>
              <a:gd name="adj2" fmla="val 56703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MediaWiki</a:t>
            </a:r>
            <a:r>
              <a:rPr lang="en-US" sz="2000" dirty="0"/>
              <a:t> is in front of the databases, but why isn’t it a proxy layer?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4AC6C96-3F43-8D40-A5AE-47C3048A9ACC}"/>
              </a:ext>
            </a:extLst>
          </p:cNvPr>
          <p:cNvGrpSpPr/>
          <p:nvPr/>
        </p:nvGrpSpPr>
        <p:grpSpPr>
          <a:xfrm>
            <a:off x="4822457" y="1050538"/>
            <a:ext cx="844062" cy="810337"/>
            <a:chOff x="10763181" y="2345404"/>
            <a:chExt cx="1139517" cy="1083596"/>
          </a:xfrm>
        </p:grpSpPr>
        <p:sp>
          <p:nvSpPr>
            <p:cNvPr id="27" name="Octagon 26">
              <a:extLst>
                <a:ext uri="{FF2B5EF4-FFF2-40B4-BE49-F238E27FC236}">
                  <a16:creationId xmlns:a16="http://schemas.microsoft.com/office/drawing/2014/main" id="{C85829F4-F079-E143-958E-5E6663E35BB3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28" name="Octagon 27">
              <a:extLst>
                <a:ext uri="{FF2B5EF4-FFF2-40B4-BE49-F238E27FC236}">
                  <a16:creationId xmlns:a16="http://schemas.microsoft.com/office/drawing/2014/main" id="{99E8632E-4D07-4C47-B9F9-1598FC85EE1B}"/>
                </a:ext>
              </a:extLst>
            </p:cNvPr>
            <p:cNvSpPr/>
            <p:nvPr/>
          </p:nvSpPr>
          <p:spPr>
            <a:xfrm>
              <a:off x="10811703" y="2396681"/>
              <a:ext cx="1045508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4D427CC-589C-8342-BCF7-6406186449FF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8385C2F-0214-884E-9EF5-B96EA4E0D3FA}"/>
              </a:ext>
            </a:extLst>
          </p:cNvPr>
          <p:cNvGrpSpPr/>
          <p:nvPr/>
        </p:nvGrpSpPr>
        <p:grpSpPr>
          <a:xfrm>
            <a:off x="11302068" y="4287207"/>
            <a:ext cx="844062" cy="810337"/>
            <a:chOff x="10763181" y="2345404"/>
            <a:chExt cx="1139517" cy="1083596"/>
          </a:xfrm>
        </p:grpSpPr>
        <p:sp>
          <p:nvSpPr>
            <p:cNvPr id="31" name="Octagon 30">
              <a:extLst>
                <a:ext uri="{FF2B5EF4-FFF2-40B4-BE49-F238E27FC236}">
                  <a16:creationId xmlns:a16="http://schemas.microsoft.com/office/drawing/2014/main" id="{1EF5EF17-7C77-234F-9204-0B758F16B487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32" name="Octagon 31">
              <a:extLst>
                <a:ext uri="{FF2B5EF4-FFF2-40B4-BE49-F238E27FC236}">
                  <a16:creationId xmlns:a16="http://schemas.microsoft.com/office/drawing/2014/main" id="{5779EAF1-0400-F34D-BE60-7B6097B169FA}"/>
                </a:ext>
              </a:extLst>
            </p:cNvPr>
            <p:cNvSpPr/>
            <p:nvPr/>
          </p:nvSpPr>
          <p:spPr>
            <a:xfrm>
              <a:off x="10811703" y="2396681"/>
              <a:ext cx="1045508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A4E264D-B340-8745-AEDB-CD1D54D8EE91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424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" grpId="0"/>
      <p:bldP spid="12" grpId="0" animBg="1"/>
      <p:bldP spid="23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Introduced </a:t>
            </a:r>
            <a:r>
              <a:rPr lang="en-US" b="1" dirty="0"/>
              <a:t>proxies</a:t>
            </a:r>
            <a:r>
              <a:rPr lang="en-US" dirty="0"/>
              <a:t> and </a:t>
            </a:r>
            <a:r>
              <a:rPr lang="en-US" b="1" dirty="0"/>
              <a:t>caching</a:t>
            </a:r>
            <a:r>
              <a:rPr lang="en-US" dirty="0"/>
              <a:t>.</a:t>
            </a:r>
          </a:p>
          <a:p>
            <a:r>
              <a:rPr lang="en-US" dirty="0"/>
              <a:t>A proxy is an intermediary for handling requests.</a:t>
            </a:r>
          </a:p>
          <a:p>
            <a:pPr lvl="1"/>
            <a:r>
              <a:rPr lang="en-US" dirty="0"/>
              <a:t>Useful both for </a:t>
            </a:r>
            <a:r>
              <a:rPr lang="en-US" b="1" dirty="0"/>
              <a:t>caching</a:t>
            </a:r>
            <a:r>
              <a:rPr lang="en-US" dirty="0"/>
              <a:t> and </a:t>
            </a:r>
            <a:r>
              <a:rPr lang="en-US" b="1" dirty="0"/>
              <a:t>load balancing </a:t>
            </a:r>
            <a:r>
              <a:rPr lang="en-US" dirty="0"/>
              <a:t>(discussed later).</a:t>
            </a:r>
          </a:p>
          <a:p>
            <a:r>
              <a:rPr lang="en-US" dirty="0"/>
              <a:t>Often, many of a service's requests are for a few popular documents.</a:t>
            </a:r>
          </a:p>
          <a:p>
            <a:pPr lvl="1"/>
            <a:r>
              <a:rPr lang="en-US" dirty="0"/>
              <a:t>Caching allows responses to be saved and repeated for duplicate requests.</a:t>
            </a:r>
          </a:p>
          <a:p>
            <a:r>
              <a:rPr lang="en-US" dirty="0"/>
              <a:t>HTTP has built-in support for caching.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58581-87D0-2748-9A2A-987AEC6A0322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09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time: Stateless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Defined </a:t>
            </a:r>
            <a:r>
              <a:rPr lang="en-US" b="1" dirty="0"/>
              <a:t>stateless</a:t>
            </a:r>
            <a:r>
              <a:rPr lang="en-US" dirty="0"/>
              <a:t> and </a:t>
            </a:r>
            <a:r>
              <a:rPr lang="en-US" b="1" dirty="0"/>
              <a:t>stateful</a:t>
            </a:r>
            <a:r>
              <a:rPr lang="en-US" dirty="0"/>
              <a:t> services.</a:t>
            </a:r>
          </a:p>
          <a:p>
            <a:r>
              <a:rPr lang="en-US" dirty="0"/>
              <a:t>Showed how databases and cookies make </a:t>
            </a:r>
            <a:r>
              <a:rPr lang="en-US" dirty="0" err="1"/>
              <a:t>MediaWiki</a:t>
            </a:r>
            <a:r>
              <a:rPr lang="en-US" dirty="0"/>
              <a:t> stateless and scalable.</a:t>
            </a:r>
          </a:p>
          <a:p>
            <a:r>
              <a:rPr lang="en-US" dirty="0"/>
              <a:t>In other words, we achieved parallelism and distributed execution while avoiding difficult coordination problems.  Just push away all shared state.  Push state </a:t>
            </a:r>
            <a:r>
              <a:rPr lang="en-US" b="1" dirty="0"/>
              <a:t>up</a:t>
            </a:r>
            <a:r>
              <a:rPr lang="en-US" dirty="0"/>
              <a:t> to client and/or </a:t>
            </a:r>
            <a:r>
              <a:rPr lang="en-US" b="1" dirty="0"/>
              <a:t>down</a:t>
            </a:r>
            <a:r>
              <a:rPr lang="en-US" dirty="0"/>
              <a:t> to database.</a:t>
            </a:r>
          </a:p>
          <a:p>
            <a:r>
              <a:rPr lang="en-US" dirty="0"/>
              <a:t>First lesson of scalability: </a:t>
            </a:r>
            <a:r>
              <a:rPr lang="en-US" b="1" dirty="0">
                <a:solidFill>
                  <a:schemeClr val="accent1"/>
                </a:solidFill>
              </a:rPr>
              <a:t>Don’t share!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58581-87D0-2748-9A2A-987AEC6A0322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14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514CB-9F7E-2646-A581-44599673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816FF-90B0-874D-AA07-6F87EEF4D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proxy server is an </a:t>
            </a:r>
            <a:r>
              <a:rPr lang="en-US" b="1" dirty="0"/>
              <a:t>intermediary</a:t>
            </a:r>
            <a:r>
              <a:rPr lang="en-US" dirty="0"/>
              <a:t> </a:t>
            </a:r>
            <a:r>
              <a:rPr lang="en-US" b="1" dirty="0"/>
              <a:t>router</a:t>
            </a:r>
            <a:r>
              <a:rPr lang="en-US" dirty="0"/>
              <a:t> for requests.</a:t>
            </a:r>
          </a:p>
          <a:p>
            <a:r>
              <a:rPr lang="en-US" dirty="0"/>
              <a:t>The proxy does not know how to answer requests, but it knows who to ask. </a:t>
            </a:r>
          </a:p>
          <a:p>
            <a:r>
              <a:rPr lang="en-US" dirty="0"/>
              <a:t>The request is relayed to another server and the response relayed back.</a:t>
            </a:r>
          </a:p>
          <a:p>
            <a:r>
              <a:rPr lang="en-US" dirty="0"/>
              <a:t>Proxies can be transparently added to </a:t>
            </a:r>
            <a:r>
              <a:rPr lang="en-US" b="1" dirty="0"/>
              <a:t>any</a:t>
            </a:r>
            <a:r>
              <a:rPr lang="en-US" b="1" dirty="0">
                <a:solidFill>
                  <a:schemeClr val="accent6"/>
                </a:solidFill>
              </a:rPr>
              <a:t> stateless </a:t>
            </a:r>
            <a:r>
              <a:rPr lang="en-US" b="1" dirty="0"/>
              <a:t>service</a:t>
            </a:r>
            <a:r>
              <a:rPr lang="en-US" dirty="0"/>
              <a:t>, like HTTP: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load balancer </a:t>
            </a:r>
            <a:r>
              <a:rPr lang="en-US" dirty="0"/>
              <a:t>is a type of proxy that connects to many app servers.</a:t>
            </a:r>
          </a:p>
          <a:p>
            <a:pPr lvl="1"/>
            <a:r>
              <a:rPr lang="en-US" dirty="0"/>
              <a:t>The work done by the load balancer is very simple, so it can handle much more load than an application server.</a:t>
            </a:r>
          </a:p>
          <a:p>
            <a:pPr lvl="1"/>
            <a:r>
              <a:rPr lang="en-US" dirty="0"/>
              <a:t>Creates a single point of contact for a large cluster of app servers.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4C5FE9-77CE-8E45-96FC-58B4379FC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9" y="3311230"/>
            <a:ext cx="6733309" cy="1327643"/>
          </a:xfrm>
          <a:prstGeom prst="rect">
            <a:avLst/>
          </a:prstGeom>
        </p:spPr>
      </p:pic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6563F9E1-5377-BF4B-A303-AE5DA6A367D6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2821CF-2058-9C42-BDAF-7EE189F56717}"/>
              </a:ext>
            </a:extLst>
          </p:cNvPr>
          <p:cNvSpPr txBox="1"/>
          <p:nvPr/>
        </p:nvSpPr>
        <p:spPr>
          <a:xfrm>
            <a:off x="2812473" y="4454207"/>
            <a:ext cx="1177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6"/>
                </a:solidFill>
              </a:rPr>
              <a:t>Before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140E17-0EC0-5547-AFDB-0E1B3F86DBBE}"/>
              </a:ext>
            </a:extLst>
          </p:cNvPr>
          <p:cNvSpPr txBox="1"/>
          <p:nvPr/>
        </p:nvSpPr>
        <p:spPr>
          <a:xfrm>
            <a:off x="6539112" y="4482883"/>
            <a:ext cx="1731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6"/>
                </a:solidFill>
              </a:rPr>
              <a:t>After adding proxy</a:t>
            </a:r>
          </a:p>
        </p:txBody>
      </p:sp>
    </p:spTree>
    <p:extLst>
      <p:ext uri="{BB962C8B-B14F-4D97-AF65-F5344CB8AC3E}">
        <p14:creationId xmlns:p14="http://schemas.microsoft.com/office/powerpoint/2010/main" val="3089964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EA35A09-C6ED-9549-A2F0-CE971F9E7B6E}"/>
              </a:ext>
            </a:extLst>
          </p:cNvPr>
          <p:cNvGrpSpPr/>
          <p:nvPr/>
        </p:nvGrpSpPr>
        <p:grpSpPr>
          <a:xfrm>
            <a:off x="4587616" y="-1614293"/>
            <a:ext cx="11111222" cy="11470650"/>
            <a:chOff x="5448822" y="-116238"/>
            <a:chExt cx="6755703" cy="69742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4C82648-13F9-B949-B2DC-23CFC1C5B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36906" y="-116238"/>
              <a:ext cx="6379535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D9EE5F7-4AC2-7740-915F-525313AC104B}"/>
                </a:ext>
              </a:extLst>
            </p:cNvPr>
            <p:cNvSpPr/>
            <p:nvPr/>
          </p:nvSpPr>
          <p:spPr>
            <a:xfrm>
              <a:off x="5448822" y="-116238"/>
              <a:ext cx="6755703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DD226C0-4653-B64B-910B-57DE2B87EF8B}"/>
                </a:ext>
              </a:extLst>
            </p:cNvPr>
            <p:cNvSpPr/>
            <p:nvPr/>
          </p:nvSpPr>
          <p:spPr>
            <a:xfrm>
              <a:off x="5723792" y="264762"/>
              <a:ext cx="4742787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772CE74-DF9F-9644-B8B9-70C3917C5F36}"/>
                </a:ext>
              </a:extLst>
            </p:cNvPr>
            <p:cNvSpPr/>
            <p:nvPr/>
          </p:nvSpPr>
          <p:spPr>
            <a:xfrm>
              <a:off x="5636906" y="1223074"/>
              <a:ext cx="4742787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CB1D574-6566-064E-BE19-83E483B3BDCB}"/>
                </a:ext>
              </a:extLst>
            </p:cNvPr>
            <p:cNvSpPr/>
            <p:nvPr/>
          </p:nvSpPr>
          <p:spPr>
            <a:xfrm rot="2636794">
              <a:off x="7602074" y="1700554"/>
              <a:ext cx="1370635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EE0BA66-EDB7-7548-8CD7-0D96D3097FB0}"/>
                </a:ext>
              </a:extLst>
            </p:cNvPr>
            <p:cNvSpPr/>
            <p:nvPr/>
          </p:nvSpPr>
          <p:spPr>
            <a:xfrm rot="20431764">
              <a:off x="6361656" y="4390090"/>
              <a:ext cx="2527283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A90E47-959E-7B48-8E23-B0081B48B5A6}"/>
                </a:ext>
              </a:extLst>
            </p:cNvPr>
            <p:cNvSpPr/>
            <p:nvPr/>
          </p:nvSpPr>
          <p:spPr>
            <a:xfrm>
              <a:off x="5636906" y="5167734"/>
              <a:ext cx="6379535" cy="1690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EB9DA8-63BE-8F45-AA72-D12FF8851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Front-end Cache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08E742B-48EC-894F-BF35-9082AE50B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4927807" cy="5594888"/>
          </a:xfrm>
        </p:spPr>
        <p:txBody>
          <a:bodyPr>
            <a:normAutofit/>
          </a:bodyPr>
          <a:lstStyle/>
          <a:p>
            <a:r>
              <a:rPr lang="en-US" dirty="0"/>
              <a:t>Squid is a </a:t>
            </a:r>
            <a:r>
              <a:rPr lang="en-US" b="1" dirty="0"/>
              <a:t>caching</a:t>
            </a:r>
            <a:r>
              <a:rPr lang="en-US" dirty="0"/>
              <a:t> proxy.</a:t>
            </a:r>
          </a:p>
          <a:p>
            <a:pPr marL="0" indent="0">
              <a:buNone/>
            </a:pPr>
            <a:r>
              <a:rPr lang="en-US" dirty="0"/>
              <a:t>(A cache stores recently retrieved items for reuse)</a:t>
            </a:r>
          </a:p>
          <a:p>
            <a:r>
              <a:rPr lang="en-US" dirty="0"/>
              <a:t>Frequent requests are found in (</a:t>
            </a:r>
            <a:r>
              <a:rPr lang="en-US" i="1" dirty="0"/>
              <a:t>hit</a:t>
            </a:r>
            <a:r>
              <a:rPr lang="en-US" dirty="0"/>
              <a:t>) the cache, without re-asking </a:t>
            </a:r>
            <a:r>
              <a:rPr lang="en-US" dirty="0" err="1"/>
              <a:t>MediaWiki</a:t>
            </a:r>
            <a:r>
              <a:rPr lang="en-US" dirty="0"/>
              <a:t> and accessing the shared database.</a:t>
            </a:r>
          </a:p>
          <a:p>
            <a:r>
              <a:rPr lang="en-US" dirty="0"/>
              <a:t>Unusual requests are not in (</a:t>
            </a:r>
            <a:r>
              <a:rPr lang="en-US" i="1" dirty="0"/>
              <a:t>miss</a:t>
            </a:r>
            <a:r>
              <a:rPr lang="en-US" dirty="0"/>
              <a:t>) the cache, and are relayed to </a:t>
            </a:r>
            <a:r>
              <a:rPr lang="en-US" dirty="0" err="1"/>
              <a:t>MediaWiki</a:t>
            </a:r>
            <a:r>
              <a:rPr lang="en-US" dirty="0"/>
              <a:t>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745700-87CC-EE4B-8828-9495EA2C8F44}"/>
              </a:ext>
            </a:extLst>
          </p:cNvPr>
          <p:cNvSpPr txBox="1"/>
          <p:nvPr/>
        </p:nvSpPr>
        <p:spPr>
          <a:xfrm>
            <a:off x="6950653" y="1834865"/>
            <a:ext cx="2140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HTTP caching proxy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5E6431-A7AE-DE45-8CE1-149FC42C46A8}"/>
              </a:ext>
            </a:extLst>
          </p:cNvPr>
          <p:cNvSpPr txBox="1"/>
          <p:nvPr/>
        </p:nvSpPr>
        <p:spPr>
          <a:xfrm>
            <a:off x="10299851" y="1871930"/>
            <a:ext cx="18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MediaWiki</a:t>
            </a:r>
            <a:endParaRPr lang="en-US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B9E93E-A89A-8040-9C60-ACB21B467BF3}"/>
              </a:ext>
            </a:extLst>
          </p:cNvPr>
          <p:cNvSpPr txBox="1"/>
          <p:nvPr/>
        </p:nvSpPr>
        <p:spPr>
          <a:xfrm>
            <a:off x="6610762" y="891968"/>
            <a:ext cx="9185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browser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4D574B9-F9B5-F749-8912-656B5D6E3F40}"/>
              </a:ext>
            </a:extLst>
          </p:cNvPr>
          <p:cNvCxnSpPr>
            <a:cxnSpLocks/>
          </p:cNvCxnSpPr>
          <p:nvPr/>
        </p:nvCxnSpPr>
        <p:spPr>
          <a:xfrm flipH="1">
            <a:off x="7043602" y="1541086"/>
            <a:ext cx="26437" cy="765571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33DB13E-D186-C140-8220-FD8231FA0F39}"/>
              </a:ext>
            </a:extLst>
          </p:cNvPr>
          <p:cNvSpPr/>
          <p:nvPr/>
        </p:nvSpPr>
        <p:spPr>
          <a:xfrm>
            <a:off x="15114089" y="1871930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86F0E0-43F8-D246-9C27-80162C911A5C}"/>
              </a:ext>
            </a:extLst>
          </p:cNvPr>
          <p:cNvSpPr/>
          <p:nvPr/>
        </p:nvSpPr>
        <p:spPr>
          <a:xfrm>
            <a:off x="14970398" y="2067872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E63347DB-7231-8E46-A08F-B2029BFE5A87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4</a:t>
            </a:fld>
            <a:endParaRPr lang="en-US" dirty="0"/>
          </a:p>
        </p:txBody>
      </p:sp>
      <p:sp>
        <p:nvSpPr>
          <p:cNvPr id="22" name="Triangle 21">
            <a:extLst>
              <a:ext uri="{FF2B5EF4-FFF2-40B4-BE49-F238E27FC236}">
                <a16:creationId xmlns:a16="http://schemas.microsoft.com/office/drawing/2014/main" id="{A43467F6-986B-4F4D-A9A7-717B0C2F2ED5}"/>
              </a:ext>
            </a:extLst>
          </p:cNvPr>
          <p:cNvSpPr/>
          <p:nvPr/>
        </p:nvSpPr>
        <p:spPr>
          <a:xfrm>
            <a:off x="263471" y="1170436"/>
            <a:ext cx="314832" cy="36786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88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AC9A9-6740-5743-9100-1C5EC0CB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2D437-2DAF-BC4A-B014-9FFD2DF9E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Caching is a general concept that applies to web browsers, computer memory, filesystems, databases, etc.</a:t>
            </a:r>
          </a:p>
          <a:p>
            <a:pPr lvl="1"/>
            <a:r>
              <a:rPr lang="en-US" dirty="0"/>
              <a:t>any time you wish to improve performance of data access.</a:t>
            </a:r>
          </a:p>
          <a:p>
            <a:r>
              <a:rPr lang="en-US" dirty="0"/>
              <a:t>A </a:t>
            </a:r>
            <a:r>
              <a:rPr lang="en-US" b="1" dirty="0"/>
              <a:t>cache</a:t>
            </a:r>
            <a:r>
              <a:rPr lang="en-US" dirty="0"/>
              <a:t> is a small data storage structure designed to improve performance when accessing a large data store.</a:t>
            </a:r>
          </a:p>
          <a:p>
            <a:pPr lvl="1"/>
            <a:r>
              <a:rPr lang="en-US" dirty="0"/>
              <a:t>For now, think of our data set as a dictionary or map (storing key-value pairs).</a:t>
            </a:r>
          </a:p>
          <a:p>
            <a:r>
              <a:rPr lang="en-US" dirty="0"/>
              <a:t>The cache stores the </a:t>
            </a:r>
            <a:r>
              <a:rPr lang="en-US" b="1" dirty="0"/>
              <a:t>most recently </a:t>
            </a:r>
            <a:r>
              <a:rPr lang="en-US" dirty="0"/>
              <a:t>or </a:t>
            </a:r>
            <a:r>
              <a:rPr lang="en-US" b="1" dirty="0"/>
              <a:t>most frequently </a:t>
            </a:r>
            <a:r>
              <a:rPr lang="en-US" dirty="0"/>
              <a:t>accessed data.</a:t>
            </a:r>
          </a:p>
          <a:p>
            <a:r>
              <a:rPr lang="en-US" dirty="0"/>
              <a:t>Because it’s small, the cache can be accessed more quickly than the main data store.</a:t>
            </a:r>
          </a:p>
        </p:txBody>
      </p:sp>
      <p:sp>
        <p:nvSpPr>
          <p:cNvPr id="4" name="Magnetic Disk 3">
            <a:extLst>
              <a:ext uri="{FF2B5EF4-FFF2-40B4-BE49-F238E27FC236}">
                <a16:creationId xmlns:a16="http://schemas.microsoft.com/office/drawing/2014/main" id="{D004A5EA-1B85-EF4F-9E85-67E96A85F98C}"/>
              </a:ext>
            </a:extLst>
          </p:cNvPr>
          <p:cNvSpPr/>
          <p:nvPr/>
        </p:nvSpPr>
        <p:spPr>
          <a:xfrm>
            <a:off x="7211291" y="5195455"/>
            <a:ext cx="2784764" cy="1662545"/>
          </a:xfrm>
          <a:prstGeom prst="flowChartMagneticDisk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Main storage</a:t>
            </a:r>
          </a:p>
        </p:txBody>
      </p:sp>
      <p:sp>
        <p:nvSpPr>
          <p:cNvPr id="5" name="Magnetic Disk 4">
            <a:extLst>
              <a:ext uri="{FF2B5EF4-FFF2-40B4-BE49-F238E27FC236}">
                <a16:creationId xmlns:a16="http://schemas.microsoft.com/office/drawing/2014/main" id="{105E8F22-D7D5-6D43-A68A-A5D962BD3B87}"/>
              </a:ext>
            </a:extLst>
          </p:cNvPr>
          <p:cNvSpPr/>
          <p:nvPr/>
        </p:nvSpPr>
        <p:spPr>
          <a:xfrm>
            <a:off x="4765963" y="5943599"/>
            <a:ext cx="949037" cy="798163"/>
          </a:xfrm>
          <a:prstGeom prst="flowChartMagneticDisk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Cache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AFA41DB-11E6-864E-A83B-3E552B6C3556}"/>
              </a:ext>
            </a:extLst>
          </p:cNvPr>
          <p:cNvCxnSpPr/>
          <p:nvPr/>
        </p:nvCxnSpPr>
        <p:spPr>
          <a:xfrm flipV="1">
            <a:off x="4298491" y="5590309"/>
            <a:ext cx="2912800" cy="174808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80AFBE1-96BF-894F-9999-4F3B2574066F}"/>
              </a:ext>
            </a:extLst>
          </p:cNvPr>
          <p:cNvSpPr/>
          <p:nvPr/>
        </p:nvSpPr>
        <p:spPr>
          <a:xfrm>
            <a:off x="2859320" y="5590309"/>
            <a:ext cx="1439171" cy="115145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C2D4DD5-5033-5E4B-A78F-BEC17D68754E}"/>
              </a:ext>
            </a:extLst>
          </p:cNvPr>
          <p:cNvCxnSpPr>
            <a:cxnSpLocks/>
            <a:endCxn id="5" idx="2"/>
          </p:cNvCxnSpPr>
          <p:nvPr/>
        </p:nvCxnSpPr>
        <p:spPr>
          <a:xfrm>
            <a:off x="4298491" y="6201535"/>
            <a:ext cx="467472" cy="141146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584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FAD1D-8C43-674E-A52A-5F95418B5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</a:t>
            </a:r>
            <a:r>
              <a:rPr lang="en-US" b="1" dirty="0"/>
              <a:t>hits</a:t>
            </a:r>
            <a:r>
              <a:rPr lang="en-US" dirty="0"/>
              <a:t> and </a:t>
            </a:r>
            <a:r>
              <a:rPr lang="en-US" b="1" dirty="0"/>
              <a:t>misses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B431F-6135-6C46-A68A-A1DBED691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cache is small, so it cannot contain every item in the data set!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When reading data: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Check cache first, hopefully the data will be there (called a cache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6"/>
                </a:solidFill>
              </a:rPr>
              <a:t>hit</a:t>
            </a:r>
            <a:r>
              <a:rPr lang="en-US" dirty="0"/>
              <a:t>).</a:t>
            </a:r>
          </a:p>
          <a:p>
            <a:pPr lvl="1"/>
            <a:r>
              <a:rPr lang="en-US" sz="3200" dirty="0"/>
              <a:t>Record in the cache that this entry was accessed at this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the data was not in the cache, it’s a cache </a:t>
            </a:r>
            <a:r>
              <a:rPr lang="en-US" b="1" dirty="0">
                <a:solidFill>
                  <a:schemeClr val="accent6"/>
                </a:solidFill>
              </a:rPr>
              <a:t>miss.</a:t>
            </a:r>
          </a:p>
          <a:p>
            <a:pPr lvl="1"/>
            <a:r>
              <a:rPr lang="en-US" sz="3200" dirty="0"/>
              <a:t>Get the data from the main data store.</a:t>
            </a:r>
          </a:p>
          <a:p>
            <a:pPr lvl="1"/>
            <a:r>
              <a:rPr lang="en-US" sz="3200" dirty="0"/>
              <a:t>Make room in the cache by </a:t>
            </a:r>
            <a:r>
              <a:rPr lang="en-US" sz="3200" b="1" dirty="0">
                <a:solidFill>
                  <a:schemeClr val="accent6"/>
                </a:solidFill>
              </a:rPr>
              <a:t>evicting </a:t>
            </a:r>
            <a:r>
              <a:rPr lang="en-US" sz="3200" dirty="0"/>
              <a:t>another data element.</a:t>
            </a:r>
          </a:p>
          <a:p>
            <a:pPr lvl="1"/>
            <a:r>
              <a:rPr lang="en-US" sz="3200" dirty="0"/>
              <a:t>Store the data in the cache and repeat Step 1.</a:t>
            </a:r>
          </a:p>
          <a:p>
            <a:pPr lvl="1"/>
            <a:endParaRPr lang="en-US" sz="3200" dirty="0"/>
          </a:p>
          <a:p>
            <a:r>
              <a:rPr lang="en-US" sz="3600" dirty="0"/>
              <a:t>The most common eviction policy is </a:t>
            </a:r>
            <a:r>
              <a:rPr lang="en-US" sz="3600" dirty="0">
                <a:solidFill>
                  <a:schemeClr val="accent6"/>
                </a:solidFill>
              </a:rPr>
              <a:t>LRU</a:t>
            </a:r>
            <a:r>
              <a:rPr lang="en-US" sz="3600" dirty="0"/>
              <a:t>: least recently used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731AEC8C-E902-DC4D-9F3F-CB8B9213D7EA}"/>
              </a:ext>
            </a:extLst>
          </p:cNvPr>
          <p:cNvSpPr/>
          <p:nvPr/>
        </p:nvSpPr>
        <p:spPr>
          <a:xfrm>
            <a:off x="8182708" y="5589953"/>
            <a:ext cx="3376245" cy="377479"/>
          </a:xfrm>
          <a:prstGeom prst="wedgeRectCallout">
            <a:avLst>
              <a:gd name="adj1" fmla="val -41111"/>
              <a:gd name="adj2" fmla="val -209592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Which data should be evicted?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7D44368-96E8-594D-A3F7-F0961568894B}"/>
              </a:ext>
            </a:extLst>
          </p:cNvPr>
          <p:cNvGrpSpPr/>
          <p:nvPr/>
        </p:nvGrpSpPr>
        <p:grpSpPr>
          <a:xfrm>
            <a:off x="11230509" y="4968355"/>
            <a:ext cx="844062" cy="810337"/>
            <a:chOff x="10763181" y="2345404"/>
            <a:chExt cx="1139517" cy="1083596"/>
          </a:xfrm>
        </p:grpSpPr>
        <p:sp>
          <p:nvSpPr>
            <p:cNvPr id="7" name="Octagon 6">
              <a:extLst>
                <a:ext uri="{FF2B5EF4-FFF2-40B4-BE49-F238E27FC236}">
                  <a16:creationId xmlns:a16="http://schemas.microsoft.com/office/drawing/2014/main" id="{1AE08409-10D1-CF4A-9B18-D6FF103A62C6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8" name="Octagon 7">
              <a:extLst>
                <a:ext uri="{FF2B5EF4-FFF2-40B4-BE49-F238E27FC236}">
                  <a16:creationId xmlns:a16="http://schemas.microsoft.com/office/drawing/2014/main" id="{6E84934F-13CD-CE42-AA2B-273D30A23BB0}"/>
                </a:ext>
              </a:extLst>
            </p:cNvPr>
            <p:cNvSpPr/>
            <p:nvPr/>
          </p:nvSpPr>
          <p:spPr>
            <a:xfrm>
              <a:off x="10811703" y="2396681"/>
              <a:ext cx="1045508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BC80CCE-8C95-7F46-896E-BD714CCA603F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296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EBB2B2B1-0D50-EE4D-9E31-F463B2971A11}"/>
              </a:ext>
            </a:extLst>
          </p:cNvPr>
          <p:cNvSpPr/>
          <p:nvPr/>
        </p:nvSpPr>
        <p:spPr>
          <a:xfrm>
            <a:off x="8264354" y="5062313"/>
            <a:ext cx="1348999" cy="1795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Storage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F2C6F3-489E-2046-A0CF-91943D7CD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Caches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2DBA0A1-C5A3-4940-A05B-000DBBEDCB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Managed Cache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11E44-18BB-0641-85ED-B0D68DAE7D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2895322"/>
          </a:xfrm>
        </p:spPr>
        <p:txBody>
          <a:bodyPr/>
          <a:lstStyle/>
          <a:p>
            <a:r>
              <a:rPr lang="en-US" dirty="0"/>
              <a:t>Client has direct access to both the small and large data store.</a:t>
            </a:r>
          </a:p>
          <a:p>
            <a:pPr lvl="1"/>
            <a:r>
              <a:rPr lang="en-US" dirty="0"/>
              <a:t>Client is responsible for implementing the caching logic.</a:t>
            </a:r>
          </a:p>
          <a:p>
            <a:r>
              <a:rPr lang="en-US" dirty="0" err="1"/>
              <a:t>Eg.</a:t>
            </a:r>
            <a:r>
              <a:rPr lang="en-US" dirty="0"/>
              <a:t>: Redis, Memcached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FD7EE4A-858B-EB40-9ECF-DA08DA7881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Transparent Cache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1506CD6-DD9A-AC44-A0D6-7B5055300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3344425"/>
          </a:xfrm>
        </p:spPr>
        <p:txBody>
          <a:bodyPr/>
          <a:lstStyle/>
          <a:p>
            <a:r>
              <a:rPr lang="en-US" dirty="0"/>
              <a:t>Client connects to one data store.</a:t>
            </a:r>
          </a:p>
          <a:p>
            <a:r>
              <a:rPr lang="en-US" dirty="0"/>
              <a:t>Caching is implemented inside storage “black box.”</a:t>
            </a:r>
          </a:p>
          <a:p>
            <a:r>
              <a:rPr lang="en-US" dirty="0" err="1"/>
              <a:t>Eg.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Squid caching proxy, CDNs</a:t>
            </a:r>
          </a:p>
          <a:p>
            <a:pPr lvl="1"/>
            <a:r>
              <a:rPr lang="en-US" dirty="0"/>
              <a:t>Database server.</a:t>
            </a:r>
          </a:p>
          <a:p>
            <a:endParaRPr lang="en-US" dirty="0"/>
          </a:p>
        </p:txBody>
      </p:sp>
      <p:sp>
        <p:nvSpPr>
          <p:cNvPr id="4" name="Magnetic Disk 3">
            <a:extLst>
              <a:ext uri="{FF2B5EF4-FFF2-40B4-BE49-F238E27FC236}">
                <a16:creationId xmlns:a16="http://schemas.microsoft.com/office/drawing/2014/main" id="{BCA471D5-AB06-A640-97C5-915372954BDC}"/>
              </a:ext>
            </a:extLst>
          </p:cNvPr>
          <p:cNvSpPr/>
          <p:nvPr/>
        </p:nvSpPr>
        <p:spPr>
          <a:xfrm>
            <a:off x="3328555" y="4867269"/>
            <a:ext cx="1974272" cy="1653992"/>
          </a:xfrm>
          <a:prstGeom prst="flowChartMagneticDisk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Main storage</a:t>
            </a:r>
          </a:p>
        </p:txBody>
      </p:sp>
      <p:sp>
        <p:nvSpPr>
          <p:cNvPr id="5" name="Magnetic Disk 4">
            <a:extLst>
              <a:ext uri="{FF2B5EF4-FFF2-40B4-BE49-F238E27FC236}">
                <a16:creationId xmlns:a16="http://schemas.microsoft.com/office/drawing/2014/main" id="{4A72154B-EE4B-A241-98BF-2AC63479B7ED}"/>
              </a:ext>
            </a:extLst>
          </p:cNvPr>
          <p:cNvSpPr/>
          <p:nvPr/>
        </p:nvSpPr>
        <p:spPr>
          <a:xfrm>
            <a:off x="1979556" y="5694265"/>
            <a:ext cx="949037" cy="798163"/>
          </a:xfrm>
          <a:prstGeom prst="flowChartMagneticDisk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Cache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C40A08C-C7F3-A24E-8E91-E061552AFEAE}"/>
              </a:ext>
            </a:extLst>
          </p:cNvPr>
          <p:cNvCxnSpPr>
            <a:cxnSpLocks/>
          </p:cNvCxnSpPr>
          <p:nvPr/>
        </p:nvCxnSpPr>
        <p:spPr>
          <a:xfrm>
            <a:off x="1537915" y="5475927"/>
            <a:ext cx="1790640" cy="77193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675BE51C-5A1A-E44B-AC5F-2C6646701A33}"/>
              </a:ext>
            </a:extLst>
          </p:cNvPr>
          <p:cNvSpPr/>
          <p:nvPr/>
        </p:nvSpPr>
        <p:spPr>
          <a:xfrm>
            <a:off x="289302" y="5340975"/>
            <a:ext cx="1222782" cy="1022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E397275-3C5C-BA45-B3D4-4418661DF178}"/>
              </a:ext>
            </a:extLst>
          </p:cNvPr>
          <p:cNvCxnSpPr>
            <a:cxnSpLocks/>
            <a:endCxn id="5" idx="2"/>
          </p:cNvCxnSpPr>
          <p:nvPr/>
        </p:nvCxnSpPr>
        <p:spPr>
          <a:xfrm>
            <a:off x="1512084" y="5952201"/>
            <a:ext cx="467472" cy="141146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agnetic Disk 16">
            <a:extLst>
              <a:ext uri="{FF2B5EF4-FFF2-40B4-BE49-F238E27FC236}">
                <a16:creationId xmlns:a16="http://schemas.microsoft.com/office/drawing/2014/main" id="{68FB858D-BD38-8F4E-9F46-91A19834E359}"/>
              </a:ext>
            </a:extLst>
          </p:cNvPr>
          <p:cNvSpPr/>
          <p:nvPr/>
        </p:nvSpPr>
        <p:spPr>
          <a:xfrm>
            <a:off x="10087871" y="5125205"/>
            <a:ext cx="1974272" cy="1653992"/>
          </a:xfrm>
          <a:prstGeom prst="flowChartMagneticDisk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Main storage</a:t>
            </a:r>
          </a:p>
        </p:txBody>
      </p:sp>
      <p:sp>
        <p:nvSpPr>
          <p:cNvPr id="18" name="Magnetic Disk 17">
            <a:extLst>
              <a:ext uri="{FF2B5EF4-FFF2-40B4-BE49-F238E27FC236}">
                <a16:creationId xmlns:a16="http://schemas.microsoft.com/office/drawing/2014/main" id="{1AAC54CE-EBCB-4348-8770-D0CC78D79C4E}"/>
              </a:ext>
            </a:extLst>
          </p:cNvPr>
          <p:cNvSpPr/>
          <p:nvPr/>
        </p:nvSpPr>
        <p:spPr>
          <a:xfrm>
            <a:off x="8464334" y="5875563"/>
            <a:ext cx="949037" cy="798163"/>
          </a:xfrm>
          <a:prstGeom prst="flowChartMagneticDisk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Cache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7BC95F6-D24D-BD46-AE69-C8FEC2CD37EE}"/>
              </a:ext>
            </a:extLst>
          </p:cNvPr>
          <p:cNvCxnSpPr>
            <a:cxnSpLocks/>
          </p:cNvCxnSpPr>
          <p:nvPr/>
        </p:nvCxnSpPr>
        <p:spPr>
          <a:xfrm>
            <a:off x="9613353" y="5694265"/>
            <a:ext cx="474518" cy="19941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C5C062A-9FAC-C743-8A0F-0ABD690FD972}"/>
              </a:ext>
            </a:extLst>
          </p:cNvPr>
          <p:cNvSpPr/>
          <p:nvPr/>
        </p:nvSpPr>
        <p:spPr>
          <a:xfrm>
            <a:off x="6426865" y="5538229"/>
            <a:ext cx="1222782" cy="1022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5531EFE-4F58-9847-8006-B8F9AC44CECD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7649647" y="5952201"/>
            <a:ext cx="614707" cy="97522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01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EA35A09-C6ED-9549-A2F0-CE971F9E7B6E}"/>
              </a:ext>
            </a:extLst>
          </p:cNvPr>
          <p:cNvGrpSpPr/>
          <p:nvPr/>
        </p:nvGrpSpPr>
        <p:grpSpPr>
          <a:xfrm>
            <a:off x="4587616" y="-1614293"/>
            <a:ext cx="11111222" cy="11470650"/>
            <a:chOff x="5448822" y="-116238"/>
            <a:chExt cx="6755703" cy="69742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4C82648-13F9-B949-B2DC-23CFC1C5B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36906" y="-116238"/>
              <a:ext cx="6379535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D9EE5F7-4AC2-7740-915F-525313AC104B}"/>
                </a:ext>
              </a:extLst>
            </p:cNvPr>
            <p:cNvSpPr/>
            <p:nvPr/>
          </p:nvSpPr>
          <p:spPr>
            <a:xfrm>
              <a:off x="5448822" y="-116238"/>
              <a:ext cx="6755703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DD226C0-4653-B64B-910B-57DE2B87EF8B}"/>
                </a:ext>
              </a:extLst>
            </p:cNvPr>
            <p:cNvSpPr/>
            <p:nvPr/>
          </p:nvSpPr>
          <p:spPr>
            <a:xfrm>
              <a:off x="5723792" y="264762"/>
              <a:ext cx="4742787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772CE74-DF9F-9644-B8B9-70C3917C5F36}"/>
                </a:ext>
              </a:extLst>
            </p:cNvPr>
            <p:cNvSpPr/>
            <p:nvPr/>
          </p:nvSpPr>
          <p:spPr>
            <a:xfrm>
              <a:off x="5636906" y="1223074"/>
              <a:ext cx="4742787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CB1D574-6566-064E-BE19-83E483B3BDCB}"/>
                </a:ext>
              </a:extLst>
            </p:cNvPr>
            <p:cNvSpPr/>
            <p:nvPr/>
          </p:nvSpPr>
          <p:spPr>
            <a:xfrm rot="2636794">
              <a:off x="7602074" y="1700554"/>
              <a:ext cx="1370635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EE0BA66-EDB7-7548-8CD7-0D96D3097FB0}"/>
                </a:ext>
              </a:extLst>
            </p:cNvPr>
            <p:cNvSpPr/>
            <p:nvPr/>
          </p:nvSpPr>
          <p:spPr>
            <a:xfrm rot="20431764">
              <a:off x="6361656" y="4390090"/>
              <a:ext cx="2527283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A90E47-959E-7B48-8E23-B0081B48B5A6}"/>
                </a:ext>
              </a:extLst>
            </p:cNvPr>
            <p:cNvSpPr/>
            <p:nvPr/>
          </p:nvSpPr>
          <p:spPr>
            <a:xfrm>
              <a:off x="5636906" y="5167734"/>
              <a:ext cx="6379535" cy="1690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EB9DA8-63BE-8F45-AA72-D12FF8851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 and think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08E742B-48EC-894F-BF35-9082AE50B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4927807" cy="5594888"/>
          </a:xfrm>
        </p:spPr>
        <p:txBody>
          <a:bodyPr>
            <a:normAutofit/>
          </a:bodyPr>
          <a:lstStyle/>
          <a:p>
            <a:r>
              <a:rPr lang="en-US" dirty="0"/>
              <a:t>A small frontend cache might serve 90% of the requests without touching the shared database.</a:t>
            </a:r>
          </a:p>
          <a:p>
            <a:r>
              <a:rPr lang="en-US" dirty="0"/>
              <a:t>Why is Wikipedia able to handle so many of its requests from a cache?</a:t>
            </a:r>
          </a:p>
          <a:p>
            <a:r>
              <a:rPr lang="en-US" dirty="0"/>
              <a:t>What prices do we pay for this efficiency?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745700-87CC-EE4B-8828-9495EA2C8F44}"/>
              </a:ext>
            </a:extLst>
          </p:cNvPr>
          <p:cNvSpPr txBox="1"/>
          <p:nvPr/>
        </p:nvSpPr>
        <p:spPr>
          <a:xfrm>
            <a:off x="6950653" y="1834865"/>
            <a:ext cx="2140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HTTP caching proxy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5E6431-A7AE-DE45-8CE1-149FC42C46A8}"/>
              </a:ext>
            </a:extLst>
          </p:cNvPr>
          <p:cNvSpPr txBox="1"/>
          <p:nvPr/>
        </p:nvSpPr>
        <p:spPr>
          <a:xfrm>
            <a:off x="10299851" y="1871930"/>
            <a:ext cx="18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MediaWiki</a:t>
            </a:r>
            <a:endParaRPr lang="en-US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B9E93E-A89A-8040-9C60-ACB21B467BF3}"/>
              </a:ext>
            </a:extLst>
          </p:cNvPr>
          <p:cNvSpPr txBox="1"/>
          <p:nvPr/>
        </p:nvSpPr>
        <p:spPr>
          <a:xfrm>
            <a:off x="6610762" y="891968"/>
            <a:ext cx="9185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browser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4D574B9-F9B5-F749-8912-656B5D6E3F40}"/>
              </a:ext>
            </a:extLst>
          </p:cNvPr>
          <p:cNvCxnSpPr>
            <a:cxnSpLocks/>
          </p:cNvCxnSpPr>
          <p:nvPr/>
        </p:nvCxnSpPr>
        <p:spPr>
          <a:xfrm flipH="1">
            <a:off x="7043602" y="1541086"/>
            <a:ext cx="26437" cy="765571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33DB13E-D186-C140-8220-FD8231FA0F39}"/>
              </a:ext>
            </a:extLst>
          </p:cNvPr>
          <p:cNvSpPr/>
          <p:nvPr/>
        </p:nvSpPr>
        <p:spPr>
          <a:xfrm>
            <a:off x="15114089" y="1871930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86F0E0-43F8-D246-9C27-80162C911A5C}"/>
              </a:ext>
            </a:extLst>
          </p:cNvPr>
          <p:cNvSpPr/>
          <p:nvPr/>
        </p:nvSpPr>
        <p:spPr>
          <a:xfrm>
            <a:off x="14970398" y="2067872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F677B27F-0499-C34F-98A1-06BAAC6040E2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8</a:t>
            </a:fld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A0F0121-2A16-6141-95E7-E4150FAB9BEF}"/>
              </a:ext>
            </a:extLst>
          </p:cNvPr>
          <p:cNvGrpSpPr/>
          <p:nvPr/>
        </p:nvGrpSpPr>
        <p:grpSpPr>
          <a:xfrm>
            <a:off x="3532302" y="5305956"/>
            <a:ext cx="844062" cy="810337"/>
            <a:chOff x="10763181" y="2345404"/>
            <a:chExt cx="1139517" cy="1083596"/>
          </a:xfrm>
        </p:grpSpPr>
        <p:sp>
          <p:nvSpPr>
            <p:cNvPr id="26" name="Octagon 25">
              <a:extLst>
                <a:ext uri="{FF2B5EF4-FFF2-40B4-BE49-F238E27FC236}">
                  <a16:creationId xmlns:a16="http://schemas.microsoft.com/office/drawing/2014/main" id="{85820274-4971-C744-A17C-20FB4DB43B60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27" name="Octagon 26">
              <a:extLst>
                <a:ext uri="{FF2B5EF4-FFF2-40B4-BE49-F238E27FC236}">
                  <a16:creationId xmlns:a16="http://schemas.microsoft.com/office/drawing/2014/main" id="{13435317-C1CE-3948-94A3-6E171B74677E}"/>
                </a:ext>
              </a:extLst>
            </p:cNvPr>
            <p:cNvSpPr/>
            <p:nvPr/>
          </p:nvSpPr>
          <p:spPr>
            <a:xfrm>
              <a:off x="10811703" y="2396681"/>
              <a:ext cx="1045508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8554C33-44A0-A441-BC67-89ABE4A25F75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3108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FD4F4-0958-F140-8262-D5250E3AE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"Long tail" of Wikipedia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D4562-8319-8E4E-9555-21DCEACF3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0449" y="431517"/>
            <a:ext cx="4757317" cy="6271500"/>
          </a:xfrm>
        </p:spPr>
        <p:txBody>
          <a:bodyPr anchor="ctr">
            <a:normAutofit lnSpcReduction="10000"/>
          </a:bodyPr>
          <a:lstStyle/>
          <a:p>
            <a:r>
              <a:rPr lang="en-US" dirty="0"/>
              <a:t>A small fraction of Wikipedia pages account for a large fraction of traffic.</a:t>
            </a:r>
          </a:p>
          <a:p>
            <a:pPr lvl="1"/>
            <a:r>
              <a:rPr lang="en-US" dirty="0"/>
              <a:t>Optimize performance for these pages.</a:t>
            </a:r>
          </a:p>
          <a:p>
            <a:pPr lvl="1"/>
            <a:r>
              <a:rPr lang="en-US" dirty="0"/>
              <a:t>These will naturally be stored in the frontend cache.</a:t>
            </a:r>
          </a:p>
          <a:p>
            <a:r>
              <a:rPr lang="en-US" dirty="0"/>
              <a:t>The "long tail" is the large number of rarely-accessed pages.</a:t>
            </a:r>
          </a:p>
          <a:p>
            <a:pPr lvl="1"/>
            <a:r>
              <a:rPr lang="en-US" dirty="0"/>
              <a:t>Most accesses to these rare pages involve a database access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80C39F0-2DAA-164E-94AC-A23C4363BB42}"/>
              </a:ext>
            </a:extLst>
          </p:cNvPr>
          <p:cNvGrpSpPr/>
          <p:nvPr/>
        </p:nvGrpSpPr>
        <p:grpSpPr>
          <a:xfrm>
            <a:off x="289302" y="1436226"/>
            <a:ext cx="6856080" cy="4770648"/>
            <a:chOff x="3468481" y="896872"/>
            <a:chExt cx="4690032" cy="3263453"/>
          </a:xfrm>
        </p:grpSpPr>
        <p:pic>
          <p:nvPicPr>
            <p:cNvPr id="5" name="Picture 4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F3AF92B2-AF43-1141-A38B-DBC2DDACE9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54995" y="1038386"/>
              <a:ext cx="4064000" cy="2108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8E4C390-6BC3-C645-BC74-64F606170512}"/>
                </a:ext>
              </a:extLst>
            </p:cNvPr>
            <p:cNvSpPr txBox="1"/>
            <p:nvPr/>
          </p:nvSpPr>
          <p:spPr>
            <a:xfrm>
              <a:off x="3819251" y="3146586"/>
              <a:ext cx="4339262" cy="357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Wikipedia pages, ordered most popular first.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371DEE7-8430-F44C-AD64-B9C2598D7A45}"/>
                </a:ext>
              </a:extLst>
            </p:cNvPr>
            <p:cNvSpPr txBox="1"/>
            <p:nvPr/>
          </p:nvSpPr>
          <p:spPr>
            <a:xfrm rot="16200000">
              <a:off x="2522584" y="1842769"/>
              <a:ext cx="2249714" cy="357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Frequency of access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F5F5867-4457-274C-9A35-D8BEE1C58B53}"/>
                </a:ext>
              </a:extLst>
            </p:cNvPr>
            <p:cNvSpPr txBox="1"/>
            <p:nvPr/>
          </p:nvSpPr>
          <p:spPr>
            <a:xfrm>
              <a:off x="3526971" y="3802406"/>
              <a:ext cx="1436914" cy="357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Size of cache</a:t>
              </a:r>
            </a:p>
          </p:txBody>
        </p:sp>
        <p:sp>
          <p:nvSpPr>
            <p:cNvPr id="9" name="Left Brace 8">
              <a:extLst>
                <a:ext uri="{FF2B5EF4-FFF2-40B4-BE49-F238E27FC236}">
                  <a16:creationId xmlns:a16="http://schemas.microsoft.com/office/drawing/2014/main" id="{A1CCD3D0-E325-194D-907A-41B26D748057}"/>
                </a:ext>
              </a:extLst>
            </p:cNvPr>
            <p:cNvSpPr/>
            <p:nvPr/>
          </p:nvSpPr>
          <p:spPr>
            <a:xfrm rot="16200000">
              <a:off x="4153096" y="3451049"/>
              <a:ext cx="184665" cy="600892"/>
            </a:xfrm>
            <a:prstGeom prst="leftBrace">
              <a:avLst>
                <a:gd name="adj1" fmla="val 29762"/>
                <a:gd name="adj2" fmla="val 5000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800">
                <a:ln w="1905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1952C3B-555D-244D-B40F-4525823124DC}"/>
                </a:ext>
              </a:extLst>
            </p:cNvPr>
            <p:cNvSpPr txBox="1"/>
            <p:nvPr/>
          </p:nvSpPr>
          <p:spPr>
            <a:xfrm>
              <a:off x="4650377" y="1820902"/>
              <a:ext cx="3255555" cy="652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Volume of traffic served by cache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3D506E7-8CED-7941-B970-7C44A1B9D4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45429" y="2021729"/>
              <a:ext cx="404948" cy="18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8708540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EECS-340 Lecture 17 - QUIC</Template>
  <TotalTime>19200</TotalTime>
  <Words>1033</Words>
  <Application>Microsoft Macintosh PowerPoint</Application>
  <PresentationFormat>Widescreen</PresentationFormat>
  <Paragraphs>137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Garamond</vt:lpstr>
      <vt:lpstr>Theme1</vt:lpstr>
      <vt:lpstr>CS-310 Scalable Software Architectures Lecture 4: Proxies and Caches</vt:lpstr>
      <vt:lpstr>Last time: Stateless Services</vt:lpstr>
      <vt:lpstr>Proxies</vt:lpstr>
      <vt:lpstr>Front-end Cache</vt:lpstr>
      <vt:lpstr>Cache basics</vt:lpstr>
      <vt:lpstr>Cache hits and misses</vt:lpstr>
      <vt:lpstr>Types of Caches</vt:lpstr>
      <vt:lpstr>Stop and think</vt:lpstr>
      <vt:lpstr>"Long tail" of Wikipedia</vt:lpstr>
      <vt:lpstr>Data writes cause cache to be out of date!</vt:lpstr>
      <vt:lpstr>HTTP support caching well</vt:lpstr>
      <vt:lpstr>Final view</vt:lpstr>
      <vt:lpstr>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266</cp:revision>
  <cp:lastPrinted>2019-09-25T20:01:30Z</cp:lastPrinted>
  <dcterms:created xsi:type="dcterms:W3CDTF">2017-09-19T21:33:23Z</dcterms:created>
  <dcterms:modified xsi:type="dcterms:W3CDTF">2021-01-22T15:51:05Z</dcterms:modified>
</cp:coreProperties>
</file>