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0" r:id="rId3"/>
    <p:sldId id="383" r:id="rId4"/>
    <p:sldId id="299" r:id="rId5"/>
    <p:sldId id="300" r:id="rId6"/>
    <p:sldId id="301" r:id="rId7"/>
    <p:sldId id="303" r:id="rId8"/>
    <p:sldId id="305" r:id="rId9"/>
    <p:sldId id="259" r:id="rId10"/>
    <p:sldId id="389" r:id="rId11"/>
    <p:sldId id="362" r:id="rId12"/>
    <p:sldId id="364" r:id="rId13"/>
    <p:sldId id="365" r:id="rId14"/>
    <p:sldId id="367" r:id="rId15"/>
    <p:sldId id="366" r:id="rId16"/>
    <p:sldId id="372" r:id="rId17"/>
    <p:sldId id="368" r:id="rId18"/>
    <p:sldId id="370" r:id="rId19"/>
    <p:sldId id="371" r:id="rId20"/>
    <p:sldId id="391" r:id="rId21"/>
    <p:sldId id="3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10"/>
            <p14:sldId id="383"/>
            <p14:sldId id="299"/>
            <p14:sldId id="300"/>
            <p14:sldId id="301"/>
            <p14:sldId id="303"/>
            <p14:sldId id="305"/>
            <p14:sldId id="259"/>
            <p14:sldId id="389"/>
            <p14:sldId id="362"/>
            <p14:sldId id="364"/>
            <p14:sldId id="365"/>
            <p14:sldId id="367"/>
            <p14:sldId id="366"/>
            <p14:sldId id="372"/>
            <p14:sldId id="368"/>
            <p14:sldId id="370"/>
            <p14:sldId id="371"/>
            <p14:sldId id="391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8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3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3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3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5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7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tu.edu.sg/home/ehchua/programming/webprogramming/HTTP_Basic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ta.m.wikimedia.org/wiki/Wikimedia_serve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gunmemorial.org/donate" TargetMode="External"/><Relationship Id="rId3" Type="http://schemas.openxmlformats.org/officeDocument/2006/relationships/hyperlink" Target="https://bitbucket.org/starzia/www.stevetarzia.com/src/master/index.php?mode=view&amp;spa=0&amp;at=master&amp;fileviewer=file-view-default" TargetMode="External"/><Relationship Id="rId7" Type="http://schemas.openxmlformats.org/officeDocument/2006/relationships/hyperlink" Target="https://bitbucket.org/starzia/www.stevetarzia.com/src/master/listen/index.php?mode=view&amp;spa=0&amp;at=master&amp;fileviewer=file-view-default" TargetMode="External"/><Relationship Id="rId12" Type="http://schemas.openxmlformats.org/officeDocument/2006/relationships/hyperlink" Target="https://bitbucket.org/starzia/gunmemorial/src/master/victim-portal/src/main/java/org/gunmemorial/web/servlet/SiteMapServlet.java?mode=view&amp;spa=0&amp;at=master&amp;fileviewer=file-view-default" TargetMode="External"/><Relationship Id="rId2" Type="http://schemas.openxmlformats.org/officeDocument/2006/relationships/hyperlink" Target="https://stevetarz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tarzia.com/listen/" TargetMode="External"/><Relationship Id="rId11" Type="http://schemas.openxmlformats.org/officeDocument/2006/relationships/hyperlink" Target="https://gunmemorial.org/sitemap.txt?startYear=2020&amp;endYear=2020" TargetMode="External"/><Relationship Id="rId5" Type="http://schemas.openxmlformats.org/officeDocument/2006/relationships/hyperlink" Target="https://bitbucket.org/starzia/www.stevetarzia.com/src/master/xmas/index.php?mode=view&amp;spa=0&amp;at=master&amp;fileviewer=file-view-default" TargetMode="External"/><Relationship Id="rId10" Type="http://schemas.openxmlformats.org/officeDocument/2006/relationships/hyperlink" Target="https://gunmemorial.org/sitemap.txt" TargetMode="External"/><Relationship Id="rId4" Type="http://schemas.openxmlformats.org/officeDocument/2006/relationships/hyperlink" Target="https://stevetarzia.com/xmas/" TargetMode="External"/><Relationship Id="rId9" Type="http://schemas.openxmlformats.org/officeDocument/2006/relationships/hyperlink" Target="https://bitbucket.org/starzia/gunmemorial/src/master/victim-portal/src/main/webapp/donate.jsp?mode=view&amp;spa=0&amp;at=master&amp;fileviewer=file-view-defaul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CS-310 Scalable Software Architectures</a:t>
            </a:r>
            <a:br>
              <a:rPr lang="en-US" dirty="0"/>
            </a:br>
            <a:r>
              <a:rPr lang="en-US" dirty="0"/>
              <a:t>Lecture 2:</a:t>
            </a:r>
            <a:br>
              <a:rPr lang="en-US" dirty="0"/>
            </a:br>
            <a:r>
              <a:rPr lang="en-US" dirty="0"/>
              <a:t>HTTP and Web Servers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Tarzia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" y="6024402"/>
            <a:ext cx="2895817" cy="36470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8EFF711-8BF8-C043-A951-173706A04A96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2251129" cy="883403"/>
          </a:xfrm>
        </p:spPr>
        <p:txBody>
          <a:bodyPr/>
          <a:lstStyle/>
          <a:p>
            <a:r>
              <a:rPr lang="en-US"/>
              <a:t>Request: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6172200"/>
            <a:ext cx="2409755" cy="5497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dirty="0">
                <a:hlinkClick r:id="rId2"/>
              </a:rPr>
              <a:t>https://www.ntu.edu.sg/home/ehchua/programming/webprogramming/HTTP_Basics.html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6" y="33959"/>
            <a:ext cx="9518774" cy="3206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7" y="3247898"/>
            <a:ext cx="9518774" cy="3610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6156" y="2716306"/>
            <a:ext cx="258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(optional for GET)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3470" y="3381366"/>
            <a:ext cx="2251129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Response:</a:t>
            </a:r>
          </a:p>
        </p:txBody>
      </p:sp>
    </p:spTree>
    <p:extLst>
      <p:ext uri="{BB962C8B-B14F-4D97-AF65-F5344CB8AC3E}">
        <p14:creationId xmlns:p14="http://schemas.microsoft.com/office/powerpoint/2010/main" val="36037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9DA8-63BE-8F45-AA72-D12FF885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3"/>
            <a:ext cx="5373435" cy="883403"/>
          </a:xfrm>
        </p:spPr>
        <p:txBody>
          <a:bodyPr/>
          <a:lstStyle/>
          <a:p>
            <a:r>
              <a:rPr lang="en-US" dirty="0"/>
              <a:t>Wikipedia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F4553-2D0C-004F-8F4C-9C1CBB30C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038387"/>
            <a:ext cx="5185351" cy="5703376"/>
          </a:xfrm>
        </p:spPr>
        <p:txBody>
          <a:bodyPr>
            <a:normAutofit/>
          </a:bodyPr>
          <a:lstStyle/>
          <a:p>
            <a:r>
              <a:rPr lang="en-US" sz="2800" dirty="0"/>
              <a:t>Main application is </a:t>
            </a:r>
            <a:r>
              <a:rPr lang="en-US" sz="2800" dirty="0" err="1"/>
              <a:t>MediaWiki</a:t>
            </a:r>
            <a:endParaRPr lang="en-US" sz="2800" dirty="0"/>
          </a:p>
          <a:p>
            <a:r>
              <a:rPr lang="en-US" sz="2800" dirty="0"/>
              <a:t>70% PHP, 30% JavaScript</a:t>
            </a:r>
          </a:p>
          <a:p>
            <a:r>
              <a:rPr lang="en-US" sz="2800" dirty="0"/>
              <a:t>Databases are MariaDB (SQL)</a:t>
            </a: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r>
              <a:rPr lang="en-US" sz="2800" dirty="0">
                <a:hlinkClick r:id="rId2"/>
              </a:rPr>
              <a:t>https://meta.m.wikimedia.org/wiki/Wikimedia_servers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82648-13F9-B949-B2DC-23CFC1C5B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906" y="-116238"/>
            <a:ext cx="6379535" cy="68580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7490644-02B8-2F41-9743-02FEACB5D5C2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5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9DA8-63BE-8F45-AA72-D12FF885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3"/>
            <a:ext cx="5373435" cy="883403"/>
          </a:xfrm>
        </p:spPr>
        <p:txBody>
          <a:bodyPr/>
          <a:lstStyle/>
          <a:p>
            <a:r>
              <a:rPr lang="en-US" dirty="0"/>
              <a:t>Key parts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82648-13F9-B949-B2DC-23CFC1C5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06" y="-116238"/>
            <a:ext cx="637953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9EE5F7-4AC2-7740-915F-525313AC104B}"/>
              </a:ext>
            </a:extLst>
          </p:cNvPr>
          <p:cNvSpPr/>
          <p:nvPr/>
        </p:nvSpPr>
        <p:spPr>
          <a:xfrm>
            <a:off x="5448821" y="-122050"/>
            <a:ext cx="6755703" cy="1154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226C0-4653-B64B-910B-57DE2B87EF8B}"/>
              </a:ext>
            </a:extLst>
          </p:cNvPr>
          <p:cNvSpPr/>
          <p:nvPr/>
        </p:nvSpPr>
        <p:spPr>
          <a:xfrm>
            <a:off x="5723792" y="264762"/>
            <a:ext cx="4742787" cy="1154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CE74-DF9F-9644-B8B9-70C3917C5F36}"/>
              </a:ext>
            </a:extLst>
          </p:cNvPr>
          <p:cNvSpPr/>
          <p:nvPr/>
        </p:nvSpPr>
        <p:spPr>
          <a:xfrm>
            <a:off x="5636906" y="1223074"/>
            <a:ext cx="4742787" cy="98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B1D574-6566-064E-BE19-83E483B3BDCB}"/>
              </a:ext>
            </a:extLst>
          </p:cNvPr>
          <p:cNvSpPr/>
          <p:nvPr/>
        </p:nvSpPr>
        <p:spPr>
          <a:xfrm rot="2636794">
            <a:off x="7602074" y="1700554"/>
            <a:ext cx="1370635" cy="98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0BA66-EDB7-7548-8CD7-0D96D3097FB0}"/>
              </a:ext>
            </a:extLst>
          </p:cNvPr>
          <p:cNvSpPr/>
          <p:nvPr/>
        </p:nvSpPr>
        <p:spPr>
          <a:xfrm rot="20431764">
            <a:off x="6361656" y="4390090"/>
            <a:ext cx="2527283" cy="98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A90E47-959E-7B48-8E23-B0081B48B5A6}"/>
              </a:ext>
            </a:extLst>
          </p:cNvPr>
          <p:cNvSpPr/>
          <p:nvPr/>
        </p:nvSpPr>
        <p:spPr>
          <a:xfrm>
            <a:off x="5636906" y="5167734"/>
            <a:ext cx="6379535" cy="1690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0A515-0F7F-764E-ABD6-8FEC7B7C7CEE}"/>
              </a:ext>
            </a:extLst>
          </p:cNvPr>
          <p:cNvSpPr/>
          <p:nvPr/>
        </p:nvSpPr>
        <p:spPr>
          <a:xfrm rot="4183244">
            <a:off x="9965269" y="-197244"/>
            <a:ext cx="1391888" cy="1154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29A2-67B8-2D4B-A9E4-F120DDD1BC3F}"/>
              </a:ext>
            </a:extLst>
          </p:cNvPr>
          <p:cNvSpPr/>
          <p:nvPr/>
        </p:nvSpPr>
        <p:spPr>
          <a:xfrm rot="4183244">
            <a:off x="10053191" y="-197243"/>
            <a:ext cx="1391888" cy="1154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51CEB5A-DB7F-2841-804C-8B77BA140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15" y="1038387"/>
            <a:ext cx="4951869" cy="5703376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Squid</a:t>
            </a:r>
            <a:r>
              <a:rPr lang="en-US" sz="2800" dirty="0"/>
              <a:t>: Caching HTTP proxy on frontend.</a:t>
            </a:r>
          </a:p>
          <a:p>
            <a:pPr marL="0" indent="0">
              <a:buNone/>
            </a:pPr>
            <a:r>
              <a:rPr lang="en-US" sz="2800" b="1" dirty="0"/>
              <a:t>Apache </a:t>
            </a:r>
            <a:r>
              <a:rPr lang="en-US" sz="2800" b="1" dirty="0" err="1"/>
              <a:t>httpd</a:t>
            </a:r>
            <a:r>
              <a:rPr lang="en-US" sz="2800" dirty="0"/>
              <a:t>: web servers running the main application (</a:t>
            </a:r>
            <a:r>
              <a:rPr lang="en-US" sz="2800" dirty="0" err="1"/>
              <a:t>MediaWiki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b="1" dirty="0"/>
              <a:t>SQL databases </a:t>
            </a:r>
            <a:r>
              <a:rPr lang="en-US" sz="2800" dirty="0"/>
              <a:t>for wiki text, etc.</a:t>
            </a:r>
          </a:p>
          <a:p>
            <a:pPr marL="0" indent="0">
              <a:buNone/>
            </a:pPr>
            <a:r>
              <a:rPr lang="en-US" sz="2800" b="1" dirty="0"/>
              <a:t>File servers </a:t>
            </a:r>
            <a:r>
              <a:rPr lang="en-US" sz="2800" dirty="0"/>
              <a:t>for images.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A59C97A-F169-3E4A-9406-281FC6E776E3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5B3D78D7-D4B7-2A4B-8739-545153305012}"/>
              </a:ext>
            </a:extLst>
          </p:cNvPr>
          <p:cNvSpPr/>
          <p:nvPr/>
        </p:nvSpPr>
        <p:spPr>
          <a:xfrm>
            <a:off x="210921" y="1531039"/>
            <a:ext cx="314832" cy="36786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B4683A7F-3E15-2F4C-9E67-866ED97C1AEC}"/>
              </a:ext>
            </a:extLst>
          </p:cNvPr>
          <p:cNvSpPr/>
          <p:nvPr/>
        </p:nvSpPr>
        <p:spPr>
          <a:xfrm>
            <a:off x="142365" y="2448960"/>
            <a:ext cx="430924" cy="422053"/>
          </a:xfrm>
          <a:prstGeom prst="donut">
            <a:avLst>
              <a:gd name="adj" fmla="val 3476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8A416D5F-51CB-2D4A-96E2-CC4FEB55F9C3}"/>
              </a:ext>
            </a:extLst>
          </p:cNvPr>
          <p:cNvSpPr/>
          <p:nvPr/>
        </p:nvSpPr>
        <p:spPr>
          <a:xfrm>
            <a:off x="200411" y="3752191"/>
            <a:ext cx="333644" cy="38888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0656AE-898F-3E47-9C9E-69FD85234834}"/>
              </a:ext>
            </a:extLst>
          </p:cNvPr>
          <p:cNvSpPr/>
          <p:nvPr/>
        </p:nvSpPr>
        <p:spPr>
          <a:xfrm>
            <a:off x="231941" y="4313117"/>
            <a:ext cx="270584" cy="2732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A35A09-C6ED-9549-A2F0-CE971F9E7B6E}"/>
              </a:ext>
            </a:extLst>
          </p:cNvPr>
          <p:cNvGrpSpPr/>
          <p:nvPr/>
        </p:nvGrpSpPr>
        <p:grpSpPr>
          <a:xfrm>
            <a:off x="1093304" y="-1614293"/>
            <a:ext cx="11111222" cy="11470650"/>
            <a:chOff x="5448822" y="-116238"/>
            <a:chExt cx="6755703" cy="69742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C82648-13F9-B949-B2DC-23CFC1C5B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6906" y="-116238"/>
              <a:ext cx="6379535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9EE5F7-4AC2-7740-915F-525313AC104B}"/>
                </a:ext>
              </a:extLst>
            </p:cNvPr>
            <p:cNvSpPr/>
            <p:nvPr/>
          </p:nvSpPr>
          <p:spPr>
            <a:xfrm>
              <a:off x="5448822" y="-116238"/>
              <a:ext cx="6755703" cy="115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D226C0-4653-B64B-910B-57DE2B87EF8B}"/>
                </a:ext>
              </a:extLst>
            </p:cNvPr>
            <p:cNvSpPr/>
            <p:nvPr/>
          </p:nvSpPr>
          <p:spPr>
            <a:xfrm>
              <a:off x="5723792" y="264762"/>
              <a:ext cx="4742787" cy="115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72CE74-DF9F-9644-B8B9-70C3917C5F36}"/>
                </a:ext>
              </a:extLst>
            </p:cNvPr>
            <p:cNvSpPr/>
            <p:nvPr/>
          </p:nvSpPr>
          <p:spPr>
            <a:xfrm>
              <a:off x="5636906" y="1223074"/>
              <a:ext cx="4742787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B1D574-6566-064E-BE19-83E483B3BDCB}"/>
                </a:ext>
              </a:extLst>
            </p:cNvPr>
            <p:cNvSpPr/>
            <p:nvPr/>
          </p:nvSpPr>
          <p:spPr>
            <a:xfrm rot="2636794">
              <a:off x="7602074" y="1700554"/>
              <a:ext cx="1370635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E0BA66-EDB7-7548-8CD7-0D96D3097FB0}"/>
                </a:ext>
              </a:extLst>
            </p:cNvPr>
            <p:cNvSpPr/>
            <p:nvPr/>
          </p:nvSpPr>
          <p:spPr>
            <a:xfrm rot="20431764">
              <a:off x="6361656" y="4390090"/>
              <a:ext cx="2527283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A90E47-959E-7B48-8E23-B0081B48B5A6}"/>
                </a:ext>
              </a:extLst>
            </p:cNvPr>
            <p:cNvSpPr/>
            <p:nvPr/>
          </p:nvSpPr>
          <p:spPr>
            <a:xfrm>
              <a:off x="5636906" y="5167734"/>
              <a:ext cx="6379535" cy="1690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EB9DA8-63BE-8F45-AA72-D12FF885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3"/>
            <a:ext cx="5373435" cy="883403"/>
          </a:xfrm>
        </p:spPr>
        <p:txBody>
          <a:bodyPr/>
          <a:lstStyle/>
          <a:p>
            <a:r>
              <a:rPr lang="en-US" dirty="0"/>
              <a:t>Key parts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745700-87CC-EE4B-8828-9495EA2C8F44}"/>
              </a:ext>
            </a:extLst>
          </p:cNvPr>
          <p:cNvSpPr txBox="1"/>
          <p:nvPr/>
        </p:nvSpPr>
        <p:spPr>
          <a:xfrm>
            <a:off x="2496544" y="1744897"/>
            <a:ext cx="189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HTTP cache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E6431-A7AE-DE45-8CE1-149FC42C46A8}"/>
              </a:ext>
            </a:extLst>
          </p:cNvPr>
          <p:cNvSpPr txBox="1"/>
          <p:nvPr/>
        </p:nvSpPr>
        <p:spPr>
          <a:xfrm>
            <a:off x="6805539" y="1871930"/>
            <a:ext cx="189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MediaWiki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9E93E-A89A-8040-9C60-ACB21B467BF3}"/>
              </a:ext>
            </a:extLst>
          </p:cNvPr>
          <p:cNvSpPr txBox="1"/>
          <p:nvPr/>
        </p:nvSpPr>
        <p:spPr>
          <a:xfrm>
            <a:off x="263471" y="3130086"/>
            <a:ext cx="9185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browser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D574B9-F9B5-F749-8912-656B5D6E3F40}"/>
              </a:ext>
            </a:extLst>
          </p:cNvPr>
          <p:cNvCxnSpPr>
            <a:cxnSpLocks/>
          </p:cNvCxnSpPr>
          <p:nvPr/>
        </p:nvCxnSpPr>
        <p:spPr>
          <a:xfrm>
            <a:off x="1209012" y="3453251"/>
            <a:ext cx="54448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33DB13E-D186-C140-8220-FD8231FA0F39}"/>
              </a:ext>
            </a:extLst>
          </p:cNvPr>
          <p:cNvSpPr/>
          <p:nvPr/>
        </p:nvSpPr>
        <p:spPr>
          <a:xfrm>
            <a:off x="11619777" y="1871930"/>
            <a:ext cx="496027" cy="287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86F0E0-43F8-D246-9C27-80162C911A5C}"/>
              </a:ext>
            </a:extLst>
          </p:cNvPr>
          <p:cNvSpPr/>
          <p:nvPr/>
        </p:nvSpPr>
        <p:spPr>
          <a:xfrm>
            <a:off x="11476086" y="2067872"/>
            <a:ext cx="496027" cy="287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3D9A7BD4-AB58-4E43-AB0E-34305358021A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A35A09-C6ED-9549-A2F0-CE971F9E7B6E}"/>
              </a:ext>
            </a:extLst>
          </p:cNvPr>
          <p:cNvGrpSpPr/>
          <p:nvPr/>
        </p:nvGrpSpPr>
        <p:grpSpPr>
          <a:xfrm>
            <a:off x="1093304" y="-1614293"/>
            <a:ext cx="11111222" cy="11470650"/>
            <a:chOff x="5448822" y="-116238"/>
            <a:chExt cx="6755703" cy="69742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C82648-13F9-B949-B2DC-23CFC1C5B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6906" y="-116238"/>
              <a:ext cx="6379535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9EE5F7-4AC2-7740-915F-525313AC104B}"/>
                </a:ext>
              </a:extLst>
            </p:cNvPr>
            <p:cNvSpPr/>
            <p:nvPr/>
          </p:nvSpPr>
          <p:spPr>
            <a:xfrm>
              <a:off x="5448822" y="-116238"/>
              <a:ext cx="6755703" cy="115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D226C0-4653-B64B-910B-57DE2B87EF8B}"/>
                </a:ext>
              </a:extLst>
            </p:cNvPr>
            <p:cNvSpPr/>
            <p:nvPr/>
          </p:nvSpPr>
          <p:spPr>
            <a:xfrm>
              <a:off x="5723792" y="264762"/>
              <a:ext cx="4742787" cy="115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72CE74-DF9F-9644-B8B9-70C3917C5F36}"/>
                </a:ext>
              </a:extLst>
            </p:cNvPr>
            <p:cNvSpPr/>
            <p:nvPr/>
          </p:nvSpPr>
          <p:spPr>
            <a:xfrm>
              <a:off x="5636906" y="1223074"/>
              <a:ext cx="4742787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B1D574-6566-064E-BE19-83E483B3BDCB}"/>
                </a:ext>
              </a:extLst>
            </p:cNvPr>
            <p:cNvSpPr/>
            <p:nvPr/>
          </p:nvSpPr>
          <p:spPr>
            <a:xfrm rot="2636794">
              <a:off x="7602074" y="1700554"/>
              <a:ext cx="1370635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E0BA66-EDB7-7548-8CD7-0D96D3097FB0}"/>
                </a:ext>
              </a:extLst>
            </p:cNvPr>
            <p:cNvSpPr/>
            <p:nvPr/>
          </p:nvSpPr>
          <p:spPr>
            <a:xfrm rot="20431764">
              <a:off x="6361656" y="4390090"/>
              <a:ext cx="2527283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A90E47-959E-7B48-8E23-B0081B48B5A6}"/>
                </a:ext>
              </a:extLst>
            </p:cNvPr>
            <p:cNvSpPr/>
            <p:nvPr/>
          </p:nvSpPr>
          <p:spPr>
            <a:xfrm>
              <a:off x="5636906" y="5167734"/>
              <a:ext cx="6379535" cy="1690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EB9DA8-63BE-8F45-AA72-D12FF885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Caching layer is optional!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14E4BE2-E7E7-F346-90BF-20976047A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3307901" cy="5594888"/>
          </a:xfrm>
        </p:spPr>
        <p:txBody>
          <a:bodyPr/>
          <a:lstStyle/>
          <a:p>
            <a:r>
              <a:rPr lang="en-US" dirty="0"/>
              <a:t>We’ll come back to caching in the next lecture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E6431-A7AE-DE45-8CE1-149FC42C46A8}"/>
              </a:ext>
            </a:extLst>
          </p:cNvPr>
          <p:cNvSpPr txBox="1"/>
          <p:nvPr/>
        </p:nvSpPr>
        <p:spPr>
          <a:xfrm>
            <a:off x="6805539" y="1871930"/>
            <a:ext cx="189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/>
                </a:solidFill>
              </a:rPr>
              <a:t>MediaWiki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16CC59-73A9-444D-AFCF-9A52A65A82F1}"/>
              </a:ext>
            </a:extLst>
          </p:cNvPr>
          <p:cNvSpPr/>
          <p:nvPr/>
        </p:nvSpPr>
        <p:spPr>
          <a:xfrm>
            <a:off x="1491369" y="2054013"/>
            <a:ext cx="3930485" cy="41639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9E93E-A89A-8040-9C60-ACB21B467BF3}"/>
              </a:ext>
            </a:extLst>
          </p:cNvPr>
          <p:cNvSpPr txBox="1"/>
          <p:nvPr/>
        </p:nvSpPr>
        <p:spPr>
          <a:xfrm>
            <a:off x="3571372" y="3364869"/>
            <a:ext cx="163516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Your</a:t>
            </a:r>
          </a:p>
          <a:p>
            <a:pPr algn="ctr"/>
            <a:r>
              <a:rPr lang="en-US" sz="2800" dirty="0"/>
              <a:t>web browser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461AD0-047F-D544-B308-EC67D5AB52B2}"/>
              </a:ext>
            </a:extLst>
          </p:cNvPr>
          <p:cNvSpPr/>
          <p:nvPr/>
        </p:nvSpPr>
        <p:spPr>
          <a:xfrm>
            <a:off x="11476086" y="2067872"/>
            <a:ext cx="496027" cy="287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53975D6-DD67-614D-A1BB-0CE59CD4C3C1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82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02BA-7D8E-1D45-98CD-8BFDDD81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MediaWiki</a:t>
            </a:r>
            <a:r>
              <a:rPr lang="en-US" dirty="0"/>
              <a:t>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0BED2-6EBD-6849-950E-D0C394D91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PHP code in Apache </a:t>
            </a:r>
            <a:r>
              <a:rPr lang="en-US" dirty="0" err="1"/>
              <a:t>Httpd</a:t>
            </a:r>
            <a:r>
              <a:rPr lang="en-US" dirty="0"/>
              <a:t> web framework.</a:t>
            </a:r>
          </a:p>
          <a:p>
            <a:r>
              <a:rPr lang="en-US" b="1" dirty="0"/>
              <a:t>Input</a:t>
            </a:r>
            <a:r>
              <a:rPr lang="en-US" dirty="0"/>
              <a:t> request:</a:t>
            </a:r>
          </a:p>
          <a:p>
            <a:pPr lvl="1"/>
            <a:r>
              <a:rPr lang="en-US" dirty="0"/>
              <a:t>An HTTP request from the browser.</a:t>
            </a:r>
          </a:p>
          <a:p>
            <a:pPr lvl="1"/>
            <a:r>
              <a:rPr lang="en-US" dirty="0"/>
              <a:t>For example, </a:t>
            </a:r>
            <a:r>
              <a:rPr lang="en-US" b="1" dirty="0">
                <a:solidFill>
                  <a:schemeClr val="accent6"/>
                </a:solidFill>
              </a:rPr>
              <a:t>GET /wiki/</a:t>
            </a:r>
            <a:r>
              <a:rPr lang="en-US" b="1" dirty="0" err="1">
                <a:solidFill>
                  <a:schemeClr val="accent6"/>
                </a:solidFill>
              </a:rPr>
              <a:t>Embioptera</a:t>
            </a:r>
            <a:endParaRPr lang="en-US" b="1" dirty="0">
              <a:solidFill>
                <a:schemeClr val="accent6"/>
              </a:solidFill>
            </a:endParaRPr>
          </a:p>
          <a:p>
            <a:r>
              <a:rPr lang="en-US" b="1" dirty="0"/>
              <a:t>Output</a:t>
            </a:r>
            <a:r>
              <a:rPr lang="en-US" dirty="0"/>
              <a:t> response:</a:t>
            </a:r>
          </a:p>
          <a:p>
            <a:pPr lvl="1"/>
            <a:r>
              <a:rPr lang="en-US" dirty="0"/>
              <a:t>An HTTP response understandable to the browser.</a:t>
            </a:r>
          </a:p>
          <a:p>
            <a:pPr lvl="1"/>
            <a:r>
              <a:rPr lang="en-US" dirty="0"/>
              <a:t>Usually an </a:t>
            </a:r>
            <a:r>
              <a:rPr lang="en-US" b="1" dirty="0">
                <a:solidFill>
                  <a:schemeClr val="accent6"/>
                </a:solidFill>
              </a:rPr>
              <a:t>HTML document</a:t>
            </a:r>
            <a:r>
              <a:rPr lang="en-US" dirty="0"/>
              <a:t>, sometimes an image,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8B266-4629-D44A-9415-510C7606E904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E817-2AFD-ED45-A2F0-0481FCA6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MediaWiki’s</a:t>
            </a:r>
            <a:r>
              <a:rPr lang="en-US" dirty="0"/>
              <a:t> main task is to generate article HTML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49E02A-A45A-DB49-92C0-4EE0EA342C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60" y="1084882"/>
            <a:ext cx="7763627" cy="577311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857934-E8F4-3A48-8F0B-63F8B6319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0658" y="1084882"/>
            <a:ext cx="3892039" cy="56258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How?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Get corresponding wiki text from DB.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Translate wiki text to HTML.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Add wrapping content and banners.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Add user-specific page header, based on cookies in request.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81BAD5-0ED3-754D-936F-CD2D289DEB14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9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9CE6F1DC-89EC-B544-A5BF-67E797DC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" y="1084882"/>
            <a:ext cx="7763627" cy="5773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EE817-2AFD-ED45-A2F0-0481FCA6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MediaWiki’s</a:t>
            </a:r>
            <a:r>
              <a:rPr lang="en-US" dirty="0"/>
              <a:t> main task is to generate article HTML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49E02A-A45A-DB49-92C0-4EE0EA342C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460" y="1084882"/>
            <a:ext cx="7763627" cy="577311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857934-E8F4-3A48-8F0B-63F8B6319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0658" y="1084882"/>
            <a:ext cx="3892039" cy="56258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How?</a:t>
            </a:r>
          </a:p>
          <a:p>
            <a:r>
              <a:rPr lang="en-US" dirty="0"/>
              <a:t>Get corresponding wiki text from DB.</a:t>
            </a:r>
          </a:p>
          <a:p>
            <a:r>
              <a:rPr lang="en-US" dirty="0"/>
              <a:t>Translate wiki text to HTML.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Add wrapping content and banners.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Add user-specific page header, based on cookies in request.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276F6B-C6A7-5547-A50C-F29F2A0C995F}"/>
              </a:ext>
            </a:extLst>
          </p:cNvPr>
          <p:cNvSpPr/>
          <p:nvPr/>
        </p:nvSpPr>
        <p:spPr>
          <a:xfrm>
            <a:off x="1326524" y="2871989"/>
            <a:ext cx="6472024" cy="3986011"/>
          </a:xfrm>
          <a:prstGeom prst="rect">
            <a:avLst/>
          </a:prstGeom>
          <a:noFill/>
          <a:ln w="762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E83C16E-618B-8048-9853-8A331C60B869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3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E817-2AFD-ED45-A2F0-0481FCA6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MediaWiki’s</a:t>
            </a:r>
            <a:r>
              <a:rPr lang="en-US" dirty="0"/>
              <a:t> main task is to generate article HTML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49E02A-A45A-DB49-92C0-4EE0EA342C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60" y="1084882"/>
            <a:ext cx="7763627" cy="577311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857934-E8F4-3A48-8F0B-63F8B6319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0658" y="1084882"/>
            <a:ext cx="3892039" cy="56258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How?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Get corresponding wiki text from DB.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Translate wiki text to HTML.</a:t>
            </a:r>
          </a:p>
          <a:p>
            <a:r>
              <a:rPr lang="en-US" dirty="0"/>
              <a:t>Add wrapping content and banners.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Add user-specific page header, based on cookies in request.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EC060E-950F-1F44-8498-88468CD9762A}"/>
              </a:ext>
            </a:extLst>
          </p:cNvPr>
          <p:cNvCxnSpPr>
            <a:cxnSpLocks/>
          </p:cNvCxnSpPr>
          <p:nvPr/>
        </p:nvCxnSpPr>
        <p:spPr>
          <a:xfrm flipV="1">
            <a:off x="0" y="1378039"/>
            <a:ext cx="7798548" cy="1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7B48ED-3A77-9249-BE91-AEEF578ADD0E}"/>
              </a:ext>
            </a:extLst>
          </p:cNvPr>
          <p:cNvCxnSpPr>
            <a:cxnSpLocks/>
          </p:cNvCxnSpPr>
          <p:nvPr/>
        </p:nvCxnSpPr>
        <p:spPr>
          <a:xfrm>
            <a:off x="7798548" y="1275008"/>
            <a:ext cx="0" cy="1609860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4DCD8A-D9C8-C34D-9563-C0ECAED3593F}"/>
              </a:ext>
            </a:extLst>
          </p:cNvPr>
          <p:cNvCxnSpPr>
            <a:cxnSpLocks/>
          </p:cNvCxnSpPr>
          <p:nvPr/>
        </p:nvCxnSpPr>
        <p:spPr>
          <a:xfrm>
            <a:off x="0" y="1275008"/>
            <a:ext cx="0" cy="5582992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D9B5C8-28B1-BD44-B02B-23992B2EF7C1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300766" cy="0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6A03E7-0A46-DC43-9792-BF9B5C1EEE65}"/>
              </a:ext>
            </a:extLst>
          </p:cNvPr>
          <p:cNvCxnSpPr>
            <a:cxnSpLocks/>
          </p:cNvCxnSpPr>
          <p:nvPr/>
        </p:nvCxnSpPr>
        <p:spPr>
          <a:xfrm>
            <a:off x="1300766" y="2884868"/>
            <a:ext cx="0" cy="3973132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B94676-852E-014E-83EC-1F4F9FF0DC69}"/>
              </a:ext>
            </a:extLst>
          </p:cNvPr>
          <p:cNvCxnSpPr>
            <a:cxnSpLocks/>
          </p:cNvCxnSpPr>
          <p:nvPr/>
        </p:nvCxnSpPr>
        <p:spPr>
          <a:xfrm>
            <a:off x="1300766" y="2884868"/>
            <a:ext cx="6497782" cy="0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B2B5FEE-FCB0-DF41-8EC8-A6B28CDA89E2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2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E817-2AFD-ED45-A2F0-0481FCA6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MediaWiki’s</a:t>
            </a:r>
            <a:r>
              <a:rPr lang="en-US" dirty="0"/>
              <a:t> main task is to generate article HTML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49E02A-A45A-DB49-92C0-4EE0EA342C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60" y="1084882"/>
            <a:ext cx="7763627" cy="577311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857934-E8F4-3A48-8F0B-63F8B6319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0658" y="1084882"/>
            <a:ext cx="3892039" cy="56258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How?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Get corresponding wiki text from DB.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Translate wiki text to HTML.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Add wrapping content and banners.</a:t>
            </a:r>
          </a:p>
          <a:p>
            <a:r>
              <a:rPr lang="en-US" dirty="0"/>
              <a:t>Add user-specific page header, based on cookies in request.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8B1B0-F4AF-5840-8C82-F2AAE956DBA9}"/>
              </a:ext>
            </a:extLst>
          </p:cNvPr>
          <p:cNvSpPr/>
          <p:nvPr/>
        </p:nvSpPr>
        <p:spPr>
          <a:xfrm>
            <a:off x="3541690" y="1084881"/>
            <a:ext cx="4340180" cy="280279"/>
          </a:xfrm>
          <a:prstGeom prst="rect">
            <a:avLst/>
          </a:prstGeom>
          <a:noFill/>
          <a:ln w="762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3A3145-718E-0D45-A67D-89D7FBBF3668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5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7A1A-973D-4945-8DFF-11951D09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Types of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AB33-3CF3-AC41-8488-4D7F0B245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software </a:t>
            </a:r>
            <a:r>
              <a:rPr lang="en-US" b="1" dirty="0"/>
              <a:t>service</a:t>
            </a:r>
            <a:r>
              <a:rPr lang="en-US" dirty="0"/>
              <a:t> is a program that runs continuously, giving responses to requests.</a:t>
            </a:r>
          </a:p>
          <a:p>
            <a:r>
              <a:rPr lang="en-US" b="1" dirty="0"/>
              <a:t>Scalability</a:t>
            </a:r>
            <a:r>
              <a:rPr lang="en-US" dirty="0"/>
              <a:t> is the ability of a service to grow to handle many concurrent users (ideally an arbitrarily large number).</a:t>
            </a:r>
          </a:p>
          <a:p>
            <a:r>
              <a:rPr lang="en-US" dirty="0"/>
              <a:t>Two approaches to scaling that are useful in different scenarios:</a:t>
            </a:r>
            <a:endParaRPr lang="en-US" b="1" dirty="0"/>
          </a:p>
          <a:p>
            <a:r>
              <a:rPr lang="en-US" b="1" dirty="0"/>
              <a:t>Vertical scaling </a:t>
            </a:r>
            <a:r>
              <a:rPr lang="en-US" dirty="0"/>
              <a:t>is upgrading your machine(s).</a:t>
            </a:r>
          </a:p>
          <a:p>
            <a:pPr lvl="1"/>
            <a:r>
              <a:rPr lang="en-US" dirty="0"/>
              <a:t>The simplest and most efficient way of scaling… but there is a ceiling.</a:t>
            </a:r>
          </a:p>
          <a:p>
            <a:r>
              <a:rPr lang="en-US" b="1" dirty="0"/>
              <a:t>Horizontal scaling </a:t>
            </a:r>
            <a:r>
              <a:rPr lang="en-US" dirty="0"/>
              <a:t>is adding more machines.</a:t>
            </a:r>
          </a:p>
          <a:p>
            <a:pPr lvl="1"/>
            <a:r>
              <a:rPr lang="en-US" dirty="0"/>
              <a:t>Coordinating a cluster of machines is complicated, but it's necessary for global scale and massive throughput.</a:t>
            </a:r>
          </a:p>
        </p:txBody>
      </p:sp>
    </p:spTree>
    <p:extLst>
      <p:ext uri="{BB962C8B-B14F-4D97-AF65-F5344CB8AC3E}">
        <p14:creationId xmlns:p14="http://schemas.microsoft.com/office/powerpoint/2010/main" val="229164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EB8C-AFB1-C249-9415-061E8A81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walkthroughs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A3B3-C81A-C643-A628-268A73A8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(Bitbucket links will not work for students, refer to video)</a:t>
            </a:r>
          </a:p>
          <a:p>
            <a:r>
              <a:rPr lang="en-US" dirty="0">
                <a:hlinkClick r:id="rId2"/>
              </a:rPr>
              <a:t>https://stevetarzia.com/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https://bitbucket.org/starzia/www.stevetarzia.com/src/master/index.php?mode=view&amp;spa=0&amp;at=master&amp;fileviewer=file-view-default</a:t>
            </a:r>
            <a:endParaRPr lang="en-US" dirty="0"/>
          </a:p>
          <a:p>
            <a:r>
              <a:rPr lang="en-US" dirty="0">
                <a:hlinkClick r:id="rId4"/>
              </a:rPr>
              <a:t>https://stevetarzia.com/xmas/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https://bitbucket.org/starzia/www.stevetarzia.com/src/master/xmas/index.php?mode=view&amp;spa=0&amp;at=master&amp;fileviewer=file-view-default</a:t>
            </a:r>
            <a:endParaRPr lang="en-US" dirty="0"/>
          </a:p>
          <a:p>
            <a:r>
              <a:rPr lang="en-US" dirty="0">
                <a:hlinkClick r:id="rId6"/>
              </a:rPr>
              <a:t>https://stevetarzia.com/listen/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https://bitbucket.org/starzia/www.stevetarzia.com/src/master/listen/index.php?mode=view&amp;spa=0&amp;at=master&amp;fileviewer=file-view-default</a:t>
            </a:r>
            <a:endParaRPr lang="en-US" dirty="0"/>
          </a:p>
          <a:p>
            <a:r>
              <a:rPr lang="en-US" dirty="0">
                <a:hlinkClick r:id="rId8"/>
              </a:rPr>
              <a:t>https://gunmemorial.org/donate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https://bitbucket.org/starzia/gunmemorial/src/master/victim-portal/src/main/webapp/donate.jsp?mode=view&amp;spa=0&amp;at=master&amp;fileviewer=file-view-default</a:t>
            </a:r>
            <a:endParaRPr lang="en-US" dirty="0"/>
          </a:p>
          <a:p>
            <a:r>
              <a:rPr lang="en-US" dirty="0">
                <a:hlinkClick r:id="rId10"/>
              </a:rPr>
              <a:t>https://gunmemorial.org/sitemap.txt</a:t>
            </a:r>
            <a:endParaRPr lang="en-US" dirty="0"/>
          </a:p>
          <a:p>
            <a:r>
              <a:rPr lang="en-US" dirty="0">
                <a:hlinkClick r:id="rId11"/>
              </a:rPr>
              <a:t>https://gunmemorial.org/sitemap.txt?startYear=2020&amp;endYear=2020</a:t>
            </a:r>
            <a:endParaRPr lang="en-US" dirty="0"/>
          </a:p>
          <a:p>
            <a:pPr lvl="1"/>
            <a:r>
              <a:rPr lang="en-US" dirty="0">
                <a:hlinkClick r:id="rId12"/>
              </a:rPr>
              <a:t>https://bitbucket.org/starzia/gunmemorial/src/master/victim-portal/src/main/java/org/gunmemorial/web/servlet/SiteMapServlet.java?mode=view&amp;spa=0&amp;at=master&amp;fileviewer=file-view-default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7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CC61-5980-454D-9A2A-C1E202D0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D6EA-203B-E340-A716-9CB52333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Showed that web server frameworks let you translate a simple program into a multi-threaded service with concurrency.</a:t>
            </a:r>
          </a:p>
          <a:p>
            <a:r>
              <a:rPr lang="en-US" dirty="0"/>
              <a:t>Introduced HTTP as the most common type of service.</a:t>
            </a:r>
          </a:p>
          <a:p>
            <a:pPr lvl="1"/>
            <a:r>
              <a:rPr lang="en-US" dirty="0"/>
              <a:t>Client </a:t>
            </a:r>
            <a:r>
              <a:rPr lang="en-US" b="1" dirty="0"/>
              <a:t>requests</a:t>
            </a:r>
            <a:r>
              <a:rPr lang="en-US" dirty="0"/>
              <a:t> a document (specified in path/</a:t>
            </a:r>
            <a:r>
              <a:rPr lang="en-US" dirty="0" err="1"/>
              <a:t>url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Server sends document in the </a:t>
            </a:r>
            <a:r>
              <a:rPr lang="en-US" b="1" dirty="0"/>
              <a:t>response</a:t>
            </a:r>
            <a:r>
              <a:rPr lang="en-US" dirty="0"/>
              <a:t>.</a:t>
            </a:r>
          </a:p>
          <a:p>
            <a:r>
              <a:rPr lang="en-US" dirty="0"/>
              <a:t>High-level overview of Wikipedia’s architecture.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Open questions:</a:t>
            </a:r>
          </a:p>
          <a:p>
            <a:r>
              <a:rPr lang="en-US" dirty="0"/>
              <a:t>What’s caching and why is it possible?</a:t>
            </a:r>
          </a:p>
          <a:p>
            <a:r>
              <a:rPr lang="en-US" dirty="0"/>
              <a:t>What’s the purpose of the database and how to make it scalable?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5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4CDB1E-74CA-1A4E-AFF3-DB52CB0D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</a:t>
            </a:r>
            <a:r>
              <a:rPr lang="en-US" b="1" dirty="0"/>
              <a:t>services</a:t>
            </a:r>
            <a:r>
              <a:rPr lang="en-US" dirty="0"/>
              <a:t> different than programs?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E59FD-4242-5F4A-A575-596072F20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793629-4FB9-C145-8B97-18C91A63B9C1}"/>
              </a:ext>
            </a:extLst>
          </p:cNvPr>
          <p:cNvGrpSpPr/>
          <p:nvPr/>
        </p:nvGrpSpPr>
        <p:grpSpPr>
          <a:xfrm>
            <a:off x="10422676" y="5148260"/>
            <a:ext cx="1486827" cy="1413862"/>
            <a:chOff x="7400695" y="838685"/>
            <a:chExt cx="1486827" cy="1413862"/>
          </a:xfrm>
        </p:grpSpPr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731EA088-39D1-A548-BF1C-7B010F4CFA3A}"/>
                </a:ext>
              </a:extLst>
            </p:cNvPr>
            <p:cNvSpPr/>
            <p:nvPr/>
          </p:nvSpPr>
          <p:spPr>
            <a:xfrm>
              <a:off x="7400695" y="838685"/>
              <a:ext cx="1486827" cy="1413862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ctagon 2">
              <a:extLst>
                <a:ext uri="{FF2B5EF4-FFF2-40B4-BE49-F238E27FC236}">
                  <a16:creationId xmlns:a16="http://schemas.microsoft.com/office/drawing/2014/main" id="{232ECE3D-193B-2B42-B17A-CA283EC30116}"/>
                </a:ext>
              </a:extLst>
            </p:cNvPr>
            <p:cNvSpPr/>
            <p:nvPr/>
          </p:nvSpPr>
          <p:spPr>
            <a:xfrm>
              <a:off x="7456450" y="905591"/>
              <a:ext cx="1364166" cy="129354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B3AD47-1889-BE44-8C8B-E715B1AF3504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3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E19F-BB8D-A446-A1FF-BD5929B0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Service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3485-05B1-F443-AF9A-9C7997089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theory of computation, a computer program (Turing Machine)  takes a symbolic </a:t>
            </a:r>
            <a:r>
              <a:rPr lang="en-US" b="1" dirty="0"/>
              <a:t>input</a:t>
            </a:r>
            <a:r>
              <a:rPr lang="en-US" dirty="0"/>
              <a:t> and returns a symbolic </a:t>
            </a:r>
            <a:r>
              <a:rPr lang="en-US" b="1" dirty="0"/>
              <a:t>output</a:t>
            </a:r>
            <a:r>
              <a:rPr lang="en-US" dirty="0"/>
              <a:t>.  Then it stops.</a:t>
            </a:r>
          </a:p>
          <a:p>
            <a:r>
              <a:rPr lang="en-US" dirty="0"/>
              <a:t>Similarly, a computer </a:t>
            </a:r>
            <a:r>
              <a:rPr lang="en-US" b="1" dirty="0"/>
              <a:t>service</a:t>
            </a:r>
            <a:r>
              <a:rPr lang="en-US" dirty="0"/>
              <a:t> receives </a:t>
            </a:r>
            <a:r>
              <a:rPr lang="en-US" b="1" dirty="0"/>
              <a:t>requests</a:t>
            </a:r>
            <a:r>
              <a:rPr lang="en-US" dirty="0"/>
              <a:t> and returns a </a:t>
            </a:r>
            <a:r>
              <a:rPr lang="en-US" b="1" dirty="0"/>
              <a:t>response</a:t>
            </a:r>
            <a:r>
              <a:rPr lang="en-US" dirty="0"/>
              <a:t> for each request.</a:t>
            </a:r>
          </a:p>
          <a:p>
            <a:r>
              <a:rPr lang="en-US" dirty="0"/>
              <a:t>However, a service can handle many concurrent, independent requests, which may be from different users.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513DF-B742-FF40-9567-9D58FB390CB5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9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C438-EB12-4541-9215-0CB15B07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</a:t>
            </a:r>
            <a:r>
              <a:rPr lang="en-US" b="1" dirty="0"/>
              <a:t>Program</a:t>
            </a:r>
            <a:r>
              <a:rPr lang="en-US" dirty="0"/>
              <a:t> to a </a:t>
            </a:r>
            <a:r>
              <a:rPr lang="en-US" b="1" dirty="0"/>
              <a:t>Service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9ECF2-5598-3D45-9087-B441181C13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simple computer program can be translated into a service by:</a:t>
            </a:r>
          </a:p>
          <a:p>
            <a:pPr lvl="1"/>
            <a:r>
              <a:rPr lang="en-US" sz="3200" dirty="0"/>
              <a:t>Listening to requests that arrive from the </a:t>
            </a:r>
            <a:r>
              <a:rPr lang="en-US" sz="3200" b="1" dirty="0"/>
              <a:t>network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Running many copies of the program concurrently</a:t>
            </a:r>
            <a:br>
              <a:rPr lang="en-US" sz="3200" dirty="0"/>
            </a:br>
            <a:r>
              <a:rPr lang="en-US" sz="3200" dirty="0"/>
              <a:t>(using the OS features called </a:t>
            </a:r>
            <a:r>
              <a:rPr lang="en-US" sz="3200" i="1" dirty="0"/>
              <a:t>threads</a:t>
            </a:r>
            <a:r>
              <a:rPr lang="en-US" sz="3200" dirty="0"/>
              <a:t> or </a:t>
            </a:r>
            <a:r>
              <a:rPr lang="en-US" sz="3200" i="1" dirty="0"/>
              <a:t>processes</a:t>
            </a:r>
            <a:r>
              <a:rPr lang="en-US" sz="3200" dirty="0"/>
              <a:t>).</a:t>
            </a:r>
          </a:p>
          <a:p>
            <a:pPr lvl="1"/>
            <a:r>
              <a:rPr lang="en-US" sz="3200" dirty="0"/>
              <a:t>Using queues to store unhandled requests and unsent responses.</a:t>
            </a:r>
          </a:p>
          <a:p>
            <a:pPr lvl="2"/>
            <a:r>
              <a:rPr lang="en-US" sz="2800" dirty="0"/>
              <a:t>Queues allow competing threads to share a single network “socket” (one IP address and port).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3452BE-0D70-2741-BE6F-E0E26E07E8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9072" y="1084263"/>
            <a:ext cx="5677130" cy="5626100"/>
          </a:xfr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7DB8D0-D5AC-CF47-9421-C89ABC5E6F0A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655BE174-0211-8842-BFCF-D9AEE5D37B34}"/>
              </a:ext>
            </a:extLst>
          </p:cNvPr>
          <p:cNvSpPr/>
          <p:nvPr/>
        </p:nvSpPr>
        <p:spPr>
          <a:xfrm>
            <a:off x="7656162" y="-518278"/>
            <a:ext cx="4108442" cy="1766805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02263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A3D5-1B5B-6549-96BF-144369EE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thread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2CAAA-8D85-DF47-9165-35CA19757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5879" y="1084882"/>
            <a:ext cx="6666819" cy="56258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program on each thread runs an infinite loop: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while(true){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request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requestQ.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response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doWork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(request);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responseQ.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(response);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pop() waits if the queue is empty.</a:t>
            </a:r>
          </a:p>
          <a:p>
            <a:r>
              <a:rPr lang="en-US" dirty="0">
                <a:cs typeface="Courier New" panose="02070309020205020404" pitchFamily="49" charset="0"/>
              </a:rPr>
              <a:t>push() might wait if queue is too full.</a:t>
            </a:r>
          </a:p>
          <a:p>
            <a:r>
              <a:rPr lang="en-US" dirty="0">
                <a:cs typeface="Courier New" panose="02070309020205020404" pitchFamily="49" charset="0"/>
              </a:rPr>
              <a:t>A thread that waits is also said to </a:t>
            </a:r>
            <a:r>
              <a:rPr lang="en-US" b="1" dirty="0">
                <a:cs typeface="Courier New" panose="02070309020205020404" pitchFamily="49" charset="0"/>
              </a:rPr>
              <a:t>block</a:t>
            </a:r>
            <a:r>
              <a:rPr lang="en-US" dirty="0">
                <a:cs typeface="Courier New" panose="02070309020205020404" pitchFamily="49" charset="0"/>
              </a:rPr>
              <a:t>.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FD8A32A-43E9-7145-9A8C-882E8747BA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304845"/>
            <a:ext cx="4609154" cy="4567724"/>
          </a:xfr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1ED2EB-ACA1-C543-82C0-E945F069D85D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6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76DF8A-80C6-0243-B462-B46E0A82B673}"/>
              </a:ext>
            </a:extLst>
          </p:cNvPr>
          <p:cNvCxnSpPr>
            <a:cxnSpLocks/>
          </p:cNvCxnSpPr>
          <p:nvPr/>
        </p:nvCxnSpPr>
        <p:spPr>
          <a:xfrm flipH="1" flipV="1">
            <a:off x="2029523" y="3267307"/>
            <a:ext cx="156116" cy="457200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A0FB5F-69F7-BF46-A7AA-60882394CDC7}"/>
              </a:ext>
            </a:extLst>
          </p:cNvPr>
          <p:cNvCxnSpPr>
            <a:cxnSpLocks/>
          </p:cNvCxnSpPr>
          <p:nvPr/>
        </p:nvCxnSpPr>
        <p:spPr>
          <a:xfrm>
            <a:off x="2156412" y="3267307"/>
            <a:ext cx="196495" cy="457200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7A63E4-6141-B641-AFAB-472D2C2C5B09}"/>
              </a:ext>
            </a:extLst>
          </p:cNvPr>
          <p:cNvSpPr txBox="1"/>
          <p:nvPr/>
        </p:nvSpPr>
        <p:spPr>
          <a:xfrm>
            <a:off x="1583473" y="3321722"/>
            <a:ext cx="61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2D76B-48FC-4247-9595-22540D586B43}"/>
              </a:ext>
            </a:extLst>
          </p:cNvPr>
          <p:cNvSpPr txBox="1"/>
          <p:nvPr/>
        </p:nvSpPr>
        <p:spPr>
          <a:xfrm>
            <a:off x="2434783" y="3126575"/>
            <a:ext cx="7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64E520-CF2B-1F47-B6E5-D91BFE6BE996}"/>
              </a:ext>
            </a:extLst>
          </p:cNvPr>
          <p:cNvCxnSpPr>
            <a:cxnSpLocks/>
          </p:cNvCxnSpPr>
          <p:nvPr/>
        </p:nvCxnSpPr>
        <p:spPr>
          <a:xfrm flipV="1">
            <a:off x="2548893" y="3321722"/>
            <a:ext cx="687329" cy="402785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A3D5-1B5B-6549-96BF-144369EE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2CAAA-8D85-DF47-9165-35CA19757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5879" y="1084882"/>
            <a:ext cx="6666819" cy="5625884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Many requests can be processed at the same time (concurrently).</a:t>
            </a:r>
          </a:p>
          <a:p>
            <a:r>
              <a:rPr lang="en-US" dirty="0">
                <a:cs typeface="Courier New" panose="02070309020205020404" pitchFamily="49" charset="0"/>
              </a:rPr>
              <a:t>This allows many CPU cores to be used in parallel.</a:t>
            </a:r>
          </a:p>
          <a:p>
            <a:r>
              <a:rPr lang="en-US" dirty="0">
                <a:cs typeface="Courier New" panose="02070309020205020404" pitchFamily="49" charset="0"/>
              </a:rPr>
              <a:t>The threaded design is also helpful even if there is only one CPU core, because the app may block to request data from disk or over the network.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This is called IO (input/output).</a:t>
            </a:r>
          </a:p>
          <a:p>
            <a:r>
              <a:rPr lang="en-US" dirty="0">
                <a:cs typeface="Courier New" panose="02070309020205020404" pitchFamily="49" charset="0"/>
              </a:rPr>
              <a:t>While one thread is waiting for the IO to complete, another can use the CPU.  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FD8A32A-43E9-7145-9A8C-882E8747BA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304845"/>
            <a:ext cx="4609154" cy="4567724"/>
          </a:xfr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800B4B1-AE75-154F-8587-09A395C5A7B7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3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A3D5-1B5B-6549-96BF-144369EE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Web/HTTP server frameworks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2CAAA-8D85-DF47-9165-35CA19757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5879" y="1084882"/>
            <a:ext cx="6666819" cy="5625884"/>
          </a:xfrm>
        </p:spPr>
        <p:txBody>
          <a:bodyPr>
            <a:norm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Web/HTTP server </a:t>
            </a:r>
            <a:r>
              <a:rPr lang="en-US" dirty="0">
                <a:cs typeface="Courier New" panose="02070309020205020404" pitchFamily="49" charset="0"/>
              </a:rPr>
              <a:t>software provides this basic framework.</a:t>
            </a:r>
          </a:p>
          <a:p>
            <a:r>
              <a:rPr lang="en-US" dirty="0">
                <a:cs typeface="Courier New" panose="02070309020205020404" pitchFamily="49" charset="0"/>
              </a:rPr>
              <a:t>For example: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Java: Jetty, Tomcat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Python: Flask, Django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Javascript</a:t>
            </a:r>
            <a:r>
              <a:rPr lang="en-US" dirty="0">
                <a:cs typeface="Courier New" panose="02070309020205020404" pitchFamily="49" charset="0"/>
              </a:rPr>
              <a:t>: Node.js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Static files: Apache httpd, Nginx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Just plug in the app code.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FD8A32A-43E9-7145-9A8C-882E8747BA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304845"/>
            <a:ext cx="4609154" cy="456772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07E9A4-47D3-EA4D-9536-36042B69C951}"/>
              </a:ext>
            </a:extLst>
          </p:cNvPr>
          <p:cNvSpPr/>
          <p:nvPr/>
        </p:nvSpPr>
        <p:spPr>
          <a:xfrm>
            <a:off x="3657600" y="3670126"/>
            <a:ext cx="501041" cy="53861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53D24F7-FCA7-5245-93B3-BE61E66808D6}"/>
              </a:ext>
            </a:extLst>
          </p:cNvPr>
          <p:cNvSpPr/>
          <p:nvPr/>
        </p:nvSpPr>
        <p:spPr>
          <a:xfrm rot="12122436">
            <a:off x="4254959" y="4274865"/>
            <a:ext cx="951978" cy="43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08BF69B-27C2-0543-864D-85DEEE9EC35C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9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 Text Transport Protocol (HTTP)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HTTP is a client-server data exchange protocol</a:t>
            </a:r>
          </a:p>
          <a:p>
            <a:r>
              <a:rPr lang="en-US" dirty="0"/>
              <a:t>It was invented for web browsers to fetch pages from webservers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/>
                </a:solidFill>
              </a:rPr>
              <a:t>Request</a:t>
            </a:r>
            <a:r>
              <a:rPr lang="en-US" dirty="0"/>
              <a:t> specifies:</a:t>
            </a:r>
          </a:p>
          <a:p>
            <a:pPr lvl="1"/>
            <a:r>
              <a:rPr lang="en-US" dirty="0"/>
              <a:t>A human-readable header with: </a:t>
            </a:r>
            <a:r>
              <a:rPr lang="en-US" i="1" dirty="0">
                <a:solidFill>
                  <a:schemeClr val="accent6"/>
                </a:solidFill>
              </a:rPr>
              <a:t>URL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/>
                </a:solidFill>
              </a:rPr>
              <a:t>method</a:t>
            </a:r>
            <a:r>
              <a:rPr lang="en-US" dirty="0"/>
              <a:t>, (plus some optional headers)</a:t>
            </a:r>
          </a:p>
          <a:p>
            <a:pPr lvl="1"/>
            <a:r>
              <a:rPr lang="en-US" dirty="0"/>
              <a:t>An optional </a:t>
            </a:r>
            <a:r>
              <a:rPr lang="en-US" i="1" dirty="0">
                <a:solidFill>
                  <a:schemeClr val="accent6"/>
                </a:solidFill>
              </a:rPr>
              <a:t>body</a:t>
            </a:r>
            <a:r>
              <a:rPr lang="en-US" dirty="0"/>
              <a:t>, storing raw data (bytes).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6"/>
                </a:solidFill>
              </a:rPr>
              <a:t>Response</a:t>
            </a:r>
            <a:r>
              <a:rPr lang="en-US" dirty="0"/>
              <a:t> includes:</a:t>
            </a:r>
          </a:p>
          <a:p>
            <a:pPr lvl="1"/>
            <a:r>
              <a:rPr lang="en-US" dirty="0"/>
              <a:t>A human-readable header with </a:t>
            </a:r>
            <a:r>
              <a:rPr lang="en-US" i="1" dirty="0">
                <a:solidFill>
                  <a:schemeClr val="accent6"/>
                </a:solidFill>
              </a:rPr>
              <a:t>response code</a:t>
            </a:r>
            <a:r>
              <a:rPr lang="en-US" dirty="0"/>
              <a:t>, (plus some optional headers)</a:t>
            </a:r>
          </a:p>
          <a:p>
            <a:pPr lvl="1"/>
            <a:r>
              <a:rPr lang="en-US" dirty="0"/>
              <a:t>An optional </a:t>
            </a:r>
            <a:r>
              <a:rPr lang="en-US" i="1" dirty="0">
                <a:solidFill>
                  <a:schemeClr val="accent6"/>
                </a:solidFill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15777736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EECS-340 Lecture 17 - QUIC</Template>
  <TotalTime>18135</TotalTime>
  <Words>1245</Words>
  <Application>Microsoft Macintosh PowerPoint</Application>
  <PresentationFormat>Widescreen</PresentationFormat>
  <Paragraphs>161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Garamond</vt:lpstr>
      <vt:lpstr>Theme1</vt:lpstr>
      <vt:lpstr>CS-310 Scalable Software Architectures Lecture 2: HTTP and Web Servers</vt:lpstr>
      <vt:lpstr>Last Time: Types of Scaling</vt:lpstr>
      <vt:lpstr>How are services different than programs?</vt:lpstr>
      <vt:lpstr>Basic Service Definition</vt:lpstr>
      <vt:lpstr>From a Program to a Service</vt:lpstr>
      <vt:lpstr>Service thread</vt:lpstr>
      <vt:lpstr>Concurrency</vt:lpstr>
      <vt:lpstr>Web/HTTP server frameworks</vt:lpstr>
      <vt:lpstr>Hyper Text Transport Protocol (HTTP)</vt:lpstr>
      <vt:lpstr>Request:</vt:lpstr>
      <vt:lpstr>Wikipedia architecture</vt:lpstr>
      <vt:lpstr>Key parts</vt:lpstr>
      <vt:lpstr>Key parts</vt:lpstr>
      <vt:lpstr>Caching layer is optional!</vt:lpstr>
      <vt:lpstr>MediaWiki application</vt:lpstr>
      <vt:lpstr>MediaWiki’s main task is to generate article HTML</vt:lpstr>
      <vt:lpstr>MediaWiki’s main task is to generate article HTML</vt:lpstr>
      <vt:lpstr>MediaWiki’s main task is to generate article HTML</vt:lpstr>
      <vt:lpstr>MediaWiki’s main task is to generate article HTML</vt:lpstr>
      <vt:lpstr>Code walkthroughs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238</cp:revision>
  <cp:lastPrinted>2019-09-25T20:01:30Z</cp:lastPrinted>
  <dcterms:created xsi:type="dcterms:W3CDTF">2017-09-19T21:33:23Z</dcterms:created>
  <dcterms:modified xsi:type="dcterms:W3CDTF">2021-01-14T23:28:59Z</dcterms:modified>
</cp:coreProperties>
</file>