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23"/>
  </p:notesMasterIdLst>
  <p:handoutMasterIdLst>
    <p:handoutMasterId r:id="rId24"/>
  </p:handoutMasterIdLst>
  <p:sldIdLst>
    <p:sldId id="256" r:id="rId2"/>
    <p:sldId id="315" r:id="rId3"/>
    <p:sldId id="316" r:id="rId4"/>
    <p:sldId id="314" r:id="rId5"/>
    <p:sldId id="317" r:id="rId6"/>
    <p:sldId id="291" r:id="rId7"/>
    <p:sldId id="293" r:id="rId8"/>
    <p:sldId id="292" r:id="rId9"/>
    <p:sldId id="319" r:id="rId10"/>
    <p:sldId id="299" r:id="rId11"/>
    <p:sldId id="300" r:id="rId12"/>
    <p:sldId id="301" r:id="rId13"/>
    <p:sldId id="302" r:id="rId14"/>
    <p:sldId id="275" r:id="rId15"/>
    <p:sldId id="303" r:id="rId16"/>
    <p:sldId id="304" r:id="rId17"/>
    <p:sldId id="305" r:id="rId18"/>
    <p:sldId id="306" r:id="rId19"/>
    <p:sldId id="308" r:id="rId20"/>
    <p:sldId id="309" r:id="rId21"/>
    <p:sldId id="310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7219861-5E0D-C644-9540-737B718C485A}">
          <p14:sldIdLst>
            <p14:sldId id="256"/>
            <p14:sldId id="315"/>
            <p14:sldId id="316"/>
            <p14:sldId id="314"/>
            <p14:sldId id="317"/>
            <p14:sldId id="291"/>
            <p14:sldId id="293"/>
            <p14:sldId id="292"/>
            <p14:sldId id="319"/>
            <p14:sldId id="299"/>
            <p14:sldId id="300"/>
            <p14:sldId id="301"/>
            <p14:sldId id="302"/>
            <p14:sldId id="275"/>
            <p14:sldId id="303"/>
            <p14:sldId id="304"/>
            <p14:sldId id="305"/>
            <p14:sldId id="306"/>
            <p14:sldId id="308"/>
            <p14:sldId id="309"/>
            <p14:sldId id="310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317"/>
    <p:restoredTop sz="92245"/>
  </p:normalViewPr>
  <p:slideViewPr>
    <p:cSldViewPr snapToGrid="0" snapToObjects="1">
      <p:cViewPr varScale="1">
        <p:scale>
          <a:sx n="118" d="100"/>
          <a:sy n="118" d="100"/>
        </p:scale>
        <p:origin x="5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9" d="100"/>
          <a:sy n="99" d="100"/>
        </p:scale>
        <p:origin x="4272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A91097-98C8-FE45-B63E-A689361303E4}" type="datetimeFigureOut">
              <a:rPr lang="en-US" smtClean="0"/>
              <a:t>1/11/21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2BE98C-46CD-DF40-A244-A5625579BE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4579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834C72-D733-5448-A03C-2F9CE3C7CCB3}" type="datetimeFigureOut">
              <a:rPr lang="en-US" smtClean="0"/>
              <a:t>1/11/21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8B1E31-8139-D340-BE89-3F6CE06B35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776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3498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965325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1/11/21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99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1/11/21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588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45330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97513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471" y="154984"/>
            <a:ext cx="11639227" cy="8059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3471" y="1084881"/>
            <a:ext cx="5756329" cy="562588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084882"/>
            <a:ext cx="5730498" cy="56258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280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475" y="139485"/>
            <a:ext cx="11747715" cy="88340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2474" y="1143794"/>
            <a:ext cx="5765101" cy="530023"/>
          </a:xfrm>
        </p:spPr>
        <p:txBody>
          <a:bodyPr anchor="b">
            <a:noAutofit/>
          </a:bodyPr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2475" y="1794724"/>
            <a:ext cx="5765101" cy="493154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143794"/>
            <a:ext cx="5807989" cy="530023"/>
          </a:xfrm>
        </p:spPr>
        <p:txBody>
          <a:bodyPr anchor="b">
            <a:noAutofit/>
          </a:bodyPr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1794723"/>
            <a:ext cx="5807988" cy="493154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584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7762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4470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1/11/21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569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1/11/21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903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3471" y="154983"/>
            <a:ext cx="11639227" cy="8834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3471" y="1146875"/>
            <a:ext cx="11639227" cy="55948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ECC0D2-6C89-6648-A386-A42E42762079}"/>
              </a:ext>
            </a:extLst>
          </p:cNvPr>
          <p:cNvSpPr txBox="1"/>
          <p:nvPr userDrawn="1"/>
        </p:nvSpPr>
        <p:spPr>
          <a:xfrm>
            <a:off x="11393905" y="154983"/>
            <a:ext cx="601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03E72132-18A4-A340-91B0-EAA9D08BB4B8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75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bay.com/sch/i.html?_nkw=guitar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aws.amazon.com/ec2/instance-types/" TargetMode="Externa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767712"/>
          </a:xfrm>
        </p:spPr>
        <p:txBody>
          <a:bodyPr>
            <a:normAutofit fontScale="90000"/>
          </a:bodyPr>
          <a:lstStyle/>
          <a:p>
            <a:r>
              <a:rPr lang="en-US" sz="4900" dirty="0">
                <a:solidFill>
                  <a:schemeClr val="tx1"/>
                </a:solidFill>
              </a:rPr>
              <a:t>CS-310 Scalable Software Architectures</a:t>
            </a:r>
            <a:br>
              <a:rPr lang="en-US" dirty="0"/>
            </a:br>
            <a:r>
              <a:rPr lang="en-US" dirty="0"/>
              <a:t>Lecture 1:</a:t>
            </a:r>
            <a:br>
              <a:rPr lang="en-US" dirty="0"/>
            </a:br>
            <a:r>
              <a:rPr lang="en-US" dirty="0"/>
              <a:t>Types of Scaling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122548"/>
            <a:ext cx="9144000" cy="1135251"/>
          </a:xfrm>
        </p:spPr>
        <p:txBody>
          <a:bodyPr/>
          <a:lstStyle/>
          <a:p>
            <a:r>
              <a:rPr lang="en-US" dirty="0"/>
              <a:t>Steve Tarzia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329" y="6024402"/>
            <a:ext cx="2895817" cy="364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5142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C2094-46D4-1142-BE55-9733D6E032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Traditional view of Software </a:t>
            </a:r>
            <a:r>
              <a:rPr lang="en-US" b="1" dirty="0"/>
              <a:t>Scalability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02772F-91AE-304E-9261-D023F5F411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 Data Structures &amp; Algorithms we consider a kind of scalability:</a:t>
            </a:r>
          </a:p>
          <a:p>
            <a:r>
              <a:rPr lang="en-US" dirty="0"/>
              <a:t>As </a:t>
            </a:r>
            <a:r>
              <a:rPr lang="en-US" b="1" dirty="0">
                <a:solidFill>
                  <a:schemeClr val="accent6"/>
                </a:solidFill>
              </a:rPr>
              <a:t>input data size </a:t>
            </a:r>
            <a:r>
              <a:rPr lang="en-US" dirty="0"/>
              <a:t>“n” gets bigger, program should run quickly.</a:t>
            </a:r>
          </a:p>
          <a:p>
            <a:r>
              <a:rPr lang="en-US" dirty="0"/>
              <a:t>Complexity analysis lists program runtime as a function of input size.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For example:</a:t>
            </a:r>
          </a:p>
          <a:p>
            <a:r>
              <a:rPr lang="en-US" dirty="0"/>
              <a:t>Given a list of size </a:t>
            </a:r>
            <a:r>
              <a:rPr lang="en-US" b="1" i="1" dirty="0"/>
              <a:t>n</a:t>
            </a:r>
            <a:r>
              <a:rPr lang="en-US" dirty="0"/>
              <a:t>, </a:t>
            </a:r>
            <a:r>
              <a:rPr lang="en-US" dirty="0" err="1"/>
              <a:t>mergesort</a:t>
            </a:r>
            <a:r>
              <a:rPr lang="en-US" dirty="0"/>
              <a:t> takes O(n log n) time to run.</a:t>
            </a:r>
          </a:p>
          <a:p>
            <a:r>
              <a:rPr lang="en-US" dirty="0"/>
              <a:t>Given a </a:t>
            </a:r>
            <a:r>
              <a:rPr lang="en-US" dirty="0" err="1"/>
              <a:t>hashtable</a:t>
            </a:r>
            <a:r>
              <a:rPr lang="en-US" dirty="0"/>
              <a:t> of size </a:t>
            </a:r>
            <a:r>
              <a:rPr lang="en-US" b="1" i="1" dirty="0"/>
              <a:t>n</a:t>
            </a:r>
            <a:r>
              <a:rPr lang="en-US" dirty="0"/>
              <a:t>, finding a value takes O(1) time.</a:t>
            </a:r>
          </a:p>
          <a:p>
            <a:endParaRPr lang="en-US" dirty="0"/>
          </a:p>
          <a:p>
            <a:r>
              <a:rPr lang="en-US" dirty="0"/>
              <a:t>This assumes one problem to solve, one computer, and all operations having the same cost.</a:t>
            </a:r>
          </a:p>
        </p:txBody>
      </p:sp>
    </p:spTree>
    <p:extLst>
      <p:ext uri="{BB962C8B-B14F-4D97-AF65-F5344CB8AC3E}">
        <p14:creationId xmlns:p14="http://schemas.microsoft.com/office/powerpoint/2010/main" val="3532011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854D3-0330-0A4E-8D3C-03B815EA5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Services vs Programs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A11DD8-AF3C-4F48-BB88-BFB603B0E1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</a:t>
            </a:r>
            <a:r>
              <a:rPr lang="en-US" b="1" dirty="0"/>
              <a:t>service</a:t>
            </a:r>
            <a:r>
              <a:rPr lang="en-US" dirty="0"/>
              <a:t> is different than a simple program because it listens for requests from clients/users, and may handle multiple requests concurrently.</a:t>
            </a:r>
          </a:p>
          <a:p>
            <a:r>
              <a:rPr lang="en-US" dirty="0"/>
              <a:t>External user provides an input (request) and service outputs a response.</a:t>
            </a:r>
          </a:p>
          <a:p>
            <a:r>
              <a:rPr lang="en-US" dirty="0"/>
              <a:t>Requests are usually delivered as messages that arrive over a network.</a:t>
            </a:r>
          </a:p>
          <a:p>
            <a:r>
              <a:rPr lang="en-US" dirty="0"/>
              <a:t>The service runs constantly, waiting for requests that it should process.</a:t>
            </a:r>
          </a:p>
          <a:p>
            <a:pPr lvl="1"/>
            <a:r>
              <a:rPr lang="en-US" dirty="0"/>
              <a:t>Thus, you can’t just run the code on your laptop.  You need a machine that is always powered-on (probably located in a data center or server room).</a:t>
            </a:r>
          </a:p>
          <a:p>
            <a:pPr marL="0" indent="0">
              <a:buNone/>
            </a:pPr>
            <a:r>
              <a:rPr lang="en-US" dirty="0"/>
              <a:t>For example:</a:t>
            </a:r>
          </a:p>
          <a:p>
            <a:r>
              <a:rPr lang="en-US" dirty="0"/>
              <a:t>a website, like: </a:t>
            </a:r>
            <a:r>
              <a:rPr lang="en-US" dirty="0">
                <a:hlinkClick r:id="rId2"/>
              </a:rPr>
              <a:t>https://www.ebay.com/sch/i.html?_nkw=guitar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99625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5B8E69-73FB-9E40-AEB7-62FF06FFE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Defining </a:t>
            </a:r>
            <a:r>
              <a:rPr lang="en-US" i="1" dirty="0"/>
              <a:t>Service</a:t>
            </a:r>
            <a:r>
              <a:rPr lang="en-US" dirty="0"/>
              <a:t> </a:t>
            </a:r>
            <a:r>
              <a:rPr lang="en-US" i="1" dirty="0"/>
              <a:t>Scalability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7877C1-E22F-0647-B4E2-7DBE47765C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Roughly speaking, a service is scalable if it can easily handle growth in the number of concurrent users/requests.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Scalability</a:t>
            </a:r>
            <a:r>
              <a:rPr lang="en-US" dirty="0"/>
              <a:t> metrics are measures of </a:t>
            </a:r>
            <a:r>
              <a:rPr lang="en-US" b="1" dirty="0"/>
              <a:t>work throughput</a:t>
            </a:r>
            <a:r>
              <a:rPr lang="en-US" dirty="0"/>
              <a:t>:</a:t>
            </a:r>
          </a:p>
          <a:p>
            <a:r>
              <a:rPr lang="en-US" dirty="0"/>
              <a:t>Requests/queries per second</a:t>
            </a:r>
          </a:p>
          <a:p>
            <a:r>
              <a:rPr lang="en-US" dirty="0"/>
              <a:t>Concurrent users</a:t>
            </a:r>
          </a:p>
          <a:p>
            <a:r>
              <a:rPr lang="en-US" dirty="0"/>
              <a:t>Monthly-active users</a:t>
            </a:r>
          </a:p>
          <a:p>
            <a:endParaRPr lang="en-US" dirty="0"/>
          </a:p>
          <a:p>
            <a:r>
              <a:rPr lang="en-US" dirty="0"/>
              <a:t>So far, we don’t care about the </a:t>
            </a:r>
            <a:r>
              <a:rPr lang="en-US" b="1" dirty="0"/>
              <a:t>costs</a:t>
            </a:r>
            <a:r>
              <a:rPr lang="en-US" dirty="0"/>
              <a:t> to achieve this scale (time per request or number of machines required), just the scale achieved.</a:t>
            </a:r>
          </a:p>
        </p:txBody>
      </p:sp>
    </p:spTree>
    <p:extLst>
      <p:ext uri="{BB962C8B-B14F-4D97-AF65-F5344CB8AC3E}">
        <p14:creationId xmlns:p14="http://schemas.microsoft.com/office/powerpoint/2010/main" val="28394282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CF2D2B-DB0B-B048-B6C8-DFDFF4B93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Scaling 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E82E77-6843-6F45-AA19-C73DFFE116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471" y="1146875"/>
            <a:ext cx="11639227" cy="559488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Why is it difficult to make services big, even if </a:t>
            </a:r>
            <a:r>
              <a:rPr lang="en-US" i="1" dirty="0"/>
              <a:t>money </a:t>
            </a:r>
            <a:r>
              <a:rPr lang="en-US" i="1" dirty="0" err="1"/>
              <a:t>ain’t</a:t>
            </a:r>
            <a:r>
              <a:rPr lang="en-US" i="1" dirty="0"/>
              <a:t> a thang?</a:t>
            </a:r>
          </a:p>
          <a:p>
            <a:endParaRPr lang="en-US" i="1" dirty="0"/>
          </a:p>
          <a:p>
            <a:r>
              <a:rPr lang="en-US" dirty="0"/>
              <a:t>Programs run on one machine, which has limited speed.</a:t>
            </a:r>
          </a:p>
          <a:p>
            <a:r>
              <a:rPr lang="en-US" b="1" dirty="0"/>
              <a:t>Coordinating</a:t>
            </a:r>
            <a:r>
              <a:rPr lang="en-US" dirty="0"/>
              <a:t> multiple machine can be difficult (who does what?)</a:t>
            </a:r>
          </a:p>
          <a:p>
            <a:r>
              <a:rPr lang="en-US" b="1" dirty="0"/>
              <a:t>Sharing data </a:t>
            </a:r>
            <a:r>
              <a:rPr lang="en-US" dirty="0"/>
              <a:t>among multiple machines is difficult (where is the data? how do we manage competing requests to change the same data?).</a:t>
            </a:r>
          </a:p>
          <a:p>
            <a:r>
              <a:rPr lang="en-US" dirty="0"/>
              <a:t>More machines means there is high probability one will </a:t>
            </a:r>
            <a:r>
              <a:rPr lang="en-US" b="1" dirty="0"/>
              <a:t>fail</a:t>
            </a:r>
            <a:r>
              <a:rPr lang="en-US" dirty="0"/>
              <a:t> (die).</a:t>
            </a:r>
          </a:p>
          <a:p>
            <a:r>
              <a:rPr lang="en-US" dirty="0"/>
              <a:t>Users can be distributed worldwide (communication </a:t>
            </a:r>
            <a:r>
              <a:rPr lang="en-US" b="1" dirty="0"/>
              <a:t>latency</a:t>
            </a:r>
            <a:r>
              <a:rPr lang="en-US" dirty="0"/>
              <a:t> is high).</a:t>
            </a:r>
          </a:p>
          <a:p>
            <a:r>
              <a:rPr lang="en-US" dirty="0"/>
              <a:t>Service components must trust each other but ignore interference from attackers (</a:t>
            </a:r>
            <a:r>
              <a:rPr lang="en-US" b="1" dirty="0"/>
              <a:t>authentication</a:t>
            </a:r>
            <a:r>
              <a:rPr lang="en-US" dirty="0"/>
              <a:t>).</a:t>
            </a:r>
          </a:p>
          <a:p>
            <a:r>
              <a:rPr lang="en-US" dirty="0"/>
              <a:t>Software </a:t>
            </a:r>
            <a:r>
              <a:rPr lang="en-US" b="1" dirty="0"/>
              <a:t>updates</a:t>
            </a:r>
            <a:r>
              <a:rPr lang="en-US" dirty="0"/>
              <a:t> must be deployed without downtime.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CFAD477-5C2F-3540-8B46-35AEAD38268A}"/>
              </a:ext>
            </a:extLst>
          </p:cNvPr>
          <p:cNvGrpSpPr/>
          <p:nvPr/>
        </p:nvGrpSpPr>
        <p:grpSpPr>
          <a:xfrm>
            <a:off x="10947366" y="495650"/>
            <a:ext cx="1191779" cy="1085472"/>
            <a:chOff x="7400695" y="838685"/>
            <a:chExt cx="1486827" cy="1413862"/>
          </a:xfrm>
        </p:grpSpPr>
        <p:sp>
          <p:nvSpPr>
            <p:cNvPr id="6" name="Octagon 5">
              <a:extLst>
                <a:ext uri="{FF2B5EF4-FFF2-40B4-BE49-F238E27FC236}">
                  <a16:creationId xmlns:a16="http://schemas.microsoft.com/office/drawing/2014/main" id="{A1207A59-C85F-434D-81CF-32E9A53B1B6F}"/>
                </a:ext>
              </a:extLst>
            </p:cNvPr>
            <p:cNvSpPr/>
            <p:nvPr/>
          </p:nvSpPr>
          <p:spPr>
            <a:xfrm>
              <a:off x="7400695" y="838685"/>
              <a:ext cx="1486827" cy="1413862"/>
            </a:xfrm>
            <a:prstGeom prst="octagon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7" name="Octagon 6">
              <a:extLst>
                <a:ext uri="{FF2B5EF4-FFF2-40B4-BE49-F238E27FC236}">
                  <a16:creationId xmlns:a16="http://schemas.microsoft.com/office/drawing/2014/main" id="{6038AFF3-3734-8941-9F20-8650A5678FBA}"/>
                </a:ext>
              </a:extLst>
            </p:cNvPr>
            <p:cNvSpPr/>
            <p:nvPr/>
          </p:nvSpPr>
          <p:spPr>
            <a:xfrm>
              <a:off x="7456450" y="905591"/>
              <a:ext cx="1364166" cy="1293542"/>
            </a:xfrm>
            <a:prstGeom prst="octagon">
              <a:avLst/>
            </a:prstGeom>
            <a:solidFill>
              <a:srgbClr val="C0000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STOP</a:t>
              </a:r>
              <a:br>
                <a:rPr lang="en-US" b="1" dirty="0"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and</a:t>
              </a:r>
              <a:br>
                <a:rPr lang="en-US" b="1" dirty="0"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THINK</a:t>
              </a:r>
              <a:endParaRPr lang="en-US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60936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Vertical Scaling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Let’s assume that you’re starting with a very light load and you can handle all the requests on one machine.  Suddenly demand increases!</a:t>
            </a:r>
          </a:p>
          <a:p>
            <a:r>
              <a:rPr lang="en-US" dirty="0"/>
              <a:t>The easiest approach to scaling is to just buy a faster machine to run your service.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9167645-8337-F34B-8D0E-0202395299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6389" y="4568800"/>
            <a:ext cx="776536" cy="95475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565260F-B8CC-8E47-B72A-A5496D05E8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1489" y="4568800"/>
            <a:ext cx="776536" cy="95475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221CEC6-C005-A24A-9B9A-16A280D3DA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6589" y="4568800"/>
            <a:ext cx="776536" cy="954757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259355A1-A0E0-4345-832B-AE82DB649064}"/>
              </a:ext>
            </a:extLst>
          </p:cNvPr>
          <p:cNvSpPr txBox="1"/>
          <p:nvPr/>
        </p:nvSpPr>
        <p:spPr>
          <a:xfrm>
            <a:off x="973629" y="4004048"/>
            <a:ext cx="30245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2"/>
                </a:solidFill>
              </a:rPr>
              <a:t>Vertical</a:t>
            </a:r>
            <a:r>
              <a:rPr lang="en-US" sz="2400" dirty="0"/>
              <a:t> scaling makes your machine(s) bigger and stronger.</a:t>
            </a:r>
            <a:br>
              <a:rPr lang="en-US" sz="2400" dirty="0"/>
            </a:br>
            <a:r>
              <a:rPr lang="en-US" sz="2400" dirty="0"/>
              <a:t>Think “taller.”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0097EF8-417D-8649-B05D-011CCC5B9421}"/>
              </a:ext>
            </a:extLst>
          </p:cNvPr>
          <p:cNvSpPr txBox="1"/>
          <p:nvPr/>
        </p:nvSpPr>
        <p:spPr>
          <a:xfrm>
            <a:off x="4158397" y="5907190"/>
            <a:ext cx="51380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</a:rPr>
              <a:t>Horizontal</a:t>
            </a:r>
            <a:r>
              <a:rPr lang="en-US" sz="2400" dirty="0"/>
              <a:t> scaling adds more machines.</a:t>
            </a:r>
            <a:br>
              <a:rPr lang="en-US" sz="2400" dirty="0"/>
            </a:br>
            <a:r>
              <a:rPr lang="en-US" sz="2400" dirty="0"/>
              <a:t>Think of them standing side-by-side.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55BACC2-90C6-EB4A-8566-BEFCCEC1A566}"/>
              </a:ext>
            </a:extLst>
          </p:cNvPr>
          <p:cNvCxnSpPr>
            <a:cxnSpLocks/>
          </p:cNvCxnSpPr>
          <p:nvPr/>
        </p:nvCxnSpPr>
        <p:spPr>
          <a:xfrm flipV="1">
            <a:off x="4054496" y="3892063"/>
            <a:ext cx="0" cy="1793631"/>
          </a:xfrm>
          <a:prstGeom prst="straightConnector1">
            <a:avLst/>
          </a:prstGeom>
          <a:ln w="28575"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D99FD694-269F-174C-89CE-3488118FA747}"/>
              </a:ext>
            </a:extLst>
          </p:cNvPr>
          <p:cNvCxnSpPr>
            <a:cxnSpLocks/>
          </p:cNvCxnSpPr>
          <p:nvPr/>
        </p:nvCxnSpPr>
        <p:spPr>
          <a:xfrm flipV="1">
            <a:off x="4158397" y="5721849"/>
            <a:ext cx="3842989" cy="1"/>
          </a:xfrm>
          <a:prstGeom prst="straightConnector1">
            <a:avLst/>
          </a:prstGeom>
          <a:ln w="28575">
            <a:solidFill>
              <a:schemeClr val="accent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5554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4C6E3F-6F6C-134D-BDC3-C8690FDD7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COMP_ENG 101: What affects computer performance?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BCB072-2279-FE45-8FB2-6800FDEE56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63472" y="1084881"/>
            <a:ext cx="5187760" cy="56258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Primarily:</a:t>
            </a:r>
          </a:p>
          <a:p>
            <a:r>
              <a:rPr lang="en-US" dirty="0"/>
              <a:t>Number of CPU cores.</a:t>
            </a:r>
          </a:p>
          <a:p>
            <a:r>
              <a:rPr lang="en-US" dirty="0"/>
              <a:t>Speed of each CPU core.</a:t>
            </a:r>
          </a:p>
          <a:p>
            <a:r>
              <a:rPr lang="en-US" dirty="0"/>
              <a:t>(Lack of) competing processes running on the same machine.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000" dirty="0">
                <a:hlinkClick r:id="rId2"/>
              </a:rPr>
              <a:t>https://aws.amazon.com/ec2/instance-types/</a:t>
            </a:r>
            <a:endParaRPr lang="en-US" sz="20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1759381-9F07-644D-9F08-53C003C888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73968" y="1084882"/>
            <a:ext cx="6228729" cy="56258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Perhaps also:</a:t>
            </a:r>
          </a:p>
          <a:p>
            <a:r>
              <a:rPr lang="en-US" dirty="0"/>
              <a:t>Amount of memory (RAM).</a:t>
            </a:r>
          </a:p>
          <a:p>
            <a:r>
              <a:rPr lang="en-US" dirty="0"/>
              <a:t>Type of disk (SSD vs magnetic).</a:t>
            </a:r>
          </a:p>
          <a:p>
            <a:r>
              <a:rPr lang="en-US" dirty="0"/>
              <a:t>Number of disks (parallel access).</a:t>
            </a:r>
          </a:p>
          <a:p>
            <a:r>
              <a:rPr lang="en-US" dirty="0"/>
              <a:t>Type of network connectivity.</a:t>
            </a:r>
          </a:p>
          <a:p>
            <a:r>
              <a:rPr lang="en-US" dirty="0"/>
              <a:t>Presence of GPUs, TPUs, and other special-purpose accelerators.</a:t>
            </a:r>
          </a:p>
        </p:txBody>
      </p:sp>
    </p:spTree>
    <p:extLst>
      <p:ext uri="{BB962C8B-B14F-4D97-AF65-F5344CB8AC3E}">
        <p14:creationId xmlns:p14="http://schemas.microsoft.com/office/powerpoint/2010/main" val="21999626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46247-11FA-E143-90B1-784A99C98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Parallelism within a machine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A65761-BCB8-724F-84BE-2CD242EBA7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At any given time, you probably have about 100 processes (programs) "running" on your laptop (which probably has about 4 CPU cores).</a:t>
            </a:r>
          </a:p>
          <a:p>
            <a:r>
              <a:rPr lang="en-US" dirty="0"/>
              <a:t>The OS kernel schedules processes, so they take turns using CPU.</a:t>
            </a:r>
          </a:p>
          <a:p>
            <a:r>
              <a:rPr lang="en-US" dirty="0"/>
              <a:t>Often, processes </a:t>
            </a:r>
            <a:r>
              <a:rPr lang="en-US" b="1" dirty="0"/>
              <a:t>block</a:t>
            </a:r>
            <a:r>
              <a:rPr lang="en-US" dirty="0"/>
              <a:t> (wait) while doing input/output (IO).</a:t>
            </a:r>
          </a:p>
          <a:p>
            <a:pPr lvl="1"/>
            <a:r>
              <a:rPr lang="en-US" dirty="0"/>
              <a:t>For example, reading a file from disk, or waiting for a message to arrive from the network.</a:t>
            </a:r>
          </a:p>
          <a:p>
            <a:r>
              <a:rPr lang="en-US" dirty="0"/>
              <a:t>While a process is blocked, another process can take over the CPU.</a:t>
            </a:r>
          </a:p>
          <a:p>
            <a:r>
              <a:rPr lang="en-US" dirty="0"/>
              <a:t>A single process can have multiple </a:t>
            </a:r>
            <a:r>
              <a:rPr lang="en-US" b="1" dirty="0"/>
              <a:t>threads</a:t>
            </a:r>
            <a:r>
              <a:rPr lang="en-US" dirty="0"/>
              <a:t> which execute concurrently while sharing the same memory.</a:t>
            </a:r>
          </a:p>
          <a:p>
            <a:pPr lvl="1"/>
            <a:r>
              <a:rPr lang="en-US" dirty="0"/>
              <a:t>This is called Shared Memory Parallelism.</a:t>
            </a:r>
          </a:p>
        </p:txBody>
      </p:sp>
    </p:spTree>
    <p:extLst>
      <p:ext uri="{BB962C8B-B14F-4D97-AF65-F5344CB8AC3E}">
        <p14:creationId xmlns:p14="http://schemas.microsoft.com/office/powerpoint/2010/main" val="20217584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A94ACBD8-2E05-9340-9801-F5E37C80E0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Apache web server example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BAF42DD-DBEE-744B-AD61-266B89D6DDB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At left is the output from the “top” command, showing process status on Linux.</a:t>
            </a:r>
          </a:p>
          <a:p>
            <a:r>
              <a:rPr lang="en-US" dirty="0"/>
              <a:t>This is a t2.micro virtual machine with only one CPU core.</a:t>
            </a:r>
          </a:p>
          <a:p>
            <a:r>
              <a:rPr lang="en-US" dirty="0"/>
              <a:t>It's running a webserver with at least 11 separate processes (</a:t>
            </a:r>
            <a:r>
              <a:rPr lang="en-US" dirty="0" err="1"/>
              <a:t>httpd.worker</a:t>
            </a:r>
            <a:r>
              <a:rPr lang="en-US" dirty="0"/>
              <a:t>).</a:t>
            </a:r>
          </a:p>
          <a:p>
            <a:r>
              <a:rPr lang="en-US" dirty="0"/>
              <a:t>While one process is blocked (meaning </a:t>
            </a:r>
            <a:r>
              <a:rPr lang="en-US" i="1" dirty="0"/>
              <a:t>busy</a:t>
            </a:r>
            <a:r>
              <a:rPr lang="en-US" dirty="0"/>
              <a:t>, </a:t>
            </a:r>
            <a:r>
              <a:rPr lang="en-US" dirty="0" err="1"/>
              <a:t>eg.</a:t>
            </a:r>
            <a:r>
              <a:rPr lang="en-US" dirty="0"/>
              <a:t>, waiting to read data from an HTML file) another process can handle a different user’s request.</a:t>
            </a:r>
          </a:p>
        </p:txBody>
      </p:sp>
      <p:pic>
        <p:nvPicPr>
          <p:cNvPr id="12" name="Content Placeholder 11">
            <a:extLst>
              <a:ext uri="{FF2B5EF4-FFF2-40B4-BE49-F238E27FC236}">
                <a16:creationId xmlns:a16="http://schemas.microsoft.com/office/drawing/2014/main" id="{2DC2C5A6-B326-0246-BCCC-A4D042BCE2C9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265112" y="1236663"/>
            <a:ext cx="5753100" cy="5321300"/>
          </a:xfrm>
        </p:spPr>
      </p:pic>
      <p:sp>
        <p:nvSpPr>
          <p:cNvPr id="13" name="Right Brace 12">
            <a:extLst>
              <a:ext uri="{FF2B5EF4-FFF2-40B4-BE49-F238E27FC236}">
                <a16:creationId xmlns:a16="http://schemas.microsoft.com/office/drawing/2014/main" id="{CB7C318A-11D2-FB4C-BD40-F26EADF2A529}"/>
              </a:ext>
            </a:extLst>
          </p:cNvPr>
          <p:cNvSpPr/>
          <p:nvPr/>
        </p:nvSpPr>
        <p:spPr>
          <a:xfrm>
            <a:off x="5802923" y="3575539"/>
            <a:ext cx="293077" cy="1606062"/>
          </a:xfrm>
          <a:prstGeom prst="rightBrace">
            <a:avLst>
              <a:gd name="adj1" fmla="val 23333"/>
              <a:gd name="adj2" fmla="val 36131"/>
            </a:avLst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7411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9AC7F-7062-624F-93E9-B265305CE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Cloud Computing makes scaling easier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85F1EB-F42F-5D4D-8E73-5E711D772F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6"/>
                </a:solidFill>
              </a:rPr>
              <a:t>Vertical scaling: </a:t>
            </a:r>
            <a:r>
              <a:rPr lang="en-US" dirty="0"/>
              <a:t>change the </a:t>
            </a:r>
            <a:r>
              <a:rPr lang="en-US" b="1" dirty="0"/>
              <a:t>instance type </a:t>
            </a:r>
            <a:r>
              <a:rPr lang="en-US" dirty="0"/>
              <a:t>of a virtual machine.</a:t>
            </a:r>
            <a:br>
              <a:rPr lang="en-US" dirty="0"/>
            </a:br>
            <a:r>
              <a:rPr lang="en-US" dirty="0" err="1"/>
              <a:t>Eg.</a:t>
            </a:r>
            <a:r>
              <a:rPr lang="en-US" dirty="0"/>
              <a:t>, upgrade from:</a:t>
            </a:r>
          </a:p>
          <a:p>
            <a:pPr lvl="1"/>
            <a:r>
              <a:rPr lang="en-US" b="1" dirty="0"/>
              <a:t>t3.nano </a:t>
            </a:r>
            <a:r>
              <a:rPr lang="en-US" dirty="0"/>
              <a:t>(&lt;2 cores, 0.5GB RAM, remote SSD disk) $.0052/hour …to…</a:t>
            </a:r>
          </a:p>
          <a:p>
            <a:pPr lvl="1"/>
            <a:r>
              <a:rPr lang="en-US" b="1" dirty="0"/>
              <a:t>m5d.24xlarge </a:t>
            </a:r>
            <a:r>
              <a:rPr lang="en-US" dirty="0"/>
              <a:t>(96 cores, 386GB RAM, local </a:t>
            </a:r>
            <a:r>
              <a:rPr lang="en-US" dirty="0" err="1"/>
              <a:t>NVMe</a:t>
            </a:r>
            <a:r>
              <a:rPr lang="en-US" dirty="0"/>
              <a:t> SSD disk) $5.424/hour</a:t>
            </a:r>
          </a:p>
          <a:p>
            <a:r>
              <a:rPr lang="en-US" dirty="0"/>
              <a:t>Vertical scaling (up or down) just requires a reboot of the VM.</a:t>
            </a:r>
          </a:p>
          <a:p>
            <a:endParaRPr lang="en-US" dirty="0"/>
          </a:p>
          <a:p>
            <a:r>
              <a:rPr lang="en-US" b="1" dirty="0">
                <a:solidFill>
                  <a:schemeClr val="accent6"/>
                </a:solidFill>
              </a:rPr>
              <a:t>Horizontal scaling: </a:t>
            </a:r>
            <a:r>
              <a:rPr lang="en-US" dirty="0"/>
              <a:t>purchase more VM instances.</a:t>
            </a:r>
          </a:p>
          <a:p>
            <a:pPr lvl="1"/>
            <a:r>
              <a:rPr lang="en-US" dirty="0"/>
              <a:t>The new instance will be available to use in just a few minutes.</a:t>
            </a:r>
          </a:p>
          <a:p>
            <a:pPr lvl="1"/>
            <a:endParaRPr lang="en-US" dirty="0"/>
          </a:p>
          <a:p>
            <a:r>
              <a:rPr lang="en-US" dirty="0"/>
              <a:t>We call cloud computing resources “</a:t>
            </a:r>
            <a:r>
              <a:rPr lang="en-US" b="1" dirty="0"/>
              <a:t>elastic”</a:t>
            </a:r>
            <a:r>
              <a:rPr lang="en-US" dirty="0"/>
              <a:t> because you can quickly change the size and quantity of the computing resources you are using.</a:t>
            </a:r>
          </a:p>
        </p:txBody>
      </p:sp>
    </p:spTree>
    <p:extLst>
      <p:ext uri="{BB962C8B-B14F-4D97-AF65-F5344CB8AC3E}">
        <p14:creationId xmlns:p14="http://schemas.microsoft.com/office/powerpoint/2010/main" val="39802986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1447A7-E00C-D444-AC4E-CA96BEC19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Vertical Scaling pros and cons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C02CA917-6793-C645-8706-554A3BDE59E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ü"/>
            </a:pPr>
            <a:r>
              <a:rPr lang="en-US" dirty="0"/>
              <a:t>Easy to write your programs.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Most languages have support for multithreading.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Most “off the shelf” software (commercial or open source) is written to run on one machine.</a:t>
            </a:r>
          </a:p>
          <a:p>
            <a:pPr marL="457200" lvl="1" indent="0">
              <a:buNone/>
            </a:pPr>
            <a:r>
              <a:rPr lang="en-US" dirty="0" err="1"/>
              <a:t>Eg.</a:t>
            </a:r>
            <a:r>
              <a:rPr lang="en-US" dirty="0"/>
              <a:t>: MySQL, Oracle DB,</a:t>
            </a:r>
            <a:br>
              <a:rPr lang="en-US" dirty="0"/>
            </a:br>
            <a:r>
              <a:rPr lang="en-US" dirty="0"/>
              <a:t>Apache, Nginx, Node.js, </a:t>
            </a:r>
            <a:r>
              <a:rPr lang="en-US" dirty="0" err="1"/>
              <a:t>etc</a:t>
            </a:r>
            <a:endParaRPr lang="en-US" dirty="0"/>
          </a:p>
          <a:p>
            <a:pPr>
              <a:buFont typeface="Wingdings" pitchFamily="2" charset="2"/>
              <a:buChar char="ü"/>
            </a:pPr>
            <a:r>
              <a:rPr lang="en-US" dirty="0"/>
              <a:t>Modern servers can do a lot of work in parallel with ~96 cores.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Can connects hundreds of disks to a machine before overwhelming I/O bandwidth.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Avoids slow communication with outside machines.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2B42BA5B-3193-BE4E-8DB2-39C4EEEBC7F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>
              <a:buSzPct val="150000"/>
              <a:buFont typeface="System Font Regular"/>
              <a:buChar char="×"/>
            </a:pPr>
            <a:r>
              <a:rPr lang="en-US" dirty="0"/>
              <a:t> Cannot handle really huge loads.</a:t>
            </a:r>
          </a:p>
          <a:p>
            <a:pPr>
              <a:buSzPct val="150000"/>
              <a:buFont typeface="System Font Regular"/>
              <a:buChar char="×"/>
            </a:pPr>
            <a:r>
              <a:rPr lang="en-US" dirty="0"/>
              <a:t> Cannot be scaled quickly in a fine-grained manner.</a:t>
            </a:r>
          </a:p>
          <a:p>
            <a:pPr marL="457200" lvl="1" indent="0">
              <a:buSzPct val="150000"/>
              <a:buNone/>
            </a:pPr>
            <a:r>
              <a:rPr lang="en-US" dirty="0" err="1"/>
              <a:t>Ie</a:t>
            </a:r>
            <a:r>
              <a:rPr lang="en-US" dirty="0"/>
              <a:t>., must replace entire machine instead of just adding one more node.</a:t>
            </a:r>
          </a:p>
          <a:p>
            <a:pPr>
              <a:buSzPct val="150000"/>
              <a:buFont typeface="System Font Regular"/>
              <a:buChar char="×"/>
            </a:pPr>
            <a:r>
              <a:rPr lang="en-US" dirty="0"/>
              <a:t> Single point of failure.</a:t>
            </a:r>
          </a:p>
          <a:p>
            <a:pPr>
              <a:buSzPct val="150000"/>
              <a:buFont typeface="System Font Regular"/>
              <a:buChar char="×"/>
            </a:pPr>
            <a:r>
              <a:rPr lang="en-US" dirty="0"/>
              <a:t> Price/performance ratio is poor for top-of-the-line machines.</a:t>
            </a:r>
          </a:p>
          <a:p>
            <a:pPr lvl="1">
              <a:buSzPct val="150000"/>
              <a:buFont typeface="System Font Regular"/>
              <a:buChar char="×"/>
            </a:pPr>
            <a:r>
              <a:rPr lang="en-US" dirty="0"/>
              <a:t> Motherboards with many sockets are expensive.</a:t>
            </a:r>
          </a:p>
          <a:p>
            <a:pPr lvl="1">
              <a:buSzPct val="150000"/>
              <a:buFont typeface="System Font Regular"/>
              <a:buChar char="×"/>
            </a:pPr>
            <a:r>
              <a:rPr lang="en-US" dirty="0"/>
              <a:t> Fastest CPUs are expensive.</a:t>
            </a:r>
          </a:p>
          <a:p>
            <a:pPr>
              <a:buSzPct val="150000"/>
              <a:buFont typeface="System Font Regular"/>
              <a:buChar char="×"/>
            </a:pPr>
            <a:endParaRPr lang="en-US" dirty="0"/>
          </a:p>
          <a:p>
            <a:pPr>
              <a:buSzPct val="150000"/>
            </a:pPr>
            <a:r>
              <a:rPr lang="en-US" dirty="0"/>
              <a:t> </a:t>
            </a:r>
            <a:r>
              <a:rPr lang="en-US" b="1" dirty="0"/>
              <a:t>Vertical scaling is not scalable!</a:t>
            </a:r>
          </a:p>
          <a:p>
            <a:pPr>
              <a:buFont typeface="System Font Regular"/>
              <a:buChar char="×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750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Gaps in traditional CS curriculum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In the first few CS classes, students learn all about writing </a:t>
            </a:r>
            <a:r>
              <a:rPr lang="en-US" b="1" dirty="0"/>
              <a:t>programs</a:t>
            </a:r>
            <a:r>
              <a:rPr lang="en-US" dirty="0"/>
              <a:t>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These are </a:t>
            </a:r>
            <a:r>
              <a:rPr lang="en-US" b="1" dirty="0"/>
              <a:t>single-machine</a:t>
            </a:r>
            <a:r>
              <a:rPr lang="en-US" dirty="0"/>
              <a:t>, and </a:t>
            </a:r>
            <a:r>
              <a:rPr lang="en-US" b="1" dirty="0"/>
              <a:t>single-threaded</a:t>
            </a:r>
            <a:r>
              <a:rPr lang="en-US" dirty="0"/>
              <a:t>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Take an input and produce an output.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Goals are: </a:t>
            </a:r>
            <a:r>
              <a:rPr lang="en-US" i="1" dirty="0">
                <a:solidFill>
                  <a:schemeClr val="accent1"/>
                </a:solidFill>
              </a:rPr>
              <a:t>correctness</a:t>
            </a:r>
            <a:r>
              <a:rPr lang="en-US" dirty="0"/>
              <a:t>, </a:t>
            </a:r>
            <a:r>
              <a:rPr lang="en-US" i="1" dirty="0">
                <a:solidFill>
                  <a:schemeClr val="accent1"/>
                </a:solidFill>
              </a:rPr>
              <a:t>efficiency</a:t>
            </a:r>
            <a:r>
              <a:rPr lang="en-US" dirty="0"/>
              <a:t>, (and hopefully </a:t>
            </a:r>
            <a:r>
              <a:rPr lang="en-US" i="1" dirty="0">
                <a:solidFill>
                  <a:schemeClr val="accent1"/>
                </a:solidFill>
              </a:rPr>
              <a:t>clarity</a:t>
            </a:r>
            <a:r>
              <a:rPr lang="en-US" dirty="0"/>
              <a:t> or readability).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After that, most of the upper-level classes are introductions to various computing research fields.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These are conceptually difficult, but involve only very small programs.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This is preparation for a PhD program, not for Software Engineering.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b="1" dirty="0"/>
              <a:t>The Result</a:t>
            </a:r>
            <a:r>
              <a:rPr lang="en-US" dirty="0"/>
              <a:t>: most CS graduates are not ready to be productive in even a junior-level software engineering job.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2081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20FB8-3CB9-964A-A3AC-8A011D577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Horizontal Scaling is needed for global apps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965C7F-5355-B847-AEB6-1E7C07161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Public Cloud Computing providers can give you lots of machines, but making good use of them is very difficult.</a:t>
            </a:r>
          </a:p>
          <a:p>
            <a:r>
              <a:rPr lang="en-US" dirty="0"/>
              <a:t>Most of this class will address the coordination of execution and data in horizontally-scaled systems.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871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D7A1A-973D-4945-8DFF-11951D09D6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D1AB33-3CF3-AC41-8488-4D7F0B2455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software </a:t>
            </a:r>
            <a:r>
              <a:rPr lang="en-US" b="1" dirty="0"/>
              <a:t>service</a:t>
            </a:r>
            <a:r>
              <a:rPr lang="en-US" dirty="0"/>
              <a:t> is a program that runs continuously, giving responses to requests.</a:t>
            </a:r>
          </a:p>
          <a:p>
            <a:r>
              <a:rPr lang="en-US" b="1" dirty="0"/>
              <a:t>Scalability</a:t>
            </a:r>
            <a:r>
              <a:rPr lang="en-US" dirty="0"/>
              <a:t> is the ability of a service to grow to handle many concurrent users (ideally an arbitrarily large number).</a:t>
            </a:r>
          </a:p>
          <a:p>
            <a:r>
              <a:rPr lang="en-US" dirty="0"/>
              <a:t>Two approaches to scaling that are useful in different scenarios:</a:t>
            </a:r>
            <a:endParaRPr lang="en-US" b="1" dirty="0"/>
          </a:p>
          <a:p>
            <a:r>
              <a:rPr lang="en-US" b="1" dirty="0"/>
              <a:t>Vertical scaling </a:t>
            </a:r>
            <a:r>
              <a:rPr lang="en-US" dirty="0"/>
              <a:t>is upgrading your machine(s).</a:t>
            </a:r>
          </a:p>
          <a:p>
            <a:pPr lvl="1"/>
            <a:r>
              <a:rPr lang="en-US" dirty="0"/>
              <a:t>The simplest and most efficient way of scaling… but there is a ceiling.</a:t>
            </a:r>
          </a:p>
          <a:p>
            <a:r>
              <a:rPr lang="en-US" b="1" dirty="0"/>
              <a:t>Horizontal scaling </a:t>
            </a:r>
            <a:r>
              <a:rPr lang="en-US" dirty="0"/>
              <a:t>is adding more machines.</a:t>
            </a:r>
          </a:p>
          <a:p>
            <a:pPr lvl="1"/>
            <a:r>
              <a:rPr lang="en-US" dirty="0"/>
              <a:t>Coordinating a cluster of machines is complicated, but it's necessary for global scale and massive throughput.</a:t>
            </a:r>
          </a:p>
        </p:txBody>
      </p:sp>
    </p:spTree>
    <p:extLst>
      <p:ext uri="{BB962C8B-B14F-4D97-AF65-F5344CB8AC3E}">
        <p14:creationId xmlns:p14="http://schemas.microsoft.com/office/powerpoint/2010/main" val="4231567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B8737-3E19-104F-BCC8-B86D8B8F0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you’ll learn in this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3ABD9E-72BB-3642-807C-BB8292E182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In short, you’ll learn to build </a:t>
            </a:r>
            <a:r>
              <a:rPr lang="en-US" b="1" dirty="0"/>
              <a:t>real, complex, big </a:t>
            </a:r>
            <a:r>
              <a:rPr lang="en-US" dirty="0"/>
              <a:t>software </a:t>
            </a:r>
            <a:r>
              <a:rPr lang="en-US" b="1" dirty="0"/>
              <a:t>services</a:t>
            </a:r>
            <a:r>
              <a:rPr lang="en-US" dirty="0"/>
              <a:t>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err="1"/>
              <a:t>Eg.</a:t>
            </a:r>
            <a:r>
              <a:rPr lang="en-US" dirty="0"/>
              <a:t>, how to build something like Google Search or Netflix.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Writing correct &amp; efficient code is only a small part of the challenge.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Learn about: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3200" dirty="0">
                <a:solidFill>
                  <a:schemeClr val="accent6"/>
                </a:solidFill>
              </a:rPr>
              <a:t>Coordinating multiple apps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3200" dirty="0">
                <a:solidFill>
                  <a:schemeClr val="accent6"/>
                </a:solidFill>
              </a:rPr>
              <a:t>Scaling load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3200" dirty="0">
                <a:solidFill>
                  <a:schemeClr val="accent6"/>
                </a:solidFill>
              </a:rPr>
              <a:t>Big data storage and processing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3200" dirty="0">
                <a:solidFill>
                  <a:schemeClr val="accent6"/>
                </a:solidFill>
              </a:rPr>
              <a:t>Operating in the cloud, and different computing platform models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3200" dirty="0"/>
              <a:t>… and more.</a:t>
            </a: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b="1" dirty="0"/>
              <a:t>The Goal</a:t>
            </a:r>
            <a:r>
              <a:rPr lang="en-US" dirty="0"/>
              <a:t>: to learn enough to build your own scalable startup product.  </a:t>
            </a:r>
            <a:br>
              <a:rPr lang="en-US" dirty="0"/>
            </a:br>
            <a:r>
              <a:rPr lang="en-US" dirty="0"/>
              <a:t>Bypass the “on the job training” or self-study usually required.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5467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0024F-05EA-014A-BA20-89C82D0D3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 we’ll cover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D24963-4EED-5249-A6B9-0F4EED77AE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Control:</a:t>
            </a:r>
          </a:p>
          <a:p>
            <a:r>
              <a:rPr lang="en-US" dirty="0">
                <a:solidFill>
                  <a:schemeClr val="accent6"/>
                </a:solidFill>
              </a:rPr>
              <a:t>Separation of concerns</a:t>
            </a:r>
            <a:r>
              <a:rPr lang="en-US" dirty="0"/>
              <a:t>: Microservices, APIs</a:t>
            </a:r>
          </a:p>
          <a:p>
            <a:r>
              <a:rPr lang="en-US" dirty="0" err="1">
                <a:solidFill>
                  <a:schemeClr val="accent6"/>
                </a:solidFill>
              </a:rPr>
              <a:t>Asynchronicity</a:t>
            </a:r>
            <a:r>
              <a:rPr lang="en-US" dirty="0"/>
              <a:t>: Distributed Message Queues, Push Notifications</a:t>
            </a:r>
          </a:p>
          <a:p>
            <a:r>
              <a:rPr lang="en-US" dirty="0">
                <a:solidFill>
                  <a:schemeClr val="accent6"/>
                </a:solidFill>
              </a:rPr>
              <a:t>Parallel processing</a:t>
            </a:r>
            <a:r>
              <a:rPr lang="en-US" dirty="0"/>
              <a:t>: Load balancing, Map Reduce, Spark</a:t>
            </a:r>
          </a:p>
          <a:p>
            <a:r>
              <a:rPr lang="en-US" dirty="0">
                <a:solidFill>
                  <a:schemeClr val="accent6"/>
                </a:solidFill>
              </a:rPr>
              <a:t>Platforms: </a:t>
            </a:r>
            <a:r>
              <a:rPr lang="en-US" dirty="0"/>
              <a:t>Cloud computing, VMs, Containers, Serverless functions </a:t>
            </a:r>
          </a:p>
          <a:p>
            <a:pPr marL="0" indent="0">
              <a:buNone/>
            </a:pPr>
            <a:r>
              <a:rPr lang="en-US" b="1" dirty="0"/>
              <a:t>Data Storage:</a:t>
            </a:r>
          </a:p>
          <a:p>
            <a:r>
              <a:rPr lang="en-US" dirty="0"/>
              <a:t>Relational vs NoSQL databases</a:t>
            </a:r>
          </a:p>
          <a:p>
            <a:r>
              <a:rPr lang="en-US" dirty="0"/>
              <a:t>Caching, Content Delivery Networks (CDNs)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Case Studies:</a:t>
            </a:r>
          </a:p>
          <a:p>
            <a:r>
              <a:rPr lang="en-US" dirty="0"/>
              <a:t>Wikipedia, Netflix, Twitter, etc.</a:t>
            </a:r>
          </a:p>
          <a:p>
            <a:r>
              <a:rPr lang="en-US" dirty="0"/>
              <a:t>We’ll look at a small piece of each of these companies’ architecture.</a:t>
            </a:r>
          </a:p>
        </p:txBody>
      </p:sp>
    </p:spTree>
    <p:extLst>
      <p:ext uri="{BB962C8B-B14F-4D97-AF65-F5344CB8AC3E}">
        <p14:creationId xmlns:p14="http://schemas.microsoft.com/office/powerpoint/2010/main" val="3813586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A185F-0191-5144-B8D6-5346BF84B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you will </a:t>
            </a:r>
            <a:r>
              <a:rPr lang="en-US" b="1" dirty="0">
                <a:solidFill>
                  <a:schemeClr val="tx1"/>
                </a:solidFill>
              </a:rPr>
              <a:t>not</a:t>
            </a:r>
            <a:r>
              <a:rPr lang="en-US" dirty="0"/>
              <a:t> learn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4F43DD-3385-9F48-82F0-95555F74DB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Machine learning</a:t>
            </a:r>
          </a:p>
          <a:p>
            <a:r>
              <a:rPr lang="en-US" dirty="0"/>
              <a:t>Database internals</a:t>
            </a:r>
          </a:p>
          <a:p>
            <a:r>
              <a:rPr lang="en-US" dirty="0"/>
              <a:t>Cloud infrastructure internals (virtualization, SDN)</a:t>
            </a:r>
          </a:p>
          <a:p>
            <a:r>
              <a:rPr lang="en-US" dirty="0"/>
              <a:t>Distributed systems details</a:t>
            </a:r>
          </a:p>
        </p:txBody>
      </p:sp>
    </p:spTree>
    <p:extLst>
      <p:ext uri="{BB962C8B-B14F-4D97-AF65-F5344CB8AC3E}">
        <p14:creationId xmlns:p14="http://schemas.microsoft.com/office/powerpoint/2010/main" val="3577152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B8737-3E19-104F-BCC8-B86D8B8F0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you’ll learn in this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3ABD9E-72BB-3642-807C-BB8292E182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In short, you’ll learn to build </a:t>
            </a:r>
            <a:r>
              <a:rPr lang="en-US" b="1" dirty="0"/>
              <a:t>real, complex, big </a:t>
            </a:r>
            <a:r>
              <a:rPr lang="en-US" dirty="0"/>
              <a:t>software </a:t>
            </a:r>
            <a:r>
              <a:rPr lang="en-US" b="1" dirty="0"/>
              <a:t>services</a:t>
            </a:r>
            <a:r>
              <a:rPr lang="en-US" dirty="0"/>
              <a:t>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err="1"/>
              <a:t>Eg.</a:t>
            </a:r>
            <a:r>
              <a:rPr lang="en-US" dirty="0"/>
              <a:t>, how to build something like Google Search or Netflix.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Writing correct &amp; efficient code is only a small part of the challenge.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Learn about: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3200" dirty="0">
                <a:solidFill>
                  <a:schemeClr val="accent6"/>
                </a:solidFill>
              </a:rPr>
              <a:t>Coordinating multiple apps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3200" dirty="0">
                <a:solidFill>
                  <a:schemeClr val="accent6"/>
                </a:solidFill>
              </a:rPr>
              <a:t>Scaling load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3200" dirty="0">
                <a:solidFill>
                  <a:schemeClr val="accent6"/>
                </a:solidFill>
              </a:rPr>
              <a:t>Big data storage and processing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3200" dirty="0">
                <a:solidFill>
                  <a:schemeClr val="accent6"/>
                </a:solidFill>
              </a:rPr>
              <a:t>Operating in the cloud, and different computing platform models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3200" dirty="0"/>
              <a:t>… and more.</a:t>
            </a: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b="1" dirty="0"/>
              <a:t>The Goal</a:t>
            </a:r>
            <a:r>
              <a:rPr lang="en-US" dirty="0"/>
              <a:t>: to learn enough to build your own scalable startup product.  </a:t>
            </a:r>
            <a:br>
              <a:rPr lang="en-US" dirty="0"/>
            </a:br>
            <a:r>
              <a:rPr lang="en-US" dirty="0"/>
              <a:t>Bypass the “on the job training” or self-study usually required.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4864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A185F-0191-5144-B8D6-5346BF84B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you will </a:t>
            </a:r>
            <a:r>
              <a:rPr lang="en-US" b="1" dirty="0">
                <a:solidFill>
                  <a:schemeClr val="tx1"/>
                </a:solidFill>
              </a:rPr>
              <a:t>not</a:t>
            </a:r>
            <a:r>
              <a:rPr lang="en-US" dirty="0"/>
              <a:t> learn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4F43DD-3385-9F48-82F0-95555F74DB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Machine learning</a:t>
            </a:r>
          </a:p>
          <a:p>
            <a:r>
              <a:rPr lang="en-US" dirty="0"/>
              <a:t>Database internals</a:t>
            </a:r>
          </a:p>
          <a:p>
            <a:r>
              <a:rPr lang="en-US" dirty="0"/>
              <a:t>Cloud infrastructure internals (virtualization, SDN)</a:t>
            </a:r>
          </a:p>
          <a:p>
            <a:r>
              <a:rPr lang="en-US" dirty="0"/>
              <a:t>Distributed systems details</a:t>
            </a:r>
          </a:p>
        </p:txBody>
      </p:sp>
    </p:spTree>
    <p:extLst>
      <p:ext uri="{BB962C8B-B14F-4D97-AF65-F5344CB8AC3E}">
        <p14:creationId xmlns:p14="http://schemas.microsoft.com/office/powerpoint/2010/main" val="1620550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0024F-05EA-014A-BA20-89C82D0D3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 we’ll cover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D24963-4EED-5249-A6B9-0F4EED77AE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Service Oriented Architectures (Microservices)</a:t>
            </a:r>
          </a:p>
          <a:p>
            <a:r>
              <a:rPr lang="en-US" dirty="0"/>
              <a:t>Relational vs NoSQL databases</a:t>
            </a:r>
          </a:p>
          <a:p>
            <a:r>
              <a:rPr lang="en-US" dirty="0"/>
              <a:t>Caching, Content Delivery Networks (CDNs)</a:t>
            </a:r>
          </a:p>
          <a:p>
            <a:r>
              <a:rPr lang="en-US" dirty="0"/>
              <a:t>Distributed Message Queues</a:t>
            </a:r>
          </a:p>
          <a:p>
            <a:r>
              <a:rPr lang="en-US" dirty="0"/>
              <a:t>Parallel processing with: Map Reduce, Spark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chemeClr val="accent6"/>
                </a:solidFill>
              </a:rPr>
              <a:t>Case Studies:</a:t>
            </a:r>
          </a:p>
          <a:p>
            <a:r>
              <a:rPr lang="en-US" dirty="0"/>
              <a:t>Wikipedia, Netflix, Twitter, etc.</a:t>
            </a:r>
          </a:p>
          <a:p>
            <a:r>
              <a:rPr lang="en-US" dirty="0"/>
              <a:t>We’ll look at a small piece of each of these companies’ architecture.</a:t>
            </a:r>
          </a:p>
        </p:txBody>
      </p:sp>
    </p:spTree>
    <p:extLst>
      <p:ext uri="{BB962C8B-B14F-4D97-AF65-F5344CB8AC3E}">
        <p14:creationId xmlns:p14="http://schemas.microsoft.com/office/powerpoint/2010/main" val="18181432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E2ECC5-DB11-8C4B-9DF8-1B9E7CFAB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Today's 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7F6419-A160-8F41-9200-C092ABBBFC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Differences between standalone apps and </a:t>
            </a:r>
            <a:r>
              <a:rPr lang="en-US" b="1" dirty="0"/>
              <a:t>services</a:t>
            </a:r>
            <a:r>
              <a:rPr lang="en-US" dirty="0"/>
              <a:t>.</a:t>
            </a:r>
          </a:p>
          <a:p>
            <a:r>
              <a:rPr lang="en-US" dirty="0"/>
              <a:t>What do we mean by “scalability” and why is it difficult?</a:t>
            </a:r>
          </a:p>
        </p:txBody>
      </p:sp>
    </p:spTree>
    <p:extLst>
      <p:ext uri="{BB962C8B-B14F-4D97-AF65-F5344CB8AC3E}">
        <p14:creationId xmlns:p14="http://schemas.microsoft.com/office/powerpoint/2010/main" val="2489803389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Custom 2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CAB00"/>
      </a:accent1>
      <a:accent2>
        <a:srgbClr val="ED4B11"/>
      </a:accent2>
      <a:accent3>
        <a:srgbClr val="A5A5A5"/>
      </a:accent3>
      <a:accent4>
        <a:srgbClr val="FFC000"/>
      </a:accent4>
      <a:accent5>
        <a:srgbClr val="5B9BD5"/>
      </a:accent5>
      <a:accent6>
        <a:srgbClr val="932092"/>
      </a:accent6>
      <a:hlink>
        <a:srgbClr val="0563C1"/>
      </a:hlink>
      <a:folHlink>
        <a:srgbClr val="954F72"/>
      </a:folHlink>
    </a:clrScheme>
    <a:fontScheme name="Garamond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350B7070-F291-BD48-BD16-063ABE220FC2}" vid="{A4957333-41A6-3442-98BC-DB1C2ACD676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EECS-340 Lecture 17 - QUIC</Template>
  <TotalTime>19784</TotalTime>
  <Words>1727</Words>
  <Application>Microsoft Macintosh PowerPoint</Application>
  <PresentationFormat>Widescreen</PresentationFormat>
  <Paragraphs>180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Garamond</vt:lpstr>
      <vt:lpstr>System Font Regular</vt:lpstr>
      <vt:lpstr>Wingdings</vt:lpstr>
      <vt:lpstr>Theme1</vt:lpstr>
      <vt:lpstr>CS-310 Scalable Software Architectures Lecture 1: Types of Scaling</vt:lpstr>
      <vt:lpstr>Gaps in traditional CS curriculum</vt:lpstr>
      <vt:lpstr>What you’ll learn in this class</vt:lpstr>
      <vt:lpstr>Topics we’ll cover</vt:lpstr>
      <vt:lpstr>What you will not learn</vt:lpstr>
      <vt:lpstr>What you’ll learn in this class</vt:lpstr>
      <vt:lpstr>What you will not learn</vt:lpstr>
      <vt:lpstr>Topics we’ll cover</vt:lpstr>
      <vt:lpstr>Today's introduction</vt:lpstr>
      <vt:lpstr>Traditional view of Software Scalability</vt:lpstr>
      <vt:lpstr>Services vs Programs</vt:lpstr>
      <vt:lpstr>Defining Service Scalability</vt:lpstr>
      <vt:lpstr>Scaling Challenges</vt:lpstr>
      <vt:lpstr>Vertical Scaling</vt:lpstr>
      <vt:lpstr>COMP_ENG 101: What affects computer performance?</vt:lpstr>
      <vt:lpstr>Parallelism within a machine</vt:lpstr>
      <vt:lpstr>Apache web server example</vt:lpstr>
      <vt:lpstr>Cloud Computing makes scaling easier</vt:lpstr>
      <vt:lpstr>Vertical Scaling pros and cons</vt:lpstr>
      <vt:lpstr>Horizontal Scaling is needed for global apps</vt:lpstr>
      <vt:lpstr>Recap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317 Data Management and Information Processing</dc:title>
  <dc:creator>Stephen Tarzia</dc:creator>
  <cp:lastModifiedBy>Stephen Tarzia</cp:lastModifiedBy>
  <cp:revision>245</cp:revision>
  <cp:lastPrinted>2019-09-25T20:01:30Z</cp:lastPrinted>
  <dcterms:created xsi:type="dcterms:W3CDTF">2017-09-19T21:33:23Z</dcterms:created>
  <dcterms:modified xsi:type="dcterms:W3CDTF">2021-01-11T22:49:36Z</dcterms:modified>
</cp:coreProperties>
</file>